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699" r:id="rId5"/>
    <p:sldMasterId id="2147483726" r:id="rId6"/>
  </p:sldMasterIdLst>
  <p:notesMasterIdLst>
    <p:notesMasterId r:id="rId109"/>
  </p:notesMasterIdLst>
  <p:sldIdLst>
    <p:sldId id="470" r:id="rId7"/>
    <p:sldId id="472" r:id="rId8"/>
    <p:sldId id="474" r:id="rId9"/>
    <p:sldId id="475" r:id="rId10"/>
    <p:sldId id="359" r:id="rId11"/>
    <p:sldId id="360" r:id="rId12"/>
    <p:sldId id="361" r:id="rId13"/>
    <p:sldId id="362" r:id="rId14"/>
    <p:sldId id="363" r:id="rId15"/>
    <p:sldId id="364" r:id="rId16"/>
    <p:sldId id="365" r:id="rId17"/>
    <p:sldId id="366" r:id="rId18"/>
    <p:sldId id="476" r:id="rId19"/>
    <p:sldId id="257" r:id="rId20"/>
    <p:sldId id="367" r:id="rId21"/>
    <p:sldId id="465" r:id="rId22"/>
    <p:sldId id="464" r:id="rId23"/>
    <p:sldId id="420" r:id="rId24"/>
    <p:sldId id="421" r:id="rId25"/>
    <p:sldId id="409" r:id="rId26"/>
    <p:sldId id="410" r:id="rId27"/>
    <p:sldId id="411" r:id="rId28"/>
    <p:sldId id="412" r:id="rId29"/>
    <p:sldId id="413" r:id="rId30"/>
    <p:sldId id="414" r:id="rId31"/>
    <p:sldId id="415" r:id="rId32"/>
    <p:sldId id="416" r:id="rId33"/>
    <p:sldId id="466" r:id="rId34"/>
    <p:sldId id="477" r:id="rId35"/>
    <p:sldId id="467" r:id="rId36"/>
    <p:sldId id="468" r:id="rId37"/>
    <p:sldId id="417" r:id="rId38"/>
    <p:sldId id="369" r:id="rId39"/>
    <p:sldId id="370" r:id="rId40"/>
    <p:sldId id="371" r:id="rId41"/>
    <p:sldId id="418" r:id="rId42"/>
    <p:sldId id="372" r:id="rId43"/>
    <p:sldId id="373" r:id="rId44"/>
    <p:sldId id="374" r:id="rId45"/>
    <p:sldId id="375" r:id="rId46"/>
    <p:sldId id="376" r:id="rId47"/>
    <p:sldId id="377" r:id="rId48"/>
    <p:sldId id="378" r:id="rId49"/>
    <p:sldId id="473" r:id="rId50"/>
    <p:sldId id="478" r:id="rId51"/>
    <p:sldId id="379" r:id="rId52"/>
    <p:sldId id="380" r:id="rId53"/>
    <p:sldId id="381" r:id="rId54"/>
    <p:sldId id="382" r:id="rId55"/>
    <p:sldId id="383" r:id="rId56"/>
    <p:sldId id="384" r:id="rId57"/>
    <p:sldId id="385" r:id="rId58"/>
    <p:sldId id="386" r:id="rId59"/>
    <p:sldId id="387" r:id="rId60"/>
    <p:sldId id="388" r:id="rId61"/>
    <p:sldId id="389" r:id="rId62"/>
    <p:sldId id="391" r:id="rId63"/>
    <p:sldId id="392" r:id="rId64"/>
    <p:sldId id="393" r:id="rId65"/>
    <p:sldId id="394" r:id="rId66"/>
    <p:sldId id="395" r:id="rId67"/>
    <p:sldId id="396" r:id="rId68"/>
    <p:sldId id="479" r:id="rId69"/>
    <p:sldId id="399" r:id="rId70"/>
    <p:sldId id="400" r:id="rId71"/>
    <p:sldId id="401" r:id="rId72"/>
    <p:sldId id="402" r:id="rId73"/>
    <p:sldId id="403" r:id="rId74"/>
    <p:sldId id="404" r:id="rId75"/>
    <p:sldId id="405" r:id="rId76"/>
    <p:sldId id="407" r:id="rId77"/>
    <p:sldId id="274" r:id="rId78"/>
    <p:sldId id="480" r:id="rId79"/>
    <p:sldId id="425" r:id="rId80"/>
    <p:sldId id="428" r:id="rId81"/>
    <p:sldId id="429" r:id="rId82"/>
    <p:sldId id="430" r:id="rId83"/>
    <p:sldId id="431" r:id="rId84"/>
    <p:sldId id="432" r:id="rId85"/>
    <p:sldId id="433" r:id="rId86"/>
    <p:sldId id="434" r:id="rId87"/>
    <p:sldId id="435" r:id="rId88"/>
    <p:sldId id="436" r:id="rId89"/>
    <p:sldId id="437" r:id="rId90"/>
    <p:sldId id="438" r:id="rId91"/>
    <p:sldId id="444" r:id="rId92"/>
    <p:sldId id="445" r:id="rId93"/>
    <p:sldId id="469" r:id="rId94"/>
    <p:sldId id="448" r:id="rId95"/>
    <p:sldId id="449" r:id="rId96"/>
    <p:sldId id="450" r:id="rId97"/>
    <p:sldId id="451" r:id="rId98"/>
    <p:sldId id="452" r:id="rId99"/>
    <p:sldId id="453" r:id="rId100"/>
    <p:sldId id="454" r:id="rId101"/>
    <p:sldId id="455" r:id="rId102"/>
    <p:sldId id="456" r:id="rId103"/>
    <p:sldId id="457" r:id="rId104"/>
    <p:sldId id="460" r:id="rId105"/>
    <p:sldId id="461" r:id="rId106"/>
    <p:sldId id="462" r:id="rId107"/>
    <p:sldId id="481" r:id="rId10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slide" Target="slides/slide10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notesMaster" Target="notesMasters/notesMaster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image" Target="../media/image77.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7.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4"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image" Target="../media/image97.png"/></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image" Target="../media/image99.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image" Target="../media/image100.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10.emf"/><Relationship Id="rId7" Type="http://schemas.openxmlformats.org/officeDocument/2006/relationships/image" Target="../media/image13.wmf"/><Relationship Id="rId2" Type="http://schemas.openxmlformats.org/officeDocument/2006/relationships/image" Target="../media/image9.emf"/><Relationship Id="rId1" Type="http://schemas.openxmlformats.org/officeDocument/2006/relationships/image" Target="../media/image8.emf"/><Relationship Id="rId6" Type="http://schemas.openxmlformats.org/officeDocument/2006/relationships/image" Target="../media/image3.wmf"/><Relationship Id="rId5" Type="http://schemas.openxmlformats.org/officeDocument/2006/relationships/image" Target="../media/image12.emf"/><Relationship Id="rId4"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95487-BBD5-47D9-BF54-8A281D155C70}" type="slidenum">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98307" name="Rectangle 2"/>
          <p:cNvSpPr>
            <a:spLocks noGrp="1" noRot="1" noChangeAspect="1" noChangeArrowheads="1" noTextEdit="1"/>
          </p:cNvSpPr>
          <p:nvPr>
            <p:ph type="sldImg"/>
          </p:nvPr>
        </p:nvSpPr>
        <p:spPr>
          <a:xfrm>
            <a:off x="1182688" y="698500"/>
            <a:ext cx="4645025" cy="3484563"/>
          </a:xfrm>
          <a:ln/>
        </p:spPr>
      </p:sp>
      <p:sp>
        <p:nvSpPr>
          <p:cNvPr id="9830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101528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1031">
            <a:extLst>
              <a:ext uri="{FF2B5EF4-FFF2-40B4-BE49-F238E27FC236}">
                <a16:creationId xmlns:a16="http://schemas.microsoft.com/office/drawing/2014/main" id="{13335180-5873-475A-A024-5618302684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D6DA7E-02AF-4D15-9578-24C7B6894754}"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86371" name="Rectangle 2">
            <a:extLst>
              <a:ext uri="{FF2B5EF4-FFF2-40B4-BE49-F238E27FC236}">
                <a16:creationId xmlns:a16="http://schemas.microsoft.com/office/drawing/2014/main" id="{1DF63C84-D415-4B40-8985-6346FDF454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2" name="Rectangle 3">
            <a:extLst>
              <a:ext uri="{FF2B5EF4-FFF2-40B4-BE49-F238E27FC236}">
                <a16:creationId xmlns:a16="http://schemas.microsoft.com/office/drawing/2014/main" id="{808540AD-1A65-4522-AFE9-110E0686ED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327836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031">
            <a:extLst>
              <a:ext uri="{FF2B5EF4-FFF2-40B4-BE49-F238E27FC236}">
                <a16:creationId xmlns:a16="http://schemas.microsoft.com/office/drawing/2014/main" id="{626AE113-05BC-4A74-8734-902508A534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07B258-CAEE-4901-A605-E71A3A28E0B7}"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87395" name="Rectangle 2">
            <a:extLst>
              <a:ext uri="{FF2B5EF4-FFF2-40B4-BE49-F238E27FC236}">
                <a16:creationId xmlns:a16="http://schemas.microsoft.com/office/drawing/2014/main" id="{9DBABAED-D54D-43C0-92EC-AD5F4C7FA8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6" name="Rectangle 3">
            <a:extLst>
              <a:ext uri="{FF2B5EF4-FFF2-40B4-BE49-F238E27FC236}">
                <a16:creationId xmlns:a16="http://schemas.microsoft.com/office/drawing/2014/main" id="{6DE4308C-51D4-4883-A14C-098C7E8533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198862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1031">
            <a:extLst>
              <a:ext uri="{FF2B5EF4-FFF2-40B4-BE49-F238E27FC236}">
                <a16:creationId xmlns:a16="http://schemas.microsoft.com/office/drawing/2014/main" id="{E0B5CC59-66B1-4FB9-9595-061DE203FA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196FBE-5B2C-4685-9847-4F0CFFE74E58}"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88419" name="Rectangle 2">
            <a:extLst>
              <a:ext uri="{FF2B5EF4-FFF2-40B4-BE49-F238E27FC236}">
                <a16:creationId xmlns:a16="http://schemas.microsoft.com/office/drawing/2014/main" id="{55E4E299-8B5D-4F9C-B8A1-D2F9019A72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20" name="Rectangle 3">
            <a:extLst>
              <a:ext uri="{FF2B5EF4-FFF2-40B4-BE49-F238E27FC236}">
                <a16:creationId xmlns:a16="http://schemas.microsoft.com/office/drawing/2014/main" id="{93CD2982-365D-4548-9CAA-D0C1FA2EC7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4265958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031">
            <a:extLst>
              <a:ext uri="{FF2B5EF4-FFF2-40B4-BE49-F238E27FC236}">
                <a16:creationId xmlns:a16="http://schemas.microsoft.com/office/drawing/2014/main" id="{814914BE-8D34-4527-A428-3770E54842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D6F72C-EA60-4D13-9FC5-D83443E062E5}"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89443" name="Rectangle 2">
            <a:extLst>
              <a:ext uri="{FF2B5EF4-FFF2-40B4-BE49-F238E27FC236}">
                <a16:creationId xmlns:a16="http://schemas.microsoft.com/office/drawing/2014/main" id="{520EF39F-5127-4AEE-B92A-4C2A96C6BEEC}"/>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4" name="Rectangle 3">
            <a:extLst>
              <a:ext uri="{FF2B5EF4-FFF2-40B4-BE49-F238E27FC236}">
                <a16:creationId xmlns:a16="http://schemas.microsoft.com/office/drawing/2014/main" id="{57A5CF2D-68F1-4947-9815-EE24679E07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300131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1031">
            <a:extLst>
              <a:ext uri="{FF2B5EF4-FFF2-40B4-BE49-F238E27FC236}">
                <a16:creationId xmlns:a16="http://schemas.microsoft.com/office/drawing/2014/main" id="{493BB688-E343-40CF-A83A-2A0A277D59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A41CF4-336F-47B5-9799-8F86E85A4A69}"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90467" name="Rectangle 2">
            <a:extLst>
              <a:ext uri="{FF2B5EF4-FFF2-40B4-BE49-F238E27FC236}">
                <a16:creationId xmlns:a16="http://schemas.microsoft.com/office/drawing/2014/main" id="{959A0BF3-72FB-48FC-AC45-7DA2C99925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8" name="Rectangle 3">
            <a:extLst>
              <a:ext uri="{FF2B5EF4-FFF2-40B4-BE49-F238E27FC236}">
                <a16:creationId xmlns:a16="http://schemas.microsoft.com/office/drawing/2014/main" id="{284B527F-5CBC-4F92-927E-B14D49863E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800066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031">
            <a:extLst>
              <a:ext uri="{FF2B5EF4-FFF2-40B4-BE49-F238E27FC236}">
                <a16:creationId xmlns:a16="http://schemas.microsoft.com/office/drawing/2014/main" id="{436C91D1-5104-48FF-9AF6-89EB9FC088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823487-0909-4F59-9CEC-1C5D3E6B137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91491" name="Rectangle 2">
            <a:extLst>
              <a:ext uri="{FF2B5EF4-FFF2-40B4-BE49-F238E27FC236}">
                <a16:creationId xmlns:a16="http://schemas.microsoft.com/office/drawing/2014/main" id="{DB7F78DA-E282-4997-B01E-989C5BACB1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2" name="Rectangle 3">
            <a:extLst>
              <a:ext uri="{FF2B5EF4-FFF2-40B4-BE49-F238E27FC236}">
                <a16:creationId xmlns:a16="http://schemas.microsoft.com/office/drawing/2014/main" id="{15C4946A-29C6-4B34-B735-4A9A2ADF0E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040160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031">
            <a:extLst>
              <a:ext uri="{FF2B5EF4-FFF2-40B4-BE49-F238E27FC236}">
                <a16:creationId xmlns:a16="http://schemas.microsoft.com/office/drawing/2014/main" id="{F2CEFAB7-A5B3-4F19-AA42-51DF6C6F093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1EE347-85CD-4254-B712-7F146272C98B}"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92515" name="Rectangle 2">
            <a:extLst>
              <a:ext uri="{FF2B5EF4-FFF2-40B4-BE49-F238E27FC236}">
                <a16:creationId xmlns:a16="http://schemas.microsoft.com/office/drawing/2014/main" id="{B833D122-F13C-4571-9551-5528EEE7C3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6" name="Rectangle 3">
            <a:extLst>
              <a:ext uri="{FF2B5EF4-FFF2-40B4-BE49-F238E27FC236}">
                <a16:creationId xmlns:a16="http://schemas.microsoft.com/office/drawing/2014/main" id="{ACE595B1-F289-472D-9184-63CBF91531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691170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031">
            <a:extLst>
              <a:ext uri="{FF2B5EF4-FFF2-40B4-BE49-F238E27FC236}">
                <a16:creationId xmlns:a16="http://schemas.microsoft.com/office/drawing/2014/main" id="{0401B86B-8F28-4376-9506-B3DE593B3B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105423-83B2-4B0C-BF24-7A7A5CF64C0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93539" name="Rectangle 2">
            <a:extLst>
              <a:ext uri="{FF2B5EF4-FFF2-40B4-BE49-F238E27FC236}">
                <a16:creationId xmlns:a16="http://schemas.microsoft.com/office/drawing/2014/main" id="{DE4B487D-2A41-43F0-8ADC-1E4D722695CB}"/>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40" name="Rectangle 3">
            <a:extLst>
              <a:ext uri="{FF2B5EF4-FFF2-40B4-BE49-F238E27FC236}">
                <a16:creationId xmlns:a16="http://schemas.microsoft.com/office/drawing/2014/main" id="{ACA05AF8-72DB-4CCD-A56C-D8ABA9D6635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749121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1031">
            <a:extLst>
              <a:ext uri="{FF2B5EF4-FFF2-40B4-BE49-F238E27FC236}">
                <a16:creationId xmlns:a16="http://schemas.microsoft.com/office/drawing/2014/main" id="{2BC084A6-17C1-49EA-AC27-A46B52A26F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D3BA4E-C53E-4E52-8D5B-1442D3EE942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94563" name="Rectangle 2">
            <a:extLst>
              <a:ext uri="{FF2B5EF4-FFF2-40B4-BE49-F238E27FC236}">
                <a16:creationId xmlns:a16="http://schemas.microsoft.com/office/drawing/2014/main" id="{54367D2C-BE6F-40A9-A509-205EA86A346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4" name="Rectangle 3">
            <a:extLst>
              <a:ext uri="{FF2B5EF4-FFF2-40B4-BE49-F238E27FC236}">
                <a16:creationId xmlns:a16="http://schemas.microsoft.com/office/drawing/2014/main" id="{56C6C992-2694-4AE3-972D-0D103DFDD6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353192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031">
            <a:extLst>
              <a:ext uri="{FF2B5EF4-FFF2-40B4-BE49-F238E27FC236}">
                <a16:creationId xmlns:a16="http://schemas.microsoft.com/office/drawing/2014/main" id="{5CD9E96B-88DD-498D-B587-46122E0F69D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46266E2-70DC-4790-899B-EAE6CCF6538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95587" name="Rectangle 2">
            <a:extLst>
              <a:ext uri="{FF2B5EF4-FFF2-40B4-BE49-F238E27FC236}">
                <a16:creationId xmlns:a16="http://schemas.microsoft.com/office/drawing/2014/main" id="{F5816B6E-13CF-42EB-93CB-67DCFACA450B}"/>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8" name="Rectangle 3">
            <a:extLst>
              <a:ext uri="{FF2B5EF4-FFF2-40B4-BE49-F238E27FC236}">
                <a16:creationId xmlns:a16="http://schemas.microsoft.com/office/drawing/2014/main" id="{94A30DE2-A0FE-45D6-9F28-80D4A8A556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43352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75059-5B4B-435A-876F-8810FDF165A4}" type="slidenum">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3427" name="Rectangle 2"/>
          <p:cNvSpPr>
            <a:spLocks noGrp="1" noRot="1" noChangeAspect="1" noChangeArrowheads="1" noTextEdit="1"/>
          </p:cNvSpPr>
          <p:nvPr>
            <p:ph type="sldImg"/>
          </p:nvPr>
        </p:nvSpPr>
        <p:spPr>
          <a:xfrm>
            <a:off x="1182688" y="698500"/>
            <a:ext cx="4645025" cy="3484563"/>
          </a:xfrm>
          <a:ln/>
        </p:spPr>
      </p:sp>
      <p:sp>
        <p:nvSpPr>
          <p:cNvPr id="10342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130839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031">
            <a:extLst>
              <a:ext uri="{FF2B5EF4-FFF2-40B4-BE49-F238E27FC236}">
                <a16:creationId xmlns:a16="http://schemas.microsoft.com/office/drawing/2014/main" id="{5CD9E96B-88DD-498D-B587-46122E0F69D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46266E2-70DC-4790-899B-EAE6CCF6538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95587" name="Rectangle 2">
            <a:extLst>
              <a:ext uri="{FF2B5EF4-FFF2-40B4-BE49-F238E27FC236}">
                <a16:creationId xmlns:a16="http://schemas.microsoft.com/office/drawing/2014/main" id="{F5816B6E-13CF-42EB-93CB-67DCFACA450B}"/>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8" name="Rectangle 3">
            <a:extLst>
              <a:ext uri="{FF2B5EF4-FFF2-40B4-BE49-F238E27FC236}">
                <a16:creationId xmlns:a16="http://schemas.microsoft.com/office/drawing/2014/main" id="{94A30DE2-A0FE-45D6-9F28-80D4A8A556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902369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1031">
            <a:extLst>
              <a:ext uri="{FF2B5EF4-FFF2-40B4-BE49-F238E27FC236}">
                <a16:creationId xmlns:a16="http://schemas.microsoft.com/office/drawing/2014/main" id="{F77C27EC-EA0A-4BDB-9330-DCD5160B41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FF2BA0-B0E5-429D-8ED0-158CCB96B797}"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96611" name="Rectangle 2">
            <a:extLst>
              <a:ext uri="{FF2B5EF4-FFF2-40B4-BE49-F238E27FC236}">
                <a16:creationId xmlns:a16="http://schemas.microsoft.com/office/drawing/2014/main" id="{F463A367-9FC3-4C60-93C6-8B70592A81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2" name="Rectangle 3">
            <a:extLst>
              <a:ext uri="{FF2B5EF4-FFF2-40B4-BE49-F238E27FC236}">
                <a16:creationId xmlns:a16="http://schemas.microsoft.com/office/drawing/2014/main" id="{67C7E33C-A955-4C57-A281-2A78E108D0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664742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031">
            <a:extLst>
              <a:ext uri="{FF2B5EF4-FFF2-40B4-BE49-F238E27FC236}">
                <a16:creationId xmlns:a16="http://schemas.microsoft.com/office/drawing/2014/main" id="{662F5239-509D-4577-888E-0EF0E531F1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280E89-8E2E-4610-837A-193A47CD40E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97635" name="Rectangle 2">
            <a:extLst>
              <a:ext uri="{FF2B5EF4-FFF2-40B4-BE49-F238E27FC236}">
                <a16:creationId xmlns:a16="http://schemas.microsoft.com/office/drawing/2014/main" id="{8AAFDEA0-DAED-425B-BD14-929657CA971C}"/>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6" name="Rectangle 3">
            <a:extLst>
              <a:ext uri="{FF2B5EF4-FFF2-40B4-BE49-F238E27FC236}">
                <a16:creationId xmlns:a16="http://schemas.microsoft.com/office/drawing/2014/main" id="{5F4A9F36-F15D-473E-A045-727234BE10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656297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031">
            <a:extLst>
              <a:ext uri="{FF2B5EF4-FFF2-40B4-BE49-F238E27FC236}">
                <a16:creationId xmlns:a16="http://schemas.microsoft.com/office/drawing/2014/main" id="{0B1527A8-30B1-48A3-98CE-9AC8C8F026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8B2057-8426-48B6-A8E0-D074B28516D0}"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98659" name="Rectangle 2">
            <a:extLst>
              <a:ext uri="{FF2B5EF4-FFF2-40B4-BE49-F238E27FC236}">
                <a16:creationId xmlns:a16="http://schemas.microsoft.com/office/drawing/2014/main" id="{EAC5F2D7-7384-41CD-83E9-CA9D72C2B1CF}"/>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60" name="Rectangle 3">
            <a:extLst>
              <a:ext uri="{FF2B5EF4-FFF2-40B4-BE49-F238E27FC236}">
                <a16:creationId xmlns:a16="http://schemas.microsoft.com/office/drawing/2014/main" id="{F992E7FF-5DDE-4B22-8103-FC9EFE0369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430263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031">
            <a:extLst>
              <a:ext uri="{FF2B5EF4-FFF2-40B4-BE49-F238E27FC236}">
                <a16:creationId xmlns:a16="http://schemas.microsoft.com/office/drawing/2014/main" id="{6DEB66B4-53B9-46EC-8DAF-C89079BF5E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1B1802-23E9-430D-80F6-B8094164F0EA}"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99683" name="Rectangle 2">
            <a:extLst>
              <a:ext uri="{FF2B5EF4-FFF2-40B4-BE49-F238E27FC236}">
                <a16:creationId xmlns:a16="http://schemas.microsoft.com/office/drawing/2014/main" id="{6423F150-7CD2-4B8C-AC0C-01358ED4D7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4" name="Rectangle 3">
            <a:extLst>
              <a:ext uri="{FF2B5EF4-FFF2-40B4-BE49-F238E27FC236}">
                <a16:creationId xmlns:a16="http://schemas.microsoft.com/office/drawing/2014/main" id="{8F75AFA2-5A35-4232-9563-4EEC66A341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69357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1031">
            <a:extLst>
              <a:ext uri="{FF2B5EF4-FFF2-40B4-BE49-F238E27FC236}">
                <a16:creationId xmlns:a16="http://schemas.microsoft.com/office/drawing/2014/main" id="{D2188C1A-2BB9-441F-8023-8368115ADC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67FEF8-F958-4ADC-8966-C9231E1FCF0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00707" name="Rectangle 2">
            <a:extLst>
              <a:ext uri="{FF2B5EF4-FFF2-40B4-BE49-F238E27FC236}">
                <a16:creationId xmlns:a16="http://schemas.microsoft.com/office/drawing/2014/main" id="{52960DC6-040A-4089-8F8D-5A25BC754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8" name="Rectangle 3">
            <a:extLst>
              <a:ext uri="{FF2B5EF4-FFF2-40B4-BE49-F238E27FC236}">
                <a16:creationId xmlns:a16="http://schemas.microsoft.com/office/drawing/2014/main" id="{900ABDDB-5B3F-4374-9B3D-6169400CC3D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858467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1031">
            <a:extLst>
              <a:ext uri="{FF2B5EF4-FFF2-40B4-BE49-F238E27FC236}">
                <a16:creationId xmlns:a16="http://schemas.microsoft.com/office/drawing/2014/main" id="{65D9CC41-90BE-417F-92A1-50055A6FBF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2ED820-3118-4EA1-9BAE-86A7CDBDF34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01731" name="Rectangle 2">
            <a:extLst>
              <a:ext uri="{FF2B5EF4-FFF2-40B4-BE49-F238E27FC236}">
                <a16:creationId xmlns:a16="http://schemas.microsoft.com/office/drawing/2014/main" id="{38AD51B2-3D1B-4CF3-94C7-2854A9E78E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2" name="Rectangle 3">
            <a:extLst>
              <a:ext uri="{FF2B5EF4-FFF2-40B4-BE49-F238E27FC236}">
                <a16:creationId xmlns:a16="http://schemas.microsoft.com/office/drawing/2014/main" id="{D337C5EF-C22C-46F9-BC1C-E1ADB32AA5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595423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1031">
            <a:extLst>
              <a:ext uri="{FF2B5EF4-FFF2-40B4-BE49-F238E27FC236}">
                <a16:creationId xmlns:a16="http://schemas.microsoft.com/office/drawing/2014/main" id="{C1A3160B-94AC-496E-9290-EB2078EB73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318B50-1B21-49C6-AA2C-200D1861C91E}"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02755" name="Rectangle 2">
            <a:extLst>
              <a:ext uri="{FF2B5EF4-FFF2-40B4-BE49-F238E27FC236}">
                <a16:creationId xmlns:a16="http://schemas.microsoft.com/office/drawing/2014/main" id="{71796DFA-ED06-4BD1-960E-FA121FE22B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6" name="Rectangle 3">
            <a:extLst>
              <a:ext uri="{FF2B5EF4-FFF2-40B4-BE49-F238E27FC236}">
                <a16:creationId xmlns:a16="http://schemas.microsoft.com/office/drawing/2014/main" id="{705F107D-B21B-4245-86F8-90F7EB4FEF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841179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031">
            <a:extLst>
              <a:ext uri="{FF2B5EF4-FFF2-40B4-BE49-F238E27FC236}">
                <a16:creationId xmlns:a16="http://schemas.microsoft.com/office/drawing/2014/main" id="{073576F8-1A1D-46FD-AA53-7A0FC90D34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012CC5-E8D6-4A9A-AC38-747F424C380B}"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03779" name="Rectangle 2">
            <a:extLst>
              <a:ext uri="{FF2B5EF4-FFF2-40B4-BE49-F238E27FC236}">
                <a16:creationId xmlns:a16="http://schemas.microsoft.com/office/drawing/2014/main" id="{7D7DA77C-2FB8-4A12-A6CB-26CAEE8F69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80" name="Rectangle 3">
            <a:extLst>
              <a:ext uri="{FF2B5EF4-FFF2-40B4-BE49-F238E27FC236}">
                <a16:creationId xmlns:a16="http://schemas.microsoft.com/office/drawing/2014/main" id="{ABB2B526-88AA-4E8C-9F52-BA180CC84C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733562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1031">
            <a:extLst>
              <a:ext uri="{FF2B5EF4-FFF2-40B4-BE49-F238E27FC236}">
                <a16:creationId xmlns:a16="http://schemas.microsoft.com/office/drawing/2014/main" id="{14FE2447-0EB0-47AE-AC09-19A5A78459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A621DB-4E9E-4732-B66D-6FDED54F6799}"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04803" name="Rectangle 2">
            <a:extLst>
              <a:ext uri="{FF2B5EF4-FFF2-40B4-BE49-F238E27FC236}">
                <a16:creationId xmlns:a16="http://schemas.microsoft.com/office/drawing/2014/main" id="{579AAFC7-F2AD-407B-AE8A-57B6F3D86E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4" name="Rectangle 3">
            <a:extLst>
              <a:ext uri="{FF2B5EF4-FFF2-40B4-BE49-F238E27FC236}">
                <a16:creationId xmlns:a16="http://schemas.microsoft.com/office/drawing/2014/main" id="{E1E88A7D-D7A1-4324-ADD9-9F8A58A8D7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924721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BFADB-1369-40E9-9BAD-73A45F57A1CD}" type="slidenum">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4451" name="Rectangle 2"/>
          <p:cNvSpPr>
            <a:spLocks noGrp="1" noRot="1" noChangeAspect="1" noChangeArrowheads="1" noTextEdit="1"/>
          </p:cNvSpPr>
          <p:nvPr>
            <p:ph type="sldImg"/>
          </p:nvPr>
        </p:nvSpPr>
        <p:spPr>
          <a:xfrm>
            <a:off x="1182688" y="698500"/>
            <a:ext cx="4645025" cy="3484563"/>
          </a:xfrm>
          <a:ln/>
        </p:spPr>
      </p:sp>
      <p:sp>
        <p:nvSpPr>
          <p:cNvPr id="10445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438123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031">
            <a:extLst>
              <a:ext uri="{FF2B5EF4-FFF2-40B4-BE49-F238E27FC236}">
                <a16:creationId xmlns:a16="http://schemas.microsoft.com/office/drawing/2014/main" id="{A15F01E4-C99B-468F-83E5-AD3C19445FE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756273-34BE-4163-AC30-6BDEC17CFAE8}"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05827" name="Rectangle 2">
            <a:extLst>
              <a:ext uri="{FF2B5EF4-FFF2-40B4-BE49-F238E27FC236}">
                <a16:creationId xmlns:a16="http://schemas.microsoft.com/office/drawing/2014/main" id="{9B6BFC2F-1951-4127-8C7E-F66105846A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8" name="Rectangle 3">
            <a:extLst>
              <a:ext uri="{FF2B5EF4-FFF2-40B4-BE49-F238E27FC236}">
                <a16:creationId xmlns:a16="http://schemas.microsoft.com/office/drawing/2014/main" id="{A61B3610-495E-456A-A2DC-82FA94B60F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907186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1031">
            <a:extLst>
              <a:ext uri="{FF2B5EF4-FFF2-40B4-BE49-F238E27FC236}">
                <a16:creationId xmlns:a16="http://schemas.microsoft.com/office/drawing/2014/main" id="{924694D5-230F-41BF-9661-2EF69CEF34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5A476B-1548-4913-825B-F20440A24E7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06851" name="Rectangle 2">
            <a:extLst>
              <a:ext uri="{FF2B5EF4-FFF2-40B4-BE49-F238E27FC236}">
                <a16:creationId xmlns:a16="http://schemas.microsoft.com/office/drawing/2014/main" id="{97ED0150-938F-49F7-BEB8-B56A67DBB0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2" name="Rectangle 3">
            <a:extLst>
              <a:ext uri="{FF2B5EF4-FFF2-40B4-BE49-F238E27FC236}">
                <a16:creationId xmlns:a16="http://schemas.microsoft.com/office/drawing/2014/main" id="{C014D30F-FCAC-4B67-831B-861C43FD01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412910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1031">
            <a:extLst>
              <a:ext uri="{FF2B5EF4-FFF2-40B4-BE49-F238E27FC236}">
                <a16:creationId xmlns:a16="http://schemas.microsoft.com/office/drawing/2014/main" id="{DB30C432-B3D7-4D17-922D-142E5622CA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A5B14E-0DA6-4502-8CC9-E5789FFC321C}"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08899" name="Rectangle 2">
            <a:extLst>
              <a:ext uri="{FF2B5EF4-FFF2-40B4-BE49-F238E27FC236}">
                <a16:creationId xmlns:a16="http://schemas.microsoft.com/office/drawing/2014/main" id="{2479B3B0-70D5-4741-98B5-8EF687806B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900" name="Rectangle 3">
            <a:extLst>
              <a:ext uri="{FF2B5EF4-FFF2-40B4-BE49-F238E27FC236}">
                <a16:creationId xmlns:a16="http://schemas.microsoft.com/office/drawing/2014/main" id="{D6624FAE-A2A6-44E6-B78C-8DA52F0520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684744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031">
            <a:extLst>
              <a:ext uri="{FF2B5EF4-FFF2-40B4-BE49-F238E27FC236}">
                <a16:creationId xmlns:a16="http://schemas.microsoft.com/office/drawing/2014/main" id="{99AB627A-3E46-44C9-BFB4-7A2D7947353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7F796F5-ABFC-4103-BC19-E77C7BF98240}"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09923" name="Rectangle 2">
            <a:extLst>
              <a:ext uri="{FF2B5EF4-FFF2-40B4-BE49-F238E27FC236}">
                <a16:creationId xmlns:a16="http://schemas.microsoft.com/office/drawing/2014/main" id="{E1C61B05-E20C-429E-8BC2-14E479930F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a:extLst>
              <a:ext uri="{FF2B5EF4-FFF2-40B4-BE49-F238E27FC236}">
                <a16:creationId xmlns:a16="http://schemas.microsoft.com/office/drawing/2014/main" id="{6A9A9303-CC7C-4DC7-880E-4F7212B1D5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4234686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1031">
            <a:extLst>
              <a:ext uri="{FF2B5EF4-FFF2-40B4-BE49-F238E27FC236}">
                <a16:creationId xmlns:a16="http://schemas.microsoft.com/office/drawing/2014/main" id="{D3344C2C-7975-41DA-B4FC-3E07FBAD07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F5A892-85EB-4747-8265-7BF9393A72FE}"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10947" name="Rectangle 2">
            <a:extLst>
              <a:ext uri="{FF2B5EF4-FFF2-40B4-BE49-F238E27FC236}">
                <a16:creationId xmlns:a16="http://schemas.microsoft.com/office/drawing/2014/main" id="{CDE1A246-5CBC-4322-9D96-DEF4526DC8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8" name="Rectangle 3">
            <a:extLst>
              <a:ext uri="{FF2B5EF4-FFF2-40B4-BE49-F238E27FC236}">
                <a16:creationId xmlns:a16="http://schemas.microsoft.com/office/drawing/2014/main" id="{552ACC00-3184-43C5-A2AD-090DCCBA6D1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972756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031">
            <a:extLst>
              <a:ext uri="{FF2B5EF4-FFF2-40B4-BE49-F238E27FC236}">
                <a16:creationId xmlns:a16="http://schemas.microsoft.com/office/drawing/2014/main" id="{48590857-12C9-43D3-9AC7-B816831487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211BB2-EC6B-41BB-BFF3-3AE84B915EC5}"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11971" name="Rectangle 2">
            <a:extLst>
              <a:ext uri="{FF2B5EF4-FFF2-40B4-BE49-F238E27FC236}">
                <a16:creationId xmlns:a16="http://schemas.microsoft.com/office/drawing/2014/main" id="{F63ADD47-70F5-4E2A-84EE-579D5FEAB2F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2" name="Rectangle 3">
            <a:extLst>
              <a:ext uri="{FF2B5EF4-FFF2-40B4-BE49-F238E27FC236}">
                <a16:creationId xmlns:a16="http://schemas.microsoft.com/office/drawing/2014/main" id="{364D94C3-0015-4F07-8AD5-DD0084F4CA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791978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1031">
            <a:extLst>
              <a:ext uri="{FF2B5EF4-FFF2-40B4-BE49-F238E27FC236}">
                <a16:creationId xmlns:a16="http://schemas.microsoft.com/office/drawing/2014/main" id="{D02FD4FD-1165-41CC-9E70-DACB5B887A0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980B00-E803-4105-9187-F42DD3AD8B70}"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12995" name="Rectangle 2">
            <a:extLst>
              <a:ext uri="{FF2B5EF4-FFF2-40B4-BE49-F238E27FC236}">
                <a16:creationId xmlns:a16="http://schemas.microsoft.com/office/drawing/2014/main" id="{C8343C0D-F5E2-49DD-BF92-A9A7946A6FDF}"/>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6" name="Rectangle 3">
            <a:extLst>
              <a:ext uri="{FF2B5EF4-FFF2-40B4-BE49-F238E27FC236}">
                <a16:creationId xmlns:a16="http://schemas.microsoft.com/office/drawing/2014/main" id="{95415A4D-B279-4A7B-8225-D4B4256ECE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917864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031">
            <a:extLst>
              <a:ext uri="{FF2B5EF4-FFF2-40B4-BE49-F238E27FC236}">
                <a16:creationId xmlns:a16="http://schemas.microsoft.com/office/drawing/2014/main" id="{FA560612-EA8E-425F-809B-F892CCC32F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DD8BB5-A4AA-4B48-A5B2-8D5423CAE070}"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16067" name="Rectangle 2">
            <a:extLst>
              <a:ext uri="{FF2B5EF4-FFF2-40B4-BE49-F238E27FC236}">
                <a16:creationId xmlns:a16="http://schemas.microsoft.com/office/drawing/2014/main" id="{38A524D5-3FF5-45AB-8FF9-A8AE7C7775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8" name="Rectangle 3">
            <a:extLst>
              <a:ext uri="{FF2B5EF4-FFF2-40B4-BE49-F238E27FC236}">
                <a16:creationId xmlns:a16="http://schemas.microsoft.com/office/drawing/2014/main" id="{080A7F58-AD99-4CB5-8C6B-2A886BD635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319443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1031">
            <a:extLst>
              <a:ext uri="{FF2B5EF4-FFF2-40B4-BE49-F238E27FC236}">
                <a16:creationId xmlns:a16="http://schemas.microsoft.com/office/drawing/2014/main" id="{6C5C2CE3-D87B-4C5B-97CF-2209C9027B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B309964-6409-4C77-80BE-BBB30D49D0F4}"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17091" name="Rectangle 2">
            <a:extLst>
              <a:ext uri="{FF2B5EF4-FFF2-40B4-BE49-F238E27FC236}">
                <a16:creationId xmlns:a16="http://schemas.microsoft.com/office/drawing/2014/main" id="{1E7862F1-732E-446F-95F9-BC19C90BA2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2" name="Rectangle 3">
            <a:extLst>
              <a:ext uri="{FF2B5EF4-FFF2-40B4-BE49-F238E27FC236}">
                <a16:creationId xmlns:a16="http://schemas.microsoft.com/office/drawing/2014/main" id="{4A60161D-87D4-453D-A518-C9B13B22A5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645733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031">
            <a:extLst>
              <a:ext uri="{FF2B5EF4-FFF2-40B4-BE49-F238E27FC236}">
                <a16:creationId xmlns:a16="http://schemas.microsoft.com/office/drawing/2014/main" id="{73F8CA65-03A5-47E2-8EE4-056C573280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9FAB79-DF91-45FA-B3AF-06A5E4C6F0DE}"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18115" name="Rectangle 2">
            <a:extLst>
              <a:ext uri="{FF2B5EF4-FFF2-40B4-BE49-F238E27FC236}">
                <a16:creationId xmlns:a16="http://schemas.microsoft.com/office/drawing/2014/main" id="{7251A0AD-9933-4163-BF56-30FA09D12F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6" name="Rectangle 3">
            <a:extLst>
              <a:ext uri="{FF2B5EF4-FFF2-40B4-BE49-F238E27FC236}">
                <a16:creationId xmlns:a16="http://schemas.microsoft.com/office/drawing/2014/main" id="{D0DB9B30-52B0-4CAD-B074-5F4190B664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456502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A4688C-3DE9-46E9-A3DC-7135121E3742}" type="slidenum">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5475" name="Rectangle 2"/>
          <p:cNvSpPr>
            <a:spLocks noGrp="1" noRot="1" noChangeAspect="1" noChangeArrowheads="1" noTextEdit="1"/>
          </p:cNvSpPr>
          <p:nvPr>
            <p:ph type="sldImg"/>
          </p:nvPr>
        </p:nvSpPr>
        <p:spPr>
          <a:xfrm>
            <a:off x="1182688" y="698500"/>
            <a:ext cx="4645025" cy="3484563"/>
          </a:xfrm>
          <a:ln/>
        </p:spPr>
      </p:sp>
      <p:sp>
        <p:nvSpPr>
          <p:cNvPr id="1054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6210980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031">
            <a:extLst>
              <a:ext uri="{FF2B5EF4-FFF2-40B4-BE49-F238E27FC236}">
                <a16:creationId xmlns:a16="http://schemas.microsoft.com/office/drawing/2014/main" id="{B923FDA6-F492-4BCA-815E-27E619CCD8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E47BC3C-6C50-4DEF-B1F4-F90D4B4DBDB2}"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19139" name="Rectangle 2">
            <a:extLst>
              <a:ext uri="{FF2B5EF4-FFF2-40B4-BE49-F238E27FC236}">
                <a16:creationId xmlns:a16="http://schemas.microsoft.com/office/drawing/2014/main" id="{0052747C-9CB7-404C-8F5B-57751CC5FD7D}"/>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40" name="Rectangle 3">
            <a:extLst>
              <a:ext uri="{FF2B5EF4-FFF2-40B4-BE49-F238E27FC236}">
                <a16:creationId xmlns:a16="http://schemas.microsoft.com/office/drawing/2014/main" id="{AAD3EF51-ED69-4FE3-ADCB-942D3F2D56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426226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1031">
            <a:extLst>
              <a:ext uri="{FF2B5EF4-FFF2-40B4-BE49-F238E27FC236}">
                <a16:creationId xmlns:a16="http://schemas.microsoft.com/office/drawing/2014/main" id="{36FAC909-DF69-45CD-8F86-8BB0974D74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238809-366E-4CC0-9A53-FAD49DAFC242}"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20163" name="Rectangle 2">
            <a:extLst>
              <a:ext uri="{FF2B5EF4-FFF2-40B4-BE49-F238E27FC236}">
                <a16:creationId xmlns:a16="http://schemas.microsoft.com/office/drawing/2014/main" id="{979ECC2D-57F3-4728-8E69-CA90571EF0B2}"/>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4" name="Rectangle 3">
            <a:extLst>
              <a:ext uri="{FF2B5EF4-FFF2-40B4-BE49-F238E27FC236}">
                <a16:creationId xmlns:a16="http://schemas.microsoft.com/office/drawing/2014/main" id="{5F6D9805-49AC-46CF-B1D4-25C33A7CAE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862876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1031">
            <a:extLst>
              <a:ext uri="{FF2B5EF4-FFF2-40B4-BE49-F238E27FC236}">
                <a16:creationId xmlns:a16="http://schemas.microsoft.com/office/drawing/2014/main" id="{B0FDE0D4-39E8-42D2-8A84-EFA6145A903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7B0A3F-A95C-4050-A594-CE41FCC59402}"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21187" name="Rectangle 2">
            <a:extLst>
              <a:ext uri="{FF2B5EF4-FFF2-40B4-BE49-F238E27FC236}">
                <a16:creationId xmlns:a16="http://schemas.microsoft.com/office/drawing/2014/main" id="{EB192821-6B18-4D45-8208-B0ABDE85307D}"/>
              </a:ext>
            </a:extLst>
          </p:cNvPr>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8" name="Rectangle 3">
            <a:extLst>
              <a:ext uri="{FF2B5EF4-FFF2-40B4-BE49-F238E27FC236}">
                <a16:creationId xmlns:a16="http://schemas.microsoft.com/office/drawing/2014/main" id="{93AE8769-1900-4F71-BCA5-467F1F18D0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005308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031">
            <a:extLst>
              <a:ext uri="{FF2B5EF4-FFF2-40B4-BE49-F238E27FC236}">
                <a16:creationId xmlns:a16="http://schemas.microsoft.com/office/drawing/2014/main" id="{54BC67EF-DA51-4F5D-B02C-7A8C449FDD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C95799-ECBD-4CB1-84C3-F9CA4B7F277B}"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22211" name="Rectangle 2">
            <a:extLst>
              <a:ext uri="{FF2B5EF4-FFF2-40B4-BE49-F238E27FC236}">
                <a16:creationId xmlns:a16="http://schemas.microsoft.com/office/drawing/2014/main" id="{E7F50AEB-464D-4562-BE40-49E44A95F9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2" name="Rectangle 3">
            <a:extLst>
              <a:ext uri="{FF2B5EF4-FFF2-40B4-BE49-F238E27FC236}">
                <a16:creationId xmlns:a16="http://schemas.microsoft.com/office/drawing/2014/main" id="{DAD8C5EE-6911-47F5-B95C-58FF1DF88F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01723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031">
            <a:extLst>
              <a:ext uri="{FF2B5EF4-FFF2-40B4-BE49-F238E27FC236}">
                <a16:creationId xmlns:a16="http://schemas.microsoft.com/office/drawing/2014/main" id="{C2300399-2D6A-406E-880D-ADEA8E5CD4F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7895DD-92FF-40B3-B95F-CBD86D555E40}"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24259" name="Rectangle 2">
            <a:extLst>
              <a:ext uri="{FF2B5EF4-FFF2-40B4-BE49-F238E27FC236}">
                <a16:creationId xmlns:a16="http://schemas.microsoft.com/office/drawing/2014/main" id="{7764FAFD-8D18-419B-9AF7-3CAA066F54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60" name="Rectangle 3">
            <a:extLst>
              <a:ext uri="{FF2B5EF4-FFF2-40B4-BE49-F238E27FC236}">
                <a16:creationId xmlns:a16="http://schemas.microsoft.com/office/drawing/2014/main" id="{5EB3F2D9-3147-45BC-8E8B-C84A3DEB9D3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554984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E17807DC-B3AB-4DB8-92A4-AB2AC13C1F5C}"/>
              </a:ext>
            </a:extLst>
          </p:cNvPr>
          <p:cNvSpPr>
            <a:spLocks noGrp="1" noRot="1" noChangeAspect="1" noTextEdit="1"/>
          </p:cNvSpPr>
          <p:nvPr>
            <p:ph type="sldImg"/>
          </p:nvPr>
        </p:nvSpPr>
        <p:spPr>
          <a:ln/>
        </p:spPr>
      </p:sp>
      <p:sp>
        <p:nvSpPr>
          <p:cNvPr id="246787" name="Rectangle 3">
            <a:extLst>
              <a:ext uri="{FF2B5EF4-FFF2-40B4-BE49-F238E27FC236}">
                <a16:creationId xmlns:a16="http://schemas.microsoft.com/office/drawing/2014/main" id="{A058456A-AD36-4334-8076-E580A3CF6E4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54072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a:extLst>
              <a:ext uri="{FF2B5EF4-FFF2-40B4-BE49-F238E27FC236}">
                <a16:creationId xmlns:a16="http://schemas.microsoft.com/office/drawing/2014/main" id="{7073A555-A9CA-4B7A-ABAB-E6B4CEF5B350}"/>
              </a:ext>
            </a:extLst>
          </p:cNvPr>
          <p:cNvSpPr>
            <a:spLocks noGrp="1" noRot="1" noChangeAspect="1" noChangeArrowheads="1" noTextEdit="1"/>
          </p:cNvSpPr>
          <p:nvPr>
            <p:ph type="sldImg"/>
          </p:nvPr>
        </p:nvSpPr>
        <p:spPr>
          <a:noFill/>
          <a:ln>
            <a:noFill/>
          </a:ln>
          <a:extLst>
            <a:ext uri="{91240B29-F687-4F45-9708-019B960494DF}">
              <a14:hiddenLine xmlns:a14="http://schemas.microsoft.com/office/drawing/2010/main" w="12700">
                <a:solidFill>
                  <a:srgbClr val="000000"/>
                </a:solidFill>
                <a:miter lim="800000"/>
                <a:headEnd/>
                <a:tailEnd/>
              </a14:hiddenLine>
            </a:ext>
          </a:extLst>
        </p:spPr>
      </p:sp>
      <p:sp>
        <p:nvSpPr>
          <p:cNvPr id="18435" name="Rectangle 3">
            <a:extLst>
              <a:ext uri="{FF2B5EF4-FFF2-40B4-BE49-F238E27FC236}">
                <a16:creationId xmlns:a16="http://schemas.microsoft.com/office/drawing/2014/main" id="{56B8F59B-AAE1-4653-ABF9-3FFBA293E715}"/>
              </a:ext>
            </a:extLst>
          </p:cNvPr>
          <p:cNvSpPr>
            <a:spLocks noGrp="1" noChangeArrowheads="1"/>
          </p:cNvSpPr>
          <p:nvPr>
            <p:ph type="body" idx="1"/>
          </p:nvPr>
        </p:nvSpPr>
        <p:spPr>
          <a:noFill/>
          <a:ln/>
        </p:spPr>
        <p:txBody>
          <a:bodyPr/>
          <a:lstStyle/>
          <a:p>
            <a:pPr eaLnBrk="1"/>
            <a:r>
              <a:rPr lang="en-US" altLang="en-US"/>
              <a:t>Advances in digital camera technology and the popularity of photo-sharing sites such as Flickr have resulted in the availability of vast numbers of photos.  Doing a Flickr search for a famous place like the Trevi Fountain, returns thousands of photos.  Unfortunately, common image browsing tools don’t give a sense of a rich relationships between all of the photos.</a:t>
            </a:r>
          </a:p>
          <a:p>
            <a:pPr eaLnBrk="1"/>
            <a:endParaRPr lang="en-US" altLang="en-US"/>
          </a:p>
          <a:p>
            <a:pPr eaLnBrk="1"/>
            <a:r>
              <a:rPr lang="en-US" altLang="en-US"/>
              <a:t>The goal of Photo Tourism is to use location information to build a better visualization and photo exploration tool for collections of photos of the same scene.</a:t>
            </a:r>
          </a:p>
          <a:p>
            <a:pPr eaLnBrk="1"/>
            <a:endParaRPr lang="en-US" altLang="en-US"/>
          </a:p>
          <a:p>
            <a:pPr eaLnBrk="1"/>
            <a:r>
              <a:rPr lang="en-US" altLang="en-US"/>
              <a:t>[If I do a search for Trevi and Rome in Flickr, you’ll see a typical way of browsing such collections – looking at page after page of thumbnails.  If I have a specific kind of photo of the Trevi Fountain in mind, it can be hard to find it this way, and the relationships between all the photos isn’t clear.</a:t>
            </a:r>
          </a:p>
          <a:p>
            <a:pPr eaLnBrk="1"/>
            <a:endParaRPr lang="en-US" altLang="en-US"/>
          </a:p>
          <a:p>
            <a:pPr eaLnBrk="1"/>
            <a:r>
              <a:rPr lang="en-US" altLang="en-US"/>
              <a:t>The goal of the Photo Tourism project is to use location information to build a better visualization and photo exploration tool for collections of photos of the same scene.]</a:t>
            </a:r>
          </a:p>
          <a:p>
            <a:pPr eaLnBrk="1"/>
            <a:endParaRPr lang="en-US" altLang="en-US"/>
          </a:p>
          <a:p>
            <a:pPr eaLnBrk="1"/>
            <a:r>
              <a:rPr lang="en-US" altLang="en-US"/>
              <a:t>[Here’s a sample search for “Trevi Fountain” on Flickr – results are returned on pages and pages of thumbnails.  Finding a photo of a specific part of the fountain amounts to scrolling through the thumbnails, and it’s not clear how all the photos are related to each other.</a:t>
            </a:r>
          </a:p>
          <a:p>
            <a:pPr eaLnBrk="1"/>
            <a:r>
              <a:rPr lang="en-US" altLang="en-US"/>
              <a:t>The goal of the Photo Tourism project is to use location information to build a better visualization and photo exploration tool for collections of photos of the same scene.]</a:t>
            </a:r>
          </a:p>
        </p:txBody>
      </p:sp>
      <p:sp>
        <p:nvSpPr>
          <p:cNvPr id="18436" name="Rectangle 30">
            <a:extLst>
              <a:ext uri="{FF2B5EF4-FFF2-40B4-BE49-F238E27FC236}">
                <a16:creationId xmlns:a16="http://schemas.microsoft.com/office/drawing/2014/main" id="{BB8FB0DB-E7F1-4046-9D88-2FEDC02CAFBD}"/>
              </a:ext>
            </a:extLst>
          </p:cNvPr>
          <p:cNvSpPr>
            <a:spLocks noChangeArrowheads="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C32DE9-7CE5-4641-90B9-FED04DE6C2A8}" type="datetime1">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4/29/2020</a:t>
            </a:fld>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37" name="Rectangle 26">
            <a:extLst>
              <a:ext uri="{FF2B5EF4-FFF2-40B4-BE49-F238E27FC236}">
                <a16:creationId xmlns:a16="http://schemas.microsoft.com/office/drawing/2014/main" id="{18D50EF8-E348-49C4-B967-E5E30E9D0CD1}"/>
              </a:ext>
            </a:extLst>
          </p:cNvPr>
          <p:cNvSpPr>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38" name="Rectangle 13">
            <a:extLst>
              <a:ext uri="{FF2B5EF4-FFF2-40B4-BE49-F238E27FC236}">
                <a16:creationId xmlns:a16="http://schemas.microsoft.com/office/drawing/2014/main" id="{6DFAE22E-C85B-45FC-9989-08E0DA5E3909}"/>
              </a:ext>
            </a:extLst>
          </p:cNvPr>
          <p:cNvSpPr>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B51C02D-BAFD-4883-9BA1-D37AEAF211C5}" type="slidenum">
              <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39" name="Rectangle 23">
            <a:extLst>
              <a:ext uri="{FF2B5EF4-FFF2-40B4-BE49-F238E27FC236}">
                <a16:creationId xmlns:a16="http://schemas.microsoft.com/office/drawing/2014/main" id="{75E8B481-2BA6-49B8-B86F-38238078A9CE}"/>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7307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617B6D97-4436-4DFF-B904-B2403541A63F}"/>
              </a:ext>
            </a:extLst>
          </p:cNvPr>
          <p:cNvSpPr>
            <a:spLocks noGrp="1" noRot="1" noChangeAspect="1" noTextEdit="1"/>
          </p:cNvSpPr>
          <p:nvPr>
            <p:ph type="sldImg"/>
          </p:nvPr>
        </p:nvSpPr>
        <p:spPr>
          <a:ln/>
        </p:spPr>
      </p:sp>
      <p:sp>
        <p:nvSpPr>
          <p:cNvPr id="201731" name="Rectangle 3">
            <a:extLst>
              <a:ext uri="{FF2B5EF4-FFF2-40B4-BE49-F238E27FC236}">
                <a16:creationId xmlns:a16="http://schemas.microsoft.com/office/drawing/2014/main" id="{60E2698C-237E-4B82-8E78-0D7D0BA75A38}"/>
              </a:ext>
            </a:extLst>
          </p:cNvPr>
          <p:cNvSpPr>
            <a:spLocks noGrp="1" noChangeArrowheads="1"/>
          </p:cNvSpPr>
          <p:nvPr>
            <p:ph type="body" idx="1"/>
          </p:nvPr>
        </p:nvSpPr>
        <p:spPr/>
        <p:txBody>
          <a:bodyPr/>
          <a:lstStyle/>
          <a:p>
            <a:r>
              <a:rPr lang="en-US" altLang="en-US"/>
              <a:t>Here’s how the same set of photos appear in our photo explorer.  Our system takes the set of photos and automatically determines the relative positions and orientations from which each photo was taken.  We can then load the photos into our immersive 3D browser where the user can visualize and explore the photos using spatial relationships.</a:t>
            </a:r>
          </a:p>
          <a:p>
            <a:endParaRPr lang="en-US" altLang="en-US"/>
          </a:p>
        </p:txBody>
      </p:sp>
    </p:spTree>
    <p:extLst>
      <p:ext uri="{BB962C8B-B14F-4D97-AF65-F5344CB8AC3E}">
        <p14:creationId xmlns:p14="http://schemas.microsoft.com/office/powerpoint/2010/main" val="2744884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TextEdit="1"/>
          </p:cNvSpPr>
          <p:nvPr>
            <p:ph type="sldImg"/>
          </p:nvPr>
        </p:nvSpPr>
        <p:spPr bwMode="auto">
          <a:noFill/>
          <a:ln>
            <a:solidFill>
              <a:srgbClr val="000000"/>
            </a:solidFill>
            <a:miter lim="800000"/>
            <a:headEnd/>
            <a:tailEnd/>
          </a:ln>
        </p:spPr>
      </p:sp>
      <p:sp>
        <p:nvSpPr>
          <p:cNvPr id="819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t>So, we begin by detecting SIFT features in each photo.</a:t>
            </a:r>
          </a:p>
          <a:p>
            <a:pPr>
              <a:spcBef>
                <a:spcPct val="0"/>
              </a:spcBef>
            </a:pPr>
            <a:endParaRPr lang="en-US"/>
          </a:p>
          <a:p>
            <a:pPr>
              <a:spcBef>
                <a:spcPct val="0"/>
              </a:spcBef>
            </a:pPr>
            <a:r>
              <a:rPr lang="en-US"/>
              <a:t>[We detect SIFT features in each photo, resulting in a set of feature locations and 128-byte feature descriptors…]</a:t>
            </a:r>
          </a:p>
        </p:txBody>
      </p:sp>
    </p:spTree>
    <p:extLst>
      <p:ext uri="{BB962C8B-B14F-4D97-AF65-F5344CB8AC3E}">
        <p14:creationId xmlns:p14="http://schemas.microsoft.com/office/powerpoint/2010/main" val="416941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TextEdit="1"/>
          </p:cNvSpPr>
          <p:nvPr>
            <p:ph type="sldImg"/>
          </p:nvPr>
        </p:nvSpPr>
        <p:spPr bwMode="auto">
          <a:noFill/>
          <a:ln>
            <a:solidFill>
              <a:srgbClr val="000000"/>
            </a:solidFill>
            <a:miter lim="800000"/>
            <a:headEnd/>
            <a:tailEnd/>
          </a:ln>
        </p:spPr>
      </p:sp>
      <p:sp>
        <p:nvSpPr>
          <p:cNvPr id="829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239641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3F9F3-D26B-46E3-8D51-F2D152E73F27}" type="slidenum">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6499" name="Rectangle 2"/>
          <p:cNvSpPr>
            <a:spLocks noGrp="1" noRot="1" noChangeAspect="1" noChangeArrowheads="1" noTextEdit="1"/>
          </p:cNvSpPr>
          <p:nvPr>
            <p:ph type="sldImg"/>
          </p:nvPr>
        </p:nvSpPr>
        <p:spPr>
          <a:xfrm>
            <a:off x="1182688" y="698500"/>
            <a:ext cx="4645025" cy="3484563"/>
          </a:xfrm>
          <a:ln/>
        </p:spPr>
      </p:sp>
      <p:sp>
        <p:nvSpPr>
          <p:cNvPr id="10650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042261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noFill/>
          <a:ln>
            <a:solidFill>
              <a:srgbClr val="000000"/>
            </a:solidFill>
            <a:miter lim="800000"/>
            <a:headEnd/>
            <a:tailEnd/>
          </a:ln>
        </p:spPr>
      </p:sp>
      <p:sp>
        <p:nvSpPr>
          <p:cNvPr id="839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t>Next, we match features across each pair of photos using approximate nearest neighbor matching.</a:t>
            </a:r>
          </a:p>
        </p:txBody>
      </p:sp>
    </p:spTree>
    <p:extLst>
      <p:ext uri="{BB962C8B-B14F-4D97-AF65-F5344CB8AC3E}">
        <p14:creationId xmlns:p14="http://schemas.microsoft.com/office/powerpoint/2010/main" val="16931642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TextEdit="1"/>
          </p:cNvSpPr>
          <p:nvPr>
            <p:ph type="sldImg"/>
          </p:nvPr>
        </p:nvSpPr>
        <p:spPr bwMode="auto">
          <a:noFill/>
          <a:ln>
            <a:solidFill>
              <a:srgbClr val="000000"/>
            </a:solidFill>
            <a:miter lim="800000"/>
            <a:headEnd/>
            <a:tailEnd/>
          </a:ln>
        </p:spPr>
      </p:sp>
      <p:sp>
        <p:nvSpPr>
          <p:cNvPr id="8499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t>The matches are refined by using RANSAC, which is a robust model-fitting technique, to estimate a fundamental matrix between each pair of matching images and keeping only matches consistent with that fundamental matrix.</a:t>
            </a:r>
          </a:p>
          <a:p>
            <a:pPr>
              <a:spcBef>
                <a:spcPct val="0"/>
              </a:spcBef>
            </a:pPr>
            <a:r>
              <a:rPr lang="en-US"/>
              <a:t>We then link connected components of pairwise feature matches together to form correspondences across multiple images.</a:t>
            </a:r>
          </a:p>
          <a:p>
            <a:pPr>
              <a:spcBef>
                <a:spcPct val="0"/>
              </a:spcBef>
            </a:pPr>
            <a:r>
              <a:rPr lang="en-US"/>
              <a:t>Once we have correspondences, we run structure from motion to recover the camera and scene geometry.  Structure from motion solves the following problem:</a:t>
            </a:r>
          </a:p>
          <a:p>
            <a:pPr>
              <a:spcBef>
                <a:spcPct val="0"/>
              </a:spcBef>
            </a:pPr>
            <a:endParaRPr lang="en-US"/>
          </a:p>
        </p:txBody>
      </p:sp>
    </p:spTree>
    <p:extLst>
      <p:ext uri="{BB962C8B-B14F-4D97-AF65-F5344CB8AC3E}">
        <p14:creationId xmlns:p14="http://schemas.microsoft.com/office/powerpoint/2010/main" val="355822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a:ln/>
        </p:spPr>
      </p:sp>
      <p:sp>
        <p:nvSpPr>
          <p:cNvPr id="94211" name="Rectangle 3"/>
          <p:cNvSpPr>
            <a:spLocks noGrp="1" noChangeArrowheads="1"/>
          </p:cNvSpPr>
          <p:nvPr>
            <p:ph type="body" idx="1"/>
          </p:nvPr>
        </p:nvSpPr>
        <p:spPr/>
        <p:txBody>
          <a:bodyPr/>
          <a:lstStyle/>
          <a:p>
            <a:r>
              <a:rPr lang="en-US" altLang="en-US"/>
              <a:t>The next step of our reconstruction algorithm is to link up matches between pairs of images into correspondences between multiple images, by finding connected components of matches.  Suppose among these images, these features are matched only between consecutive pairs of images, perhaps because the scales of the images are so different.  During correspondence estimation we link these matches and consider them to be 2D projections of a single 3D point in the scene.</a:t>
            </a:r>
          </a:p>
          <a:p>
            <a:endParaRPr lang="en-US" altLang="en-US"/>
          </a:p>
        </p:txBody>
      </p:sp>
    </p:spTree>
    <p:extLst>
      <p:ext uri="{BB962C8B-B14F-4D97-AF65-F5344CB8AC3E}">
        <p14:creationId xmlns:p14="http://schemas.microsoft.com/office/powerpoint/2010/main" val="262299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bwMode="auto">
          <a:noFill/>
          <a:ln>
            <a:solidFill>
              <a:srgbClr val="000000"/>
            </a:solidFill>
            <a:miter lim="800000"/>
            <a:headEnd/>
            <a:tailEnd/>
          </a:ln>
        </p:spPr>
      </p:sp>
      <p:sp>
        <p:nvSpPr>
          <p:cNvPr id="7680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Structure from motion solves the following problem:</a:t>
            </a:r>
          </a:p>
          <a:p>
            <a:pPr>
              <a:spcBef>
                <a:spcPct val="0"/>
              </a:spcBef>
            </a:pPr>
            <a:endParaRPr lang="en-US" dirty="0"/>
          </a:p>
          <a:p>
            <a:pPr>
              <a:spcBef>
                <a:spcPct val="0"/>
              </a:spcBef>
            </a:pPr>
            <a:r>
              <a:rPr lang="en-US" dirty="0"/>
              <a:t>Given a set of images of a static scene with 2D points in correspondence, shown here as color-coded points, find…</a:t>
            </a:r>
          </a:p>
          <a:p>
            <a:pPr>
              <a:spcBef>
                <a:spcPct val="0"/>
              </a:spcBef>
            </a:pPr>
            <a:endParaRPr lang="en-US" dirty="0"/>
          </a:p>
          <a:p>
            <a:pPr>
              <a:spcBef>
                <a:spcPct val="0"/>
              </a:spcBef>
            </a:pPr>
            <a:r>
              <a:rPr lang="en-US" dirty="0"/>
              <a:t>a set of 3D points P and </a:t>
            </a:r>
          </a:p>
          <a:p>
            <a:pPr>
              <a:spcBef>
                <a:spcPct val="0"/>
              </a:spcBef>
            </a:pPr>
            <a:r>
              <a:rPr lang="en-US" dirty="0"/>
              <a:t>a rotation R and position t of the cameras that explain the observed correspondences.  In other words, when we project a point into any of the cameras, the </a:t>
            </a:r>
            <a:r>
              <a:rPr lang="en-US" dirty="0" err="1"/>
              <a:t>reprojection</a:t>
            </a:r>
            <a:r>
              <a:rPr lang="en-US" dirty="0"/>
              <a:t> error between the projected and observed 2D points is low.</a:t>
            </a:r>
          </a:p>
          <a:p>
            <a:pPr>
              <a:spcBef>
                <a:spcPct val="0"/>
              </a:spcBef>
            </a:pPr>
            <a:r>
              <a:rPr lang="en-US" dirty="0"/>
              <a:t>This problem can be formulated as an optimization problem where we want to find the rotations R, positions t, and 3D point locations P that minimize sum of squared </a:t>
            </a:r>
            <a:r>
              <a:rPr lang="en-US" dirty="0" err="1"/>
              <a:t>reprojection</a:t>
            </a:r>
            <a:r>
              <a:rPr lang="en-US" dirty="0"/>
              <a:t> errors f.  This is a non-linear least squares problem and can be solved with algorithms such as </a:t>
            </a:r>
            <a:r>
              <a:rPr lang="en-US" dirty="0" err="1"/>
              <a:t>Levenberg-Marquart</a:t>
            </a:r>
            <a:r>
              <a:rPr lang="en-US" dirty="0"/>
              <a:t>.  However, because the problem is non-linear, it can be susceptible to local minima.  Therefore, it’s important to initialize the parameters of the system carefully.  In addition, we need to be able to deal with erroneous correspondences.</a:t>
            </a:r>
          </a:p>
        </p:txBody>
      </p:sp>
    </p:spTree>
    <p:extLst>
      <p:ext uri="{BB962C8B-B14F-4D97-AF65-F5344CB8AC3E}">
        <p14:creationId xmlns:p14="http://schemas.microsoft.com/office/powerpoint/2010/main" val="11847073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t>To help get good initializations for all of the parameters of the system, we reconstruct the scene incrementally, starting from two photographs and the points they observe.  </a:t>
            </a:r>
          </a:p>
        </p:txBody>
      </p:sp>
    </p:spTree>
    <p:extLst>
      <p:ext uri="{BB962C8B-B14F-4D97-AF65-F5344CB8AC3E}">
        <p14:creationId xmlns:p14="http://schemas.microsoft.com/office/powerpoint/2010/main" val="7998147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bwMode="auto">
          <a:noFill/>
          <a:ln>
            <a:solidFill>
              <a:srgbClr val="000000"/>
            </a:solidFill>
            <a:miter lim="800000"/>
            <a:headEnd/>
            <a:tailEnd/>
          </a:ln>
        </p:spPr>
      </p:sp>
      <p:sp>
        <p:nvSpPr>
          <p:cNvPr id="880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t>We then add several photos at a time to the reconstruction, refine the model, and repeat until no more photos match any points in the scene.</a:t>
            </a:r>
          </a:p>
        </p:txBody>
      </p:sp>
    </p:spTree>
    <p:extLst>
      <p:ext uri="{BB962C8B-B14F-4D97-AF65-F5344CB8AC3E}">
        <p14:creationId xmlns:p14="http://schemas.microsoft.com/office/powerpoint/2010/main" val="4137523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
            </a:r>
          </a:p>
        </p:txBody>
      </p:sp>
    </p:spTree>
    <p:extLst>
      <p:ext uri="{BB962C8B-B14F-4D97-AF65-F5344CB8AC3E}">
        <p14:creationId xmlns:p14="http://schemas.microsoft.com/office/powerpoint/2010/main" val="1441706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201C1-F610-4DB2-AEFE-D1F9B17D9261}" type="slidenum">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9571" name="Rectangle 2"/>
          <p:cNvSpPr>
            <a:spLocks noGrp="1" noRot="1" noChangeAspect="1" noChangeArrowheads="1" noTextEdit="1"/>
          </p:cNvSpPr>
          <p:nvPr>
            <p:ph type="sldImg"/>
          </p:nvPr>
        </p:nvSpPr>
        <p:spPr>
          <a:xfrm>
            <a:off x="1206435" y="697846"/>
            <a:ext cx="4597532" cy="3484613"/>
          </a:xfrm>
          <a:ln/>
        </p:spPr>
      </p:sp>
      <p:sp>
        <p:nvSpPr>
          <p:cNvPr id="10957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04409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F6D39F-1564-421C-B6EB-9F6FE65EFBD1}" type="slidenum">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0595" name="Rectangle 2"/>
          <p:cNvSpPr>
            <a:spLocks noGrp="1" noRot="1" noChangeAspect="1" noChangeArrowheads="1" noTextEdit="1"/>
          </p:cNvSpPr>
          <p:nvPr>
            <p:ph type="sldImg"/>
          </p:nvPr>
        </p:nvSpPr>
        <p:spPr>
          <a:xfrm>
            <a:off x="1206435" y="697846"/>
            <a:ext cx="4597532" cy="3484613"/>
          </a:xfrm>
          <a:ln/>
        </p:spPr>
      </p:sp>
      <p:sp>
        <p:nvSpPr>
          <p:cNvPr id="11059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862270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FF455-E65E-4CF8-8E2B-A00A97539FA1}" type="slidenum">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1619" name="Rectangle 2"/>
          <p:cNvSpPr>
            <a:spLocks noGrp="1" noRot="1" noChangeAspect="1" noChangeArrowheads="1" noTextEdit="1"/>
          </p:cNvSpPr>
          <p:nvPr>
            <p:ph type="sldImg"/>
          </p:nvPr>
        </p:nvSpPr>
        <p:spPr>
          <a:xfrm>
            <a:off x="1206435" y="697846"/>
            <a:ext cx="4597532" cy="3484613"/>
          </a:xfrm>
          <a:ln/>
        </p:spPr>
      </p:sp>
      <p:sp>
        <p:nvSpPr>
          <p:cNvPr id="11162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45029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1031">
            <a:extLst>
              <a:ext uri="{FF2B5EF4-FFF2-40B4-BE49-F238E27FC236}">
                <a16:creationId xmlns:a16="http://schemas.microsoft.com/office/drawing/2014/main" id="{335B7ED2-018D-44B7-8557-2AD3166141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DFF0BD-752F-4E2D-882C-A399654DCB3A}"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184323" name="Rectangle 2">
            <a:extLst>
              <a:ext uri="{FF2B5EF4-FFF2-40B4-BE49-F238E27FC236}">
                <a16:creationId xmlns:a16="http://schemas.microsoft.com/office/drawing/2014/main" id="{051E4DC3-764C-438E-9D59-6E7332F524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4" name="Rectangle 3">
            <a:extLst>
              <a:ext uri="{FF2B5EF4-FFF2-40B4-BE49-F238E27FC236}">
                <a16:creationId xmlns:a16="http://schemas.microsoft.com/office/drawing/2014/main" id="{E6F54023-B849-4ADA-8146-5C4E07B20D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65897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21793873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2090702"/>
          </a:xfrm>
        </p:spPr>
        <p:txBody>
          <a:bodyPr/>
          <a:lstStyle/>
          <a:p>
            <a:r>
              <a:rPr lang="en-US"/>
              <a:t>Click to edit Master title style</a:t>
            </a:r>
          </a:p>
        </p:txBody>
      </p:sp>
      <p:sp>
        <p:nvSpPr>
          <p:cNvPr id="3" name="Subtitle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973397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7395139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p:spPr>
        <p:txBody>
          <a:bodyPr anchor="t"/>
          <a:lstStyle>
            <a:lvl1pPr algn="l">
              <a:defRPr sz="5689" b="1" cap="all"/>
            </a:lvl1pPr>
          </a:lstStyle>
          <a:p>
            <a:r>
              <a:rPr lang="en-US"/>
              <a:t>Click to edit Master title style</a:t>
            </a:r>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solidFill>
                  <a:schemeClr val="tx1">
                    <a:tint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40487199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240"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535FC9-4C7C-4839-AD87-B5CD13220982}"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6626402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6259"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606259"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535FC9-4C7C-4839-AD87-B5CD13220982}" type="datetimeFigureOut">
              <a:rPr lang="en-US" smtClean="0"/>
              <a:pPr/>
              <a:t>4/29/2020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445439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535FC9-4C7C-4839-AD87-B5CD13220982}" type="datetimeFigureOut">
              <a:rPr lang="en-US" smtClean="0"/>
              <a:pPr/>
              <a:t>4/29/2020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41864820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35FC9-4C7C-4839-AD87-B5CD13220982}" type="datetimeFigureOut">
              <a:rPr lang="en-US" smtClean="0"/>
              <a:pPr/>
              <a:t>4/29/2020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18924173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844" b="1"/>
            </a:lvl1pPr>
          </a:lstStyle>
          <a:p>
            <a:r>
              <a:rPr lang="en-US"/>
              <a:t>Click to edit Master title style</a:t>
            </a:r>
          </a:p>
        </p:txBody>
      </p:sp>
      <p:sp>
        <p:nvSpPr>
          <p:cNvPr id="3" name="Content Placeholder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42569587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a:t>Click to edit Master title style</a:t>
            </a:r>
          </a:p>
        </p:txBody>
      </p:sp>
      <p:sp>
        <p:nvSpPr>
          <p:cNvPr id="3" name="Picture Placeholder 2"/>
          <p:cNvSpPr>
            <a:spLocks noGrp="1"/>
          </p:cNvSpPr>
          <p:nvPr>
            <p:ph type="pic" idx="1"/>
          </p:nvPr>
        </p:nvSpPr>
        <p:spPr>
          <a:xfrm>
            <a:off x="2549032" y="871502"/>
            <a:ext cx="7802880" cy="5852160"/>
          </a:xfrm>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endParaRPr lang="en-US"/>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38928878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30939272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7"/>
            <a:ext cx="2926080" cy="83221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0240" y="390597"/>
            <a:ext cx="8561493" cy="83221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35163782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900853"/>
          </a:xfrm>
        </p:spPr>
        <p:txBody>
          <a:bodyPr/>
          <a:lstStyle/>
          <a:p>
            <a:r>
              <a:rPr lang="en-US"/>
              <a:t>Click to edit Master title style</a:t>
            </a:r>
          </a:p>
        </p:txBody>
      </p:sp>
      <p:sp>
        <p:nvSpPr>
          <p:cNvPr id="3" name="Text Placeholder 2"/>
          <p:cNvSpPr>
            <a:spLocks noGrp="1"/>
          </p:cNvSpPr>
          <p:nvPr>
            <p:ph type="body" sz="half" idx="1"/>
          </p:nvPr>
        </p:nvSpPr>
        <p:spPr>
          <a:xfrm>
            <a:off x="650240" y="1496908"/>
            <a:ext cx="5743787" cy="7782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1496908"/>
            <a:ext cx="5743787" cy="7782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2061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0970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2090702"/>
          </a:xfrm>
        </p:spPr>
        <p:txBody>
          <a:bodyPr/>
          <a:lstStyle/>
          <a:p>
            <a:r>
              <a:rPr lang="en-US"/>
              <a:t>Click to edit Master title style</a:t>
            </a:r>
          </a:p>
        </p:txBody>
      </p:sp>
      <p:sp>
        <p:nvSpPr>
          <p:cNvPr id="3" name="Subtitle 2"/>
          <p:cNvSpPr>
            <a:spLocks noGrp="1"/>
          </p:cNvSpPr>
          <p:nvPr>
            <p:ph type="subTitle" idx="1"/>
          </p:nvPr>
        </p:nvSpPr>
        <p:spPr>
          <a:xfrm>
            <a:off x="1950720" y="5527040"/>
            <a:ext cx="9103360" cy="2492587"/>
          </a:xfrm>
        </p:spPr>
        <p:txBody>
          <a:bodyPr/>
          <a:lstStyle>
            <a:lvl1pPr marL="0" indent="0" algn="ctr">
              <a:buNone/>
              <a:defRPr/>
            </a:lvl1pPr>
            <a:lvl2pPr marL="650230" indent="0" algn="ctr">
              <a:buNone/>
              <a:defRPr/>
            </a:lvl2pPr>
            <a:lvl3pPr marL="1300460" indent="0" algn="ctr">
              <a:buNone/>
              <a:defRPr/>
            </a:lvl3pPr>
            <a:lvl4pPr marL="1950690" indent="0" algn="ctr">
              <a:buNone/>
              <a:defRPr/>
            </a:lvl4pPr>
            <a:lvl5pPr marL="2600919" indent="0" algn="ctr">
              <a:buNone/>
              <a:defRPr/>
            </a:lvl5pPr>
            <a:lvl6pPr marL="3251149" indent="0" algn="ctr">
              <a:buNone/>
              <a:defRPr/>
            </a:lvl6pPr>
            <a:lvl7pPr marL="3901379" indent="0" algn="ctr">
              <a:buNone/>
              <a:defRPr/>
            </a:lvl7pPr>
            <a:lvl8pPr marL="4551609" indent="0" algn="ctr">
              <a:buNone/>
              <a:defRPr/>
            </a:lvl8pPr>
            <a:lvl9pPr marL="5201839" indent="0" algn="ctr">
              <a:buNone/>
              <a:defRPr/>
            </a:lvl9pPr>
          </a:lstStyle>
          <a:p>
            <a:r>
              <a:rPr lang="en-US"/>
              <a:t>Click to edit Master subtitle style</a:t>
            </a:r>
          </a:p>
        </p:txBody>
      </p:sp>
      <p:sp>
        <p:nvSpPr>
          <p:cNvPr id="4" name="Rectangle 1028">
            <a:extLst>
              <a:ext uri="{FF2B5EF4-FFF2-40B4-BE49-F238E27FC236}">
                <a16:creationId xmlns:a16="http://schemas.microsoft.com/office/drawing/2014/main" id="{D64AE96B-1606-4D37-97B4-BC849399DBEA}"/>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1029">
            <a:extLst>
              <a:ext uri="{FF2B5EF4-FFF2-40B4-BE49-F238E27FC236}">
                <a16:creationId xmlns:a16="http://schemas.microsoft.com/office/drawing/2014/main" id="{FA6D5F5E-998B-4603-897F-DB1D4DDBBEE8}"/>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1030">
            <a:extLst>
              <a:ext uri="{FF2B5EF4-FFF2-40B4-BE49-F238E27FC236}">
                <a16:creationId xmlns:a16="http://schemas.microsoft.com/office/drawing/2014/main" id="{1896ABDE-F00A-4FC6-96D4-17BB28D6FF86}"/>
              </a:ext>
            </a:extLst>
          </p:cNvPr>
          <p:cNvSpPr>
            <a:spLocks noGrp="1" noChangeArrowheads="1"/>
          </p:cNvSpPr>
          <p:nvPr>
            <p:ph type="sldNum" sz="quarter" idx="12"/>
          </p:nvPr>
        </p:nvSpPr>
        <p:spPr/>
        <p:txBody>
          <a:bodyPr/>
          <a:lstStyle>
            <a:lvl1pPr eaLnBrk="1" hangingPunct="1">
              <a:defRPr/>
            </a:lvl1pPr>
          </a:lstStyle>
          <a:p>
            <a:fld id="{226318AA-8CAC-42A7-8875-3A637510679A}" type="slidenum">
              <a:rPr lang="en-US" altLang="en-US"/>
              <a:pPr/>
              <a:t>‹#›</a:t>
            </a:fld>
            <a:endParaRPr lang="en-US" altLang="en-US"/>
          </a:p>
        </p:txBody>
      </p:sp>
    </p:spTree>
    <p:extLst>
      <p:ext uri="{BB962C8B-B14F-4D97-AF65-F5344CB8AC3E}">
        <p14:creationId xmlns:p14="http://schemas.microsoft.com/office/powerpoint/2010/main" val="15149381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a:extLst>
              <a:ext uri="{FF2B5EF4-FFF2-40B4-BE49-F238E27FC236}">
                <a16:creationId xmlns:a16="http://schemas.microsoft.com/office/drawing/2014/main" id="{A5952F0F-5BA6-4D8E-9C67-09BE6EACDF6C}"/>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1029">
            <a:extLst>
              <a:ext uri="{FF2B5EF4-FFF2-40B4-BE49-F238E27FC236}">
                <a16:creationId xmlns:a16="http://schemas.microsoft.com/office/drawing/2014/main" id="{00733240-DA61-481E-B1FE-7635A83DED63}"/>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1030">
            <a:extLst>
              <a:ext uri="{FF2B5EF4-FFF2-40B4-BE49-F238E27FC236}">
                <a16:creationId xmlns:a16="http://schemas.microsoft.com/office/drawing/2014/main" id="{7E22FD90-C16E-4134-BEB0-405920B19B2B}"/>
              </a:ext>
            </a:extLst>
          </p:cNvPr>
          <p:cNvSpPr>
            <a:spLocks noGrp="1" noChangeArrowheads="1"/>
          </p:cNvSpPr>
          <p:nvPr>
            <p:ph type="sldNum" sz="quarter" idx="12"/>
          </p:nvPr>
        </p:nvSpPr>
        <p:spPr/>
        <p:txBody>
          <a:bodyPr/>
          <a:lstStyle>
            <a:lvl1pPr eaLnBrk="1" hangingPunct="1">
              <a:defRPr/>
            </a:lvl1pPr>
          </a:lstStyle>
          <a:p>
            <a:fld id="{4A69D744-77BA-4CB4-BF8A-E5F36ECF9C6B}" type="slidenum">
              <a:rPr lang="en-US" altLang="en-US"/>
              <a:pPr/>
              <a:t>‹#›</a:t>
            </a:fld>
            <a:endParaRPr lang="en-US" altLang="en-US"/>
          </a:p>
        </p:txBody>
      </p:sp>
    </p:spTree>
    <p:extLst>
      <p:ext uri="{BB962C8B-B14F-4D97-AF65-F5344CB8AC3E}">
        <p14:creationId xmlns:p14="http://schemas.microsoft.com/office/powerpoint/2010/main" val="30734410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p:spPr>
        <p:txBody>
          <a:bodyPr anchor="t"/>
          <a:lstStyle>
            <a:lvl1pPr algn="l">
              <a:defRPr sz="5689" b="1" cap="all"/>
            </a:lvl1pPr>
          </a:lstStyle>
          <a:p>
            <a:r>
              <a:rPr lang="en-US"/>
              <a:t>Click to edit Master title style</a:t>
            </a:r>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lvl1pPr>
            <a:lvl2pPr marL="650230" indent="0">
              <a:buNone/>
              <a:defRPr sz="2560"/>
            </a:lvl2pPr>
            <a:lvl3pPr marL="1300460" indent="0">
              <a:buNone/>
              <a:defRPr sz="2276"/>
            </a:lvl3pPr>
            <a:lvl4pPr marL="1950690" indent="0">
              <a:buNone/>
              <a:defRPr sz="1991"/>
            </a:lvl4pPr>
            <a:lvl5pPr marL="2600919" indent="0">
              <a:buNone/>
              <a:defRPr sz="1991"/>
            </a:lvl5pPr>
            <a:lvl6pPr marL="3251149" indent="0">
              <a:buNone/>
              <a:defRPr sz="1991"/>
            </a:lvl6pPr>
            <a:lvl7pPr marL="3901379" indent="0">
              <a:buNone/>
              <a:defRPr sz="1991"/>
            </a:lvl7pPr>
            <a:lvl8pPr marL="4551609" indent="0">
              <a:buNone/>
              <a:defRPr sz="1991"/>
            </a:lvl8pPr>
            <a:lvl9pPr marL="5201839" indent="0">
              <a:buNone/>
              <a:defRPr sz="1991"/>
            </a:lvl9pPr>
          </a:lstStyle>
          <a:p>
            <a:pPr lvl="0"/>
            <a:r>
              <a:rPr lang="en-US"/>
              <a:t>Click to edit Master text styles</a:t>
            </a:r>
          </a:p>
        </p:txBody>
      </p:sp>
      <p:sp>
        <p:nvSpPr>
          <p:cNvPr id="4" name="Rectangle 1028">
            <a:extLst>
              <a:ext uri="{FF2B5EF4-FFF2-40B4-BE49-F238E27FC236}">
                <a16:creationId xmlns:a16="http://schemas.microsoft.com/office/drawing/2014/main" id="{017D39ED-D32B-4DD0-B7E2-135C2D97AB2A}"/>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1029">
            <a:extLst>
              <a:ext uri="{FF2B5EF4-FFF2-40B4-BE49-F238E27FC236}">
                <a16:creationId xmlns:a16="http://schemas.microsoft.com/office/drawing/2014/main" id="{BB321DAA-4138-4017-9E07-A30FD13183D5}"/>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1030">
            <a:extLst>
              <a:ext uri="{FF2B5EF4-FFF2-40B4-BE49-F238E27FC236}">
                <a16:creationId xmlns:a16="http://schemas.microsoft.com/office/drawing/2014/main" id="{AC26ACEE-9EF4-464D-A3C9-987B4984CAB6}"/>
              </a:ext>
            </a:extLst>
          </p:cNvPr>
          <p:cNvSpPr>
            <a:spLocks noGrp="1" noChangeArrowheads="1"/>
          </p:cNvSpPr>
          <p:nvPr>
            <p:ph type="sldNum" sz="quarter" idx="12"/>
          </p:nvPr>
        </p:nvSpPr>
        <p:spPr/>
        <p:txBody>
          <a:bodyPr/>
          <a:lstStyle>
            <a:lvl1pPr eaLnBrk="1" hangingPunct="1">
              <a:defRPr/>
            </a:lvl1pPr>
          </a:lstStyle>
          <a:p>
            <a:fld id="{1F92446C-CAAE-4637-8C64-792E89640129}" type="slidenum">
              <a:rPr lang="en-US" altLang="en-US"/>
              <a:pPr/>
              <a:t>‹#›</a:t>
            </a:fld>
            <a:endParaRPr lang="en-US" altLang="en-US"/>
          </a:p>
        </p:txBody>
      </p:sp>
    </p:spTree>
    <p:extLst>
      <p:ext uri="{BB962C8B-B14F-4D97-AF65-F5344CB8AC3E}">
        <p14:creationId xmlns:p14="http://schemas.microsoft.com/office/powerpoint/2010/main" val="25166084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360" y="1300480"/>
            <a:ext cx="5418667" cy="7477760"/>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1300480"/>
            <a:ext cx="5418667" cy="7477760"/>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8">
            <a:extLst>
              <a:ext uri="{FF2B5EF4-FFF2-40B4-BE49-F238E27FC236}">
                <a16:creationId xmlns:a16="http://schemas.microsoft.com/office/drawing/2014/main" id="{AB5F2AD9-D607-4170-9756-A2EBCD6D48B1}"/>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Rectangle 1029">
            <a:extLst>
              <a:ext uri="{FF2B5EF4-FFF2-40B4-BE49-F238E27FC236}">
                <a16:creationId xmlns:a16="http://schemas.microsoft.com/office/drawing/2014/main" id="{946C5A68-5BCA-4503-A46C-80797D6123C1}"/>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Rectangle 1030">
            <a:extLst>
              <a:ext uri="{FF2B5EF4-FFF2-40B4-BE49-F238E27FC236}">
                <a16:creationId xmlns:a16="http://schemas.microsoft.com/office/drawing/2014/main" id="{BBFFA77C-5FD7-4CF6-86D1-0CAC227DF8B6}"/>
              </a:ext>
            </a:extLst>
          </p:cNvPr>
          <p:cNvSpPr>
            <a:spLocks noGrp="1" noChangeArrowheads="1"/>
          </p:cNvSpPr>
          <p:nvPr>
            <p:ph type="sldNum" sz="quarter" idx="12"/>
          </p:nvPr>
        </p:nvSpPr>
        <p:spPr/>
        <p:txBody>
          <a:bodyPr/>
          <a:lstStyle>
            <a:lvl1pPr eaLnBrk="1" hangingPunct="1">
              <a:defRPr/>
            </a:lvl1pPr>
          </a:lstStyle>
          <a:p>
            <a:fld id="{AED149E7-35B9-4285-BB9F-2F66C1718726}" type="slidenum">
              <a:rPr lang="en-US" altLang="en-US"/>
              <a:pPr/>
              <a:t>‹#›</a:t>
            </a:fld>
            <a:endParaRPr lang="en-US" altLang="en-US"/>
          </a:p>
        </p:txBody>
      </p:sp>
    </p:spTree>
    <p:extLst>
      <p:ext uri="{BB962C8B-B14F-4D97-AF65-F5344CB8AC3E}">
        <p14:creationId xmlns:p14="http://schemas.microsoft.com/office/powerpoint/2010/main" val="42041205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6259"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606259"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8">
            <a:extLst>
              <a:ext uri="{FF2B5EF4-FFF2-40B4-BE49-F238E27FC236}">
                <a16:creationId xmlns:a16="http://schemas.microsoft.com/office/drawing/2014/main" id="{FDC02CA4-05B3-4C1A-B42C-A558FB2DDE2B}"/>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8" name="Rectangle 1029">
            <a:extLst>
              <a:ext uri="{FF2B5EF4-FFF2-40B4-BE49-F238E27FC236}">
                <a16:creationId xmlns:a16="http://schemas.microsoft.com/office/drawing/2014/main" id="{4D27763E-CBA5-48C4-B22C-D70F2D9739FD}"/>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9" name="Rectangle 1030">
            <a:extLst>
              <a:ext uri="{FF2B5EF4-FFF2-40B4-BE49-F238E27FC236}">
                <a16:creationId xmlns:a16="http://schemas.microsoft.com/office/drawing/2014/main" id="{99DC0B8D-068F-409A-B091-0C126AF9BED0}"/>
              </a:ext>
            </a:extLst>
          </p:cNvPr>
          <p:cNvSpPr>
            <a:spLocks noGrp="1" noChangeArrowheads="1"/>
          </p:cNvSpPr>
          <p:nvPr>
            <p:ph type="sldNum" sz="quarter" idx="12"/>
          </p:nvPr>
        </p:nvSpPr>
        <p:spPr/>
        <p:txBody>
          <a:bodyPr/>
          <a:lstStyle>
            <a:lvl1pPr eaLnBrk="1" hangingPunct="1">
              <a:defRPr/>
            </a:lvl1pPr>
          </a:lstStyle>
          <a:p>
            <a:fld id="{BF28582B-4D70-4A6F-8153-EBE3F247125A}" type="slidenum">
              <a:rPr lang="en-US" altLang="en-US"/>
              <a:pPr/>
              <a:t>‹#›</a:t>
            </a:fld>
            <a:endParaRPr lang="en-US" altLang="en-US"/>
          </a:p>
        </p:txBody>
      </p:sp>
    </p:spTree>
    <p:extLst>
      <p:ext uri="{BB962C8B-B14F-4D97-AF65-F5344CB8AC3E}">
        <p14:creationId xmlns:p14="http://schemas.microsoft.com/office/powerpoint/2010/main" val="34496341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8">
            <a:extLst>
              <a:ext uri="{FF2B5EF4-FFF2-40B4-BE49-F238E27FC236}">
                <a16:creationId xmlns:a16="http://schemas.microsoft.com/office/drawing/2014/main" id="{B3C68899-76E0-4ECA-A0DA-4C5BDABBB0D7}"/>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4" name="Rectangle 1029">
            <a:extLst>
              <a:ext uri="{FF2B5EF4-FFF2-40B4-BE49-F238E27FC236}">
                <a16:creationId xmlns:a16="http://schemas.microsoft.com/office/drawing/2014/main" id="{1D5E8D9B-0BC8-4F14-94AF-775ADF919FA6}"/>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5" name="Rectangle 1030">
            <a:extLst>
              <a:ext uri="{FF2B5EF4-FFF2-40B4-BE49-F238E27FC236}">
                <a16:creationId xmlns:a16="http://schemas.microsoft.com/office/drawing/2014/main" id="{BC70B5E0-DD2D-481D-B3E4-3D9ED565390A}"/>
              </a:ext>
            </a:extLst>
          </p:cNvPr>
          <p:cNvSpPr>
            <a:spLocks noGrp="1" noChangeArrowheads="1"/>
          </p:cNvSpPr>
          <p:nvPr>
            <p:ph type="sldNum" sz="quarter" idx="12"/>
          </p:nvPr>
        </p:nvSpPr>
        <p:spPr/>
        <p:txBody>
          <a:bodyPr/>
          <a:lstStyle>
            <a:lvl1pPr eaLnBrk="1" hangingPunct="1">
              <a:defRPr/>
            </a:lvl1pPr>
          </a:lstStyle>
          <a:p>
            <a:fld id="{6090E353-1A2F-4177-925D-4ACF549C2E87}" type="slidenum">
              <a:rPr lang="en-US" altLang="en-US"/>
              <a:pPr/>
              <a:t>‹#›</a:t>
            </a:fld>
            <a:endParaRPr lang="en-US" altLang="en-US"/>
          </a:p>
        </p:txBody>
      </p:sp>
    </p:spTree>
    <p:extLst>
      <p:ext uri="{BB962C8B-B14F-4D97-AF65-F5344CB8AC3E}">
        <p14:creationId xmlns:p14="http://schemas.microsoft.com/office/powerpoint/2010/main" val="409378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8">
            <a:extLst>
              <a:ext uri="{FF2B5EF4-FFF2-40B4-BE49-F238E27FC236}">
                <a16:creationId xmlns:a16="http://schemas.microsoft.com/office/drawing/2014/main" id="{A3BA7950-2C23-4B9F-8DB0-6AEB84E90B1F}"/>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3" name="Rectangle 1029">
            <a:extLst>
              <a:ext uri="{FF2B5EF4-FFF2-40B4-BE49-F238E27FC236}">
                <a16:creationId xmlns:a16="http://schemas.microsoft.com/office/drawing/2014/main" id="{4411FBFE-1A4D-4106-A299-A64E14DE5AF8}"/>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4" name="Rectangle 1030">
            <a:extLst>
              <a:ext uri="{FF2B5EF4-FFF2-40B4-BE49-F238E27FC236}">
                <a16:creationId xmlns:a16="http://schemas.microsoft.com/office/drawing/2014/main" id="{B67149F9-B43F-4FEB-B34D-534EFDEBDA33}"/>
              </a:ext>
            </a:extLst>
          </p:cNvPr>
          <p:cNvSpPr>
            <a:spLocks noGrp="1" noChangeArrowheads="1"/>
          </p:cNvSpPr>
          <p:nvPr>
            <p:ph type="sldNum" sz="quarter" idx="12"/>
          </p:nvPr>
        </p:nvSpPr>
        <p:spPr/>
        <p:txBody>
          <a:bodyPr/>
          <a:lstStyle>
            <a:lvl1pPr eaLnBrk="1" hangingPunct="1">
              <a:defRPr/>
            </a:lvl1pPr>
          </a:lstStyle>
          <a:p>
            <a:fld id="{2791F336-419D-4C42-919D-1E372344F07A}" type="slidenum">
              <a:rPr lang="en-US" altLang="en-US"/>
              <a:pPr/>
              <a:t>‹#›</a:t>
            </a:fld>
            <a:endParaRPr lang="en-US" altLang="en-US"/>
          </a:p>
        </p:txBody>
      </p:sp>
    </p:spTree>
    <p:extLst>
      <p:ext uri="{BB962C8B-B14F-4D97-AF65-F5344CB8AC3E}">
        <p14:creationId xmlns:p14="http://schemas.microsoft.com/office/powerpoint/2010/main" val="37467227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844" b="1"/>
            </a:lvl1pPr>
          </a:lstStyle>
          <a:p>
            <a:r>
              <a:rPr lang="en-US"/>
              <a:t>Click to edit Master title style</a:t>
            </a:r>
          </a:p>
        </p:txBody>
      </p:sp>
      <p:sp>
        <p:nvSpPr>
          <p:cNvPr id="3" name="Content Placeholder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Rectangle 1028">
            <a:extLst>
              <a:ext uri="{FF2B5EF4-FFF2-40B4-BE49-F238E27FC236}">
                <a16:creationId xmlns:a16="http://schemas.microsoft.com/office/drawing/2014/main" id="{12CB7D6C-4F06-4A71-B120-C64D233BB60F}"/>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Rectangle 1029">
            <a:extLst>
              <a:ext uri="{FF2B5EF4-FFF2-40B4-BE49-F238E27FC236}">
                <a16:creationId xmlns:a16="http://schemas.microsoft.com/office/drawing/2014/main" id="{61062B65-BDD2-46AD-A2B0-38E943284362}"/>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Rectangle 1030">
            <a:extLst>
              <a:ext uri="{FF2B5EF4-FFF2-40B4-BE49-F238E27FC236}">
                <a16:creationId xmlns:a16="http://schemas.microsoft.com/office/drawing/2014/main" id="{FE3CB66F-2F62-4D69-B7E7-5F50C2B9A4FB}"/>
              </a:ext>
            </a:extLst>
          </p:cNvPr>
          <p:cNvSpPr>
            <a:spLocks noGrp="1" noChangeArrowheads="1"/>
          </p:cNvSpPr>
          <p:nvPr>
            <p:ph type="sldNum" sz="quarter" idx="12"/>
          </p:nvPr>
        </p:nvSpPr>
        <p:spPr/>
        <p:txBody>
          <a:bodyPr/>
          <a:lstStyle>
            <a:lvl1pPr eaLnBrk="1" hangingPunct="1">
              <a:defRPr/>
            </a:lvl1pPr>
          </a:lstStyle>
          <a:p>
            <a:fld id="{9B8688FE-A47B-44C0-83C0-9B6F880F9E1F}" type="slidenum">
              <a:rPr lang="en-US" altLang="en-US"/>
              <a:pPr/>
              <a:t>‹#›</a:t>
            </a:fld>
            <a:endParaRPr lang="en-US" altLang="en-US"/>
          </a:p>
        </p:txBody>
      </p:sp>
    </p:spTree>
    <p:extLst>
      <p:ext uri="{BB962C8B-B14F-4D97-AF65-F5344CB8AC3E}">
        <p14:creationId xmlns:p14="http://schemas.microsoft.com/office/powerpoint/2010/main" val="11964631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a:t>Click to edit Master title style</a:t>
            </a:r>
          </a:p>
        </p:txBody>
      </p:sp>
      <p:sp>
        <p:nvSpPr>
          <p:cNvPr id="3" name="Picture Placeholder 2"/>
          <p:cNvSpPr>
            <a:spLocks noGrp="1"/>
          </p:cNvSpPr>
          <p:nvPr>
            <p:ph type="pic" idx="1"/>
          </p:nvPr>
        </p:nvSpPr>
        <p:spPr>
          <a:xfrm>
            <a:off x="2549032" y="871502"/>
            <a:ext cx="7802880" cy="5852160"/>
          </a:xfrm>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pPr lvl="0"/>
            <a:endParaRPr lang="en-US" noProof="0"/>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Rectangle 1028">
            <a:extLst>
              <a:ext uri="{FF2B5EF4-FFF2-40B4-BE49-F238E27FC236}">
                <a16:creationId xmlns:a16="http://schemas.microsoft.com/office/drawing/2014/main" id="{658CB176-6C01-4244-8789-2F91BDD7FA2E}"/>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Rectangle 1029">
            <a:extLst>
              <a:ext uri="{FF2B5EF4-FFF2-40B4-BE49-F238E27FC236}">
                <a16:creationId xmlns:a16="http://schemas.microsoft.com/office/drawing/2014/main" id="{C0F30640-A84B-4DB6-8D6D-69BDE4E6FFCC}"/>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Rectangle 1030">
            <a:extLst>
              <a:ext uri="{FF2B5EF4-FFF2-40B4-BE49-F238E27FC236}">
                <a16:creationId xmlns:a16="http://schemas.microsoft.com/office/drawing/2014/main" id="{E7D01240-16AC-4E11-BFA3-6712A6058113}"/>
              </a:ext>
            </a:extLst>
          </p:cNvPr>
          <p:cNvSpPr>
            <a:spLocks noGrp="1" noChangeArrowheads="1"/>
          </p:cNvSpPr>
          <p:nvPr>
            <p:ph type="sldNum" sz="quarter" idx="12"/>
          </p:nvPr>
        </p:nvSpPr>
        <p:spPr/>
        <p:txBody>
          <a:bodyPr/>
          <a:lstStyle>
            <a:lvl1pPr eaLnBrk="1" hangingPunct="1">
              <a:defRPr/>
            </a:lvl1pPr>
          </a:lstStyle>
          <a:p>
            <a:fld id="{133ADB88-4FBD-492C-8BB5-7F86B1DE8CC2}" type="slidenum">
              <a:rPr lang="en-US" altLang="en-US"/>
              <a:pPr/>
              <a:t>‹#›</a:t>
            </a:fld>
            <a:endParaRPr lang="en-US" altLang="en-US"/>
          </a:p>
        </p:txBody>
      </p:sp>
    </p:spTree>
    <p:extLst>
      <p:ext uri="{BB962C8B-B14F-4D97-AF65-F5344CB8AC3E}">
        <p14:creationId xmlns:p14="http://schemas.microsoft.com/office/powerpoint/2010/main" val="1050130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a:extLst>
              <a:ext uri="{FF2B5EF4-FFF2-40B4-BE49-F238E27FC236}">
                <a16:creationId xmlns:a16="http://schemas.microsoft.com/office/drawing/2014/main" id="{34EE5712-5AFB-46FC-9621-4F5D72323B66}"/>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1029">
            <a:extLst>
              <a:ext uri="{FF2B5EF4-FFF2-40B4-BE49-F238E27FC236}">
                <a16:creationId xmlns:a16="http://schemas.microsoft.com/office/drawing/2014/main" id="{B3A492A8-FA79-432C-8D5E-2363DC9E5DB6}"/>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1030">
            <a:extLst>
              <a:ext uri="{FF2B5EF4-FFF2-40B4-BE49-F238E27FC236}">
                <a16:creationId xmlns:a16="http://schemas.microsoft.com/office/drawing/2014/main" id="{3342195D-C194-49E3-8A68-18A22C71FE19}"/>
              </a:ext>
            </a:extLst>
          </p:cNvPr>
          <p:cNvSpPr>
            <a:spLocks noGrp="1" noChangeArrowheads="1"/>
          </p:cNvSpPr>
          <p:nvPr>
            <p:ph type="sldNum" sz="quarter" idx="12"/>
          </p:nvPr>
        </p:nvSpPr>
        <p:spPr/>
        <p:txBody>
          <a:bodyPr/>
          <a:lstStyle>
            <a:lvl1pPr eaLnBrk="1" hangingPunct="1">
              <a:defRPr/>
            </a:lvl1pPr>
          </a:lstStyle>
          <a:p>
            <a:fld id="{0B825D61-B9B5-4433-95F7-DDFC601A3578}" type="slidenum">
              <a:rPr lang="en-US" altLang="en-US"/>
              <a:pPr/>
              <a:t>‹#›</a:t>
            </a:fld>
            <a:endParaRPr lang="en-US" altLang="en-US"/>
          </a:p>
        </p:txBody>
      </p:sp>
    </p:spTree>
    <p:extLst>
      <p:ext uri="{BB962C8B-B14F-4D97-AF65-F5344CB8AC3E}">
        <p14:creationId xmlns:p14="http://schemas.microsoft.com/office/powerpoint/2010/main" val="3802070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65920" y="108373"/>
            <a:ext cx="2763520" cy="86698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360" y="108373"/>
            <a:ext cx="8073813" cy="8669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a:extLst>
              <a:ext uri="{FF2B5EF4-FFF2-40B4-BE49-F238E27FC236}">
                <a16:creationId xmlns:a16="http://schemas.microsoft.com/office/drawing/2014/main" id="{06CF8DEB-7D09-4BB6-BF87-39CDDFD26CE2}"/>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1029">
            <a:extLst>
              <a:ext uri="{FF2B5EF4-FFF2-40B4-BE49-F238E27FC236}">
                <a16:creationId xmlns:a16="http://schemas.microsoft.com/office/drawing/2014/main" id="{ACEC0D35-8ECE-45B3-915E-7F765F30E4C4}"/>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1030">
            <a:extLst>
              <a:ext uri="{FF2B5EF4-FFF2-40B4-BE49-F238E27FC236}">
                <a16:creationId xmlns:a16="http://schemas.microsoft.com/office/drawing/2014/main" id="{C8C4B92E-6F79-4D44-8E8F-758D4A36ED05}"/>
              </a:ext>
            </a:extLst>
          </p:cNvPr>
          <p:cNvSpPr>
            <a:spLocks noGrp="1" noChangeArrowheads="1"/>
          </p:cNvSpPr>
          <p:nvPr>
            <p:ph type="sldNum" sz="quarter" idx="12"/>
          </p:nvPr>
        </p:nvSpPr>
        <p:spPr/>
        <p:txBody>
          <a:bodyPr/>
          <a:lstStyle>
            <a:lvl1pPr eaLnBrk="1" hangingPunct="1">
              <a:defRPr/>
            </a:lvl1pPr>
          </a:lstStyle>
          <a:p>
            <a:fld id="{1B2D835C-D3E9-4F31-9C6C-727819C8964B}" type="slidenum">
              <a:rPr lang="en-US" altLang="en-US"/>
              <a:pPr/>
              <a:t>‹#›</a:t>
            </a:fld>
            <a:endParaRPr lang="en-US" altLang="en-US"/>
          </a:p>
        </p:txBody>
      </p:sp>
    </p:spTree>
    <p:extLst>
      <p:ext uri="{BB962C8B-B14F-4D97-AF65-F5344CB8AC3E}">
        <p14:creationId xmlns:p14="http://schemas.microsoft.com/office/powerpoint/2010/main" val="351146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75360" y="108373"/>
            <a:ext cx="11054080" cy="1192107"/>
          </a:xfrm>
        </p:spPr>
        <p:txBody>
          <a:bodyPr/>
          <a:lstStyle/>
          <a:p>
            <a:r>
              <a:rPr lang="en-US"/>
              <a:t>Click to edit Master title style</a:t>
            </a:r>
          </a:p>
        </p:txBody>
      </p:sp>
      <p:sp>
        <p:nvSpPr>
          <p:cNvPr id="3" name="Text Placeholder 2"/>
          <p:cNvSpPr>
            <a:spLocks noGrp="1"/>
          </p:cNvSpPr>
          <p:nvPr>
            <p:ph type="body" sz="half" idx="1"/>
          </p:nvPr>
        </p:nvSpPr>
        <p:spPr>
          <a:xfrm>
            <a:off x="975360" y="1300480"/>
            <a:ext cx="5418667" cy="747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610773" y="1300480"/>
            <a:ext cx="5418667" cy="3630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610773" y="5147733"/>
            <a:ext cx="5418667" cy="3630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28">
            <a:extLst>
              <a:ext uri="{FF2B5EF4-FFF2-40B4-BE49-F238E27FC236}">
                <a16:creationId xmlns:a16="http://schemas.microsoft.com/office/drawing/2014/main" id="{96DAC1D6-82B2-43D0-95EE-4E65A6D71B0F}"/>
              </a:ext>
            </a:extLst>
          </p:cNvPr>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7" name="Rectangle 1029">
            <a:extLst>
              <a:ext uri="{FF2B5EF4-FFF2-40B4-BE49-F238E27FC236}">
                <a16:creationId xmlns:a16="http://schemas.microsoft.com/office/drawing/2014/main" id="{24594C9D-F062-423B-8237-75FB457A7E49}"/>
              </a:ext>
            </a:extLst>
          </p:cNvPr>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8" name="Rectangle 1030">
            <a:extLst>
              <a:ext uri="{FF2B5EF4-FFF2-40B4-BE49-F238E27FC236}">
                <a16:creationId xmlns:a16="http://schemas.microsoft.com/office/drawing/2014/main" id="{C93E1371-003C-42EB-AF6B-7EDF90286B3D}"/>
              </a:ext>
            </a:extLst>
          </p:cNvPr>
          <p:cNvSpPr>
            <a:spLocks noGrp="1" noChangeArrowheads="1"/>
          </p:cNvSpPr>
          <p:nvPr>
            <p:ph type="sldNum" sz="quarter" idx="12"/>
          </p:nvPr>
        </p:nvSpPr>
        <p:spPr/>
        <p:txBody>
          <a:bodyPr/>
          <a:lstStyle>
            <a:lvl1pPr eaLnBrk="1" hangingPunct="1">
              <a:defRPr/>
            </a:lvl1pPr>
          </a:lstStyle>
          <a:p>
            <a:fld id="{71B7C04D-21A2-4FC0-B964-3050D98304A0}" type="slidenum">
              <a:rPr lang="en-US" altLang="en-US"/>
              <a:pPr/>
              <a:t>‹#›</a:t>
            </a:fld>
            <a:endParaRPr lang="en-US" altLang="en-US"/>
          </a:p>
        </p:txBody>
      </p:sp>
    </p:spTree>
    <p:extLst>
      <p:ext uri="{BB962C8B-B14F-4D97-AF65-F5344CB8AC3E}">
        <p14:creationId xmlns:p14="http://schemas.microsoft.com/office/powerpoint/2010/main" val="34026550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2275841"/>
            <a:ext cx="11054080" cy="2090702"/>
          </a:xfrm>
        </p:spPr>
        <p:txBody>
          <a:bodyPr>
            <a:normAutofit/>
          </a:bodyPr>
          <a:lstStyle>
            <a:lvl1pPr algn="ctr">
              <a:defRPr sz="5689"/>
            </a:lvl1pPr>
          </a:lstStyle>
          <a:p>
            <a:r>
              <a:rPr lang="en-US"/>
              <a:t>Click to edit Master title style</a:t>
            </a:r>
          </a:p>
        </p:txBody>
      </p:sp>
      <p:sp>
        <p:nvSpPr>
          <p:cNvPr id="3" name="Subtitle 2"/>
          <p:cNvSpPr>
            <a:spLocks noGrp="1"/>
          </p:cNvSpPr>
          <p:nvPr>
            <p:ph type="subTitle" idx="1"/>
          </p:nvPr>
        </p:nvSpPr>
        <p:spPr>
          <a:xfrm>
            <a:off x="1950720" y="4772942"/>
            <a:ext cx="9103360" cy="2492587"/>
          </a:xfrm>
        </p:spPr>
        <p:txBody>
          <a:bodyPr/>
          <a:lstStyle>
            <a:lvl1pPr marL="0" indent="0" algn="ctr">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E5883A14-0909-440D-B0EF-80AAA4AD0785}"/>
              </a:ext>
            </a:extLst>
          </p:cNvPr>
          <p:cNvSpPr>
            <a:spLocks noGrp="1"/>
          </p:cNvSpPr>
          <p:nvPr>
            <p:ph type="dt" sz="half" idx="10"/>
          </p:nvPr>
        </p:nvSpPr>
        <p:spPr/>
        <p:txBody>
          <a:bodyPr/>
          <a:lstStyle>
            <a:lvl1pPr>
              <a:defRPr/>
            </a:lvl1pPr>
          </a:lstStyle>
          <a:p>
            <a:pPr>
              <a:defRPr/>
            </a:pPr>
            <a:fld id="{8869FA52-422A-4A26-AC4E-51B5C90A9E40}" type="datetimeFigureOut">
              <a:rPr lang="en-US"/>
              <a:pPr>
                <a:defRPr/>
              </a:pPr>
              <a:t>4/29/2020</a:t>
            </a:fld>
            <a:endParaRPr lang="en-US"/>
          </a:p>
        </p:txBody>
      </p:sp>
      <p:sp>
        <p:nvSpPr>
          <p:cNvPr id="5" name="Footer Placeholder 4">
            <a:extLst>
              <a:ext uri="{FF2B5EF4-FFF2-40B4-BE49-F238E27FC236}">
                <a16:creationId xmlns:a16="http://schemas.microsoft.com/office/drawing/2014/main" id="{6883F3DD-F518-43C3-8587-74180D3E981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2566B2D-A977-418C-B0CA-1F45F7B5A193}"/>
              </a:ext>
            </a:extLst>
          </p:cNvPr>
          <p:cNvSpPr>
            <a:spLocks noGrp="1"/>
          </p:cNvSpPr>
          <p:nvPr>
            <p:ph type="sldNum" sz="quarter" idx="12"/>
          </p:nvPr>
        </p:nvSpPr>
        <p:spPr/>
        <p:txBody>
          <a:bodyPr/>
          <a:lstStyle>
            <a:lvl1pPr>
              <a:defRPr/>
            </a:lvl1pPr>
          </a:lstStyle>
          <a:p>
            <a:fld id="{18EA533D-02FF-40B2-9E0D-01EE1CC3843B}" type="slidenum">
              <a:rPr lang="en-US" altLang="en-US"/>
              <a:pPr/>
              <a:t>‹#›</a:t>
            </a:fld>
            <a:endParaRPr lang="en-US" altLang="en-US"/>
          </a:p>
        </p:txBody>
      </p:sp>
    </p:spTree>
    <p:extLst>
      <p:ext uri="{BB962C8B-B14F-4D97-AF65-F5344CB8AC3E}">
        <p14:creationId xmlns:p14="http://schemas.microsoft.com/office/powerpoint/2010/main" val="8971794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0"/>
            <a:ext cx="11704320" cy="1300480"/>
          </a:xfrm>
        </p:spPr>
        <p:txBody>
          <a:bodyPr>
            <a:normAutofit/>
          </a:bodyPr>
          <a:lstStyle>
            <a:lvl1pPr algn="l">
              <a:defRPr sz="5689"/>
            </a:lvl1pPr>
          </a:lstStyle>
          <a:p>
            <a:r>
              <a:rPr lang="en-US" dirty="0"/>
              <a:t>Click to edit Master title style</a:t>
            </a:r>
          </a:p>
        </p:txBody>
      </p:sp>
      <p:sp>
        <p:nvSpPr>
          <p:cNvPr id="3" name="Content Placeholder 2"/>
          <p:cNvSpPr>
            <a:spLocks noGrp="1"/>
          </p:cNvSpPr>
          <p:nvPr>
            <p:ph idx="1"/>
          </p:nvPr>
        </p:nvSpPr>
        <p:spPr>
          <a:xfrm>
            <a:off x="650240" y="1408854"/>
            <a:ext cx="11704320" cy="7303912"/>
          </a:xfrm>
        </p:spPr>
        <p:txBody>
          <a:bodyPr>
            <a:normAutofit/>
          </a:bodyPr>
          <a:lstStyle>
            <a:lvl1pPr>
              <a:defRPr sz="4551"/>
            </a:lvl1pPr>
            <a:lvl2pPr>
              <a:defRPr sz="3982"/>
            </a:lvl2pPr>
            <a:lvl3pPr>
              <a:defRPr sz="3413"/>
            </a:lvl3pPr>
            <a:lvl4pPr>
              <a:defRPr sz="2844"/>
            </a:lvl4pPr>
            <a:lvl5pPr>
              <a:defRPr sz="284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18AE5E2-31F2-49C8-9C8E-897B2629FC0E}"/>
              </a:ext>
            </a:extLst>
          </p:cNvPr>
          <p:cNvSpPr>
            <a:spLocks noGrp="1"/>
          </p:cNvSpPr>
          <p:nvPr>
            <p:ph type="dt" sz="half" idx="10"/>
          </p:nvPr>
        </p:nvSpPr>
        <p:spPr/>
        <p:txBody>
          <a:bodyPr/>
          <a:lstStyle>
            <a:lvl1pPr>
              <a:defRPr/>
            </a:lvl1pPr>
          </a:lstStyle>
          <a:p>
            <a:pPr>
              <a:defRPr/>
            </a:pPr>
            <a:fld id="{A3C46A33-3933-427C-B090-5C95CF4525F7}" type="datetimeFigureOut">
              <a:rPr lang="en-US"/>
              <a:pPr>
                <a:defRPr/>
              </a:pPr>
              <a:t>4/29/2020</a:t>
            </a:fld>
            <a:endParaRPr lang="en-US"/>
          </a:p>
        </p:txBody>
      </p:sp>
      <p:sp>
        <p:nvSpPr>
          <p:cNvPr id="5" name="Footer Placeholder 4">
            <a:extLst>
              <a:ext uri="{FF2B5EF4-FFF2-40B4-BE49-F238E27FC236}">
                <a16:creationId xmlns:a16="http://schemas.microsoft.com/office/drawing/2014/main" id="{3063E5C8-34F2-4467-B807-D2F930E0072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9A643C2-0AFA-4272-BC4D-337F29F411CE}"/>
              </a:ext>
            </a:extLst>
          </p:cNvPr>
          <p:cNvSpPr>
            <a:spLocks noGrp="1"/>
          </p:cNvSpPr>
          <p:nvPr>
            <p:ph type="sldNum" sz="quarter" idx="12"/>
          </p:nvPr>
        </p:nvSpPr>
        <p:spPr/>
        <p:txBody>
          <a:bodyPr/>
          <a:lstStyle>
            <a:lvl1pPr>
              <a:defRPr/>
            </a:lvl1pPr>
          </a:lstStyle>
          <a:p>
            <a:fld id="{4EC24B2C-F0AC-44D9-8D1E-4BF96C726E73}" type="slidenum">
              <a:rPr lang="en-US" altLang="en-US"/>
              <a:pPr/>
              <a:t>‹#›</a:t>
            </a:fld>
            <a:endParaRPr lang="en-US" altLang="en-US"/>
          </a:p>
        </p:txBody>
      </p:sp>
    </p:spTree>
    <p:extLst>
      <p:ext uri="{BB962C8B-B14F-4D97-AF65-F5344CB8AC3E}">
        <p14:creationId xmlns:p14="http://schemas.microsoft.com/office/powerpoint/2010/main" val="11499677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p:spPr>
        <p:txBody>
          <a:bodyPr anchor="t"/>
          <a:lstStyle>
            <a:lvl1pPr algn="l">
              <a:defRPr sz="5689" b="1" cap="all"/>
            </a:lvl1pPr>
          </a:lstStyle>
          <a:p>
            <a:r>
              <a:rPr lang="en-US"/>
              <a:t>Click to edit Master title style</a:t>
            </a:r>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solidFill>
                  <a:schemeClr val="tx1">
                    <a:tint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E7F8BA-0960-4771-BD05-CE62328ECDFF}"/>
              </a:ext>
            </a:extLst>
          </p:cNvPr>
          <p:cNvSpPr>
            <a:spLocks noGrp="1"/>
          </p:cNvSpPr>
          <p:nvPr>
            <p:ph type="dt" sz="half" idx="10"/>
          </p:nvPr>
        </p:nvSpPr>
        <p:spPr/>
        <p:txBody>
          <a:bodyPr/>
          <a:lstStyle>
            <a:lvl1pPr>
              <a:defRPr/>
            </a:lvl1pPr>
          </a:lstStyle>
          <a:p>
            <a:pPr>
              <a:defRPr/>
            </a:pPr>
            <a:fld id="{1230E1B8-7A41-45F4-9C67-2912B6105527}" type="datetimeFigureOut">
              <a:rPr lang="en-US"/>
              <a:pPr>
                <a:defRPr/>
              </a:pPr>
              <a:t>4/29/2020</a:t>
            </a:fld>
            <a:endParaRPr lang="en-US"/>
          </a:p>
        </p:txBody>
      </p:sp>
      <p:sp>
        <p:nvSpPr>
          <p:cNvPr id="5" name="Footer Placeholder 4">
            <a:extLst>
              <a:ext uri="{FF2B5EF4-FFF2-40B4-BE49-F238E27FC236}">
                <a16:creationId xmlns:a16="http://schemas.microsoft.com/office/drawing/2014/main" id="{3B673DEA-D651-40F2-BD7D-EE4C8AC92E0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FE4DB61-46CD-4599-BA7A-B024C997BE4D}"/>
              </a:ext>
            </a:extLst>
          </p:cNvPr>
          <p:cNvSpPr>
            <a:spLocks noGrp="1"/>
          </p:cNvSpPr>
          <p:nvPr>
            <p:ph type="sldNum" sz="quarter" idx="12"/>
          </p:nvPr>
        </p:nvSpPr>
        <p:spPr/>
        <p:txBody>
          <a:bodyPr/>
          <a:lstStyle>
            <a:lvl1pPr>
              <a:defRPr/>
            </a:lvl1pPr>
          </a:lstStyle>
          <a:p>
            <a:fld id="{A7A97A6F-4EC5-449D-A1AA-F42FE27CF0EA}" type="slidenum">
              <a:rPr lang="en-US" altLang="en-US"/>
              <a:pPr/>
              <a:t>‹#›</a:t>
            </a:fld>
            <a:endParaRPr lang="en-US" altLang="en-US"/>
          </a:p>
        </p:txBody>
      </p:sp>
    </p:spTree>
    <p:extLst>
      <p:ext uri="{BB962C8B-B14F-4D97-AF65-F5344CB8AC3E}">
        <p14:creationId xmlns:p14="http://schemas.microsoft.com/office/powerpoint/2010/main" val="17006914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240"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B1727747-52E4-4DB2-84B1-65C885658B1C}"/>
              </a:ext>
            </a:extLst>
          </p:cNvPr>
          <p:cNvSpPr>
            <a:spLocks noGrp="1"/>
          </p:cNvSpPr>
          <p:nvPr>
            <p:ph type="dt" sz="half" idx="10"/>
          </p:nvPr>
        </p:nvSpPr>
        <p:spPr/>
        <p:txBody>
          <a:bodyPr/>
          <a:lstStyle>
            <a:lvl1pPr>
              <a:defRPr/>
            </a:lvl1pPr>
          </a:lstStyle>
          <a:p>
            <a:pPr>
              <a:defRPr/>
            </a:pPr>
            <a:fld id="{AF4DAECC-8CD2-44FD-9F2D-98411AF644E1}" type="datetimeFigureOut">
              <a:rPr lang="en-US"/>
              <a:pPr>
                <a:defRPr/>
              </a:pPr>
              <a:t>4/29/2020</a:t>
            </a:fld>
            <a:endParaRPr lang="en-US"/>
          </a:p>
        </p:txBody>
      </p:sp>
      <p:sp>
        <p:nvSpPr>
          <p:cNvPr id="6" name="Footer Placeholder 4">
            <a:extLst>
              <a:ext uri="{FF2B5EF4-FFF2-40B4-BE49-F238E27FC236}">
                <a16:creationId xmlns:a16="http://schemas.microsoft.com/office/drawing/2014/main" id="{19AD7FE1-F422-49F6-B01C-225FA5141C0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22867FE-E70E-4D0A-9CE4-B1EDA0AAA2CD}"/>
              </a:ext>
            </a:extLst>
          </p:cNvPr>
          <p:cNvSpPr>
            <a:spLocks noGrp="1"/>
          </p:cNvSpPr>
          <p:nvPr>
            <p:ph type="sldNum" sz="quarter" idx="12"/>
          </p:nvPr>
        </p:nvSpPr>
        <p:spPr/>
        <p:txBody>
          <a:bodyPr/>
          <a:lstStyle>
            <a:lvl1pPr>
              <a:defRPr/>
            </a:lvl1pPr>
          </a:lstStyle>
          <a:p>
            <a:fld id="{8ED66526-9287-4623-AEE7-D9CB763C8F90}" type="slidenum">
              <a:rPr lang="en-US" altLang="en-US"/>
              <a:pPr/>
              <a:t>‹#›</a:t>
            </a:fld>
            <a:endParaRPr lang="en-US" altLang="en-US"/>
          </a:p>
        </p:txBody>
      </p:sp>
    </p:spTree>
    <p:extLst>
      <p:ext uri="{BB962C8B-B14F-4D97-AF65-F5344CB8AC3E}">
        <p14:creationId xmlns:p14="http://schemas.microsoft.com/office/powerpoint/2010/main" val="829571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xfrm>
            <a:off x="952500" y="393700"/>
            <a:ext cx="11099800" cy="2159000"/>
          </a:xfrm>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6259"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606259"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FE67A5A-5C79-4267-8D45-68D01BD485CC}"/>
              </a:ext>
            </a:extLst>
          </p:cNvPr>
          <p:cNvSpPr>
            <a:spLocks noGrp="1"/>
          </p:cNvSpPr>
          <p:nvPr>
            <p:ph type="dt" sz="half" idx="10"/>
          </p:nvPr>
        </p:nvSpPr>
        <p:spPr/>
        <p:txBody>
          <a:bodyPr/>
          <a:lstStyle>
            <a:lvl1pPr>
              <a:defRPr/>
            </a:lvl1pPr>
          </a:lstStyle>
          <a:p>
            <a:pPr>
              <a:defRPr/>
            </a:pPr>
            <a:fld id="{A5F29C76-D4D0-4646-AE8D-E22B9DE147B2}" type="datetimeFigureOut">
              <a:rPr lang="en-US"/>
              <a:pPr>
                <a:defRPr/>
              </a:pPr>
              <a:t>4/29/2020</a:t>
            </a:fld>
            <a:endParaRPr lang="en-US"/>
          </a:p>
        </p:txBody>
      </p:sp>
      <p:sp>
        <p:nvSpPr>
          <p:cNvPr id="8" name="Footer Placeholder 4">
            <a:extLst>
              <a:ext uri="{FF2B5EF4-FFF2-40B4-BE49-F238E27FC236}">
                <a16:creationId xmlns:a16="http://schemas.microsoft.com/office/drawing/2014/main" id="{7157A2BF-4EDE-4F9D-9244-F1111E1F8D3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ED63ACB-7DA2-4E37-A247-30DCF8C31B48}"/>
              </a:ext>
            </a:extLst>
          </p:cNvPr>
          <p:cNvSpPr>
            <a:spLocks noGrp="1"/>
          </p:cNvSpPr>
          <p:nvPr>
            <p:ph type="sldNum" sz="quarter" idx="12"/>
          </p:nvPr>
        </p:nvSpPr>
        <p:spPr/>
        <p:txBody>
          <a:bodyPr/>
          <a:lstStyle>
            <a:lvl1pPr>
              <a:defRPr/>
            </a:lvl1pPr>
          </a:lstStyle>
          <a:p>
            <a:fld id="{6EAF7B44-725F-49B4-9824-BEBBE0BA2140}" type="slidenum">
              <a:rPr lang="en-US" altLang="en-US"/>
              <a:pPr/>
              <a:t>‹#›</a:t>
            </a:fld>
            <a:endParaRPr lang="en-US" altLang="en-US"/>
          </a:p>
        </p:txBody>
      </p:sp>
    </p:spTree>
    <p:extLst>
      <p:ext uri="{BB962C8B-B14F-4D97-AF65-F5344CB8AC3E}">
        <p14:creationId xmlns:p14="http://schemas.microsoft.com/office/powerpoint/2010/main" val="40481109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7A0D4AFB-A81D-49B0-985B-D41BB219986C}"/>
              </a:ext>
            </a:extLst>
          </p:cNvPr>
          <p:cNvSpPr>
            <a:spLocks noGrp="1"/>
          </p:cNvSpPr>
          <p:nvPr>
            <p:ph type="dt" sz="half" idx="10"/>
          </p:nvPr>
        </p:nvSpPr>
        <p:spPr/>
        <p:txBody>
          <a:bodyPr/>
          <a:lstStyle>
            <a:lvl1pPr>
              <a:defRPr/>
            </a:lvl1pPr>
          </a:lstStyle>
          <a:p>
            <a:pPr>
              <a:defRPr/>
            </a:pPr>
            <a:fld id="{A4DC931F-CD5C-4214-AB92-916C86E5E409}" type="datetimeFigureOut">
              <a:rPr lang="en-US"/>
              <a:pPr>
                <a:defRPr/>
              </a:pPr>
              <a:t>4/29/2020</a:t>
            </a:fld>
            <a:endParaRPr lang="en-US"/>
          </a:p>
        </p:txBody>
      </p:sp>
      <p:sp>
        <p:nvSpPr>
          <p:cNvPr id="4" name="Footer Placeholder 4">
            <a:extLst>
              <a:ext uri="{FF2B5EF4-FFF2-40B4-BE49-F238E27FC236}">
                <a16:creationId xmlns:a16="http://schemas.microsoft.com/office/drawing/2014/main" id="{9A7147B3-5F33-437E-830E-D875AD2137D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3144B236-2378-49CE-988C-064F7692B233}"/>
              </a:ext>
            </a:extLst>
          </p:cNvPr>
          <p:cNvSpPr>
            <a:spLocks noGrp="1"/>
          </p:cNvSpPr>
          <p:nvPr>
            <p:ph type="sldNum" sz="quarter" idx="12"/>
          </p:nvPr>
        </p:nvSpPr>
        <p:spPr/>
        <p:txBody>
          <a:bodyPr/>
          <a:lstStyle>
            <a:lvl1pPr>
              <a:defRPr/>
            </a:lvl1pPr>
          </a:lstStyle>
          <a:p>
            <a:fld id="{FB51E88B-8A0D-4E47-B74D-17CFE7A454A6}" type="slidenum">
              <a:rPr lang="en-US" altLang="en-US"/>
              <a:pPr/>
              <a:t>‹#›</a:t>
            </a:fld>
            <a:endParaRPr lang="en-US" altLang="en-US"/>
          </a:p>
        </p:txBody>
      </p:sp>
    </p:spTree>
    <p:extLst>
      <p:ext uri="{BB962C8B-B14F-4D97-AF65-F5344CB8AC3E}">
        <p14:creationId xmlns:p14="http://schemas.microsoft.com/office/powerpoint/2010/main" val="1820645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C82651E-432F-458E-89A6-3D3533521404}"/>
              </a:ext>
            </a:extLst>
          </p:cNvPr>
          <p:cNvSpPr>
            <a:spLocks noGrp="1"/>
          </p:cNvSpPr>
          <p:nvPr>
            <p:ph type="dt" sz="half" idx="10"/>
          </p:nvPr>
        </p:nvSpPr>
        <p:spPr/>
        <p:txBody>
          <a:bodyPr/>
          <a:lstStyle>
            <a:lvl1pPr>
              <a:defRPr/>
            </a:lvl1pPr>
          </a:lstStyle>
          <a:p>
            <a:pPr>
              <a:defRPr/>
            </a:pPr>
            <a:fld id="{519CCF8D-6804-4B93-A5C6-32A36B98C1C7}" type="datetimeFigureOut">
              <a:rPr lang="en-US"/>
              <a:pPr>
                <a:defRPr/>
              </a:pPr>
              <a:t>4/29/2020</a:t>
            </a:fld>
            <a:endParaRPr lang="en-US"/>
          </a:p>
        </p:txBody>
      </p:sp>
      <p:sp>
        <p:nvSpPr>
          <p:cNvPr id="3" name="Footer Placeholder 4">
            <a:extLst>
              <a:ext uri="{FF2B5EF4-FFF2-40B4-BE49-F238E27FC236}">
                <a16:creationId xmlns:a16="http://schemas.microsoft.com/office/drawing/2014/main" id="{04EE7805-6099-4E20-A6AC-B1A2762FEFB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E41F3D34-1623-4AE9-A728-5E3FE48EC8A0}"/>
              </a:ext>
            </a:extLst>
          </p:cNvPr>
          <p:cNvSpPr>
            <a:spLocks noGrp="1"/>
          </p:cNvSpPr>
          <p:nvPr>
            <p:ph type="sldNum" sz="quarter" idx="12"/>
          </p:nvPr>
        </p:nvSpPr>
        <p:spPr/>
        <p:txBody>
          <a:bodyPr/>
          <a:lstStyle>
            <a:lvl1pPr>
              <a:defRPr/>
            </a:lvl1pPr>
          </a:lstStyle>
          <a:p>
            <a:fld id="{B274E629-6321-4CE5-8317-7C5E4C81DC99}" type="slidenum">
              <a:rPr lang="en-US" altLang="en-US"/>
              <a:pPr/>
              <a:t>‹#›</a:t>
            </a:fld>
            <a:endParaRPr lang="en-US" altLang="en-US"/>
          </a:p>
        </p:txBody>
      </p:sp>
    </p:spTree>
    <p:extLst>
      <p:ext uri="{BB962C8B-B14F-4D97-AF65-F5344CB8AC3E}">
        <p14:creationId xmlns:p14="http://schemas.microsoft.com/office/powerpoint/2010/main" val="30774749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844" b="1"/>
            </a:lvl1pPr>
          </a:lstStyle>
          <a:p>
            <a:r>
              <a:rPr lang="en-US"/>
              <a:t>Click to edit Master title style</a:t>
            </a:r>
          </a:p>
        </p:txBody>
      </p:sp>
      <p:sp>
        <p:nvSpPr>
          <p:cNvPr id="3" name="Content Placeholder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Date Placeholder 3">
            <a:extLst>
              <a:ext uri="{FF2B5EF4-FFF2-40B4-BE49-F238E27FC236}">
                <a16:creationId xmlns:a16="http://schemas.microsoft.com/office/drawing/2014/main" id="{798ACFE6-B0AE-4A1C-BF75-C424B4561574}"/>
              </a:ext>
            </a:extLst>
          </p:cNvPr>
          <p:cNvSpPr>
            <a:spLocks noGrp="1"/>
          </p:cNvSpPr>
          <p:nvPr>
            <p:ph type="dt" sz="half" idx="10"/>
          </p:nvPr>
        </p:nvSpPr>
        <p:spPr/>
        <p:txBody>
          <a:bodyPr/>
          <a:lstStyle>
            <a:lvl1pPr>
              <a:defRPr/>
            </a:lvl1pPr>
          </a:lstStyle>
          <a:p>
            <a:pPr>
              <a:defRPr/>
            </a:pPr>
            <a:fld id="{E7B0D65B-9739-4EE9-99D2-2FDDCFD2D8FE}" type="datetimeFigureOut">
              <a:rPr lang="en-US"/>
              <a:pPr>
                <a:defRPr/>
              </a:pPr>
              <a:t>4/29/2020</a:t>
            </a:fld>
            <a:endParaRPr lang="en-US"/>
          </a:p>
        </p:txBody>
      </p:sp>
      <p:sp>
        <p:nvSpPr>
          <p:cNvPr id="6" name="Footer Placeholder 4">
            <a:extLst>
              <a:ext uri="{FF2B5EF4-FFF2-40B4-BE49-F238E27FC236}">
                <a16:creationId xmlns:a16="http://schemas.microsoft.com/office/drawing/2014/main" id="{8863C12D-FE98-4B82-B758-060C0C2F3E0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015A72B-FA10-483F-B1AF-6BE58E5E0CEB}"/>
              </a:ext>
            </a:extLst>
          </p:cNvPr>
          <p:cNvSpPr>
            <a:spLocks noGrp="1"/>
          </p:cNvSpPr>
          <p:nvPr>
            <p:ph type="sldNum" sz="quarter" idx="12"/>
          </p:nvPr>
        </p:nvSpPr>
        <p:spPr/>
        <p:txBody>
          <a:bodyPr/>
          <a:lstStyle>
            <a:lvl1pPr>
              <a:defRPr/>
            </a:lvl1pPr>
          </a:lstStyle>
          <a:p>
            <a:fld id="{FE5B484C-F93E-44BD-B64C-6066D31F852D}" type="slidenum">
              <a:rPr lang="en-US" altLang="en-US"/>
              <a:pPr/>
              <a:t>‹#›</a:t>
            </a:fld>
            <a:endParaRPr lang="en-US" altLang="en-US"/>
          </a:p>
        </p:txBody>
      </p:sp>
    </p:spTree>
    <p:extLst>
      <p:ext uri="{BB962C8B-B14F-4D97-AF65-F5344CB8AC3E}">
        <p14:creationId xmlns:p14="http://schemas.microsoft.com/office/powerpoint/2010/main" val="40234051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a:t>Click to edit Master title style</a:t>
            </a:r>
          </a:p>
        </p:txBody>
      </p:sp>
      <p:sp>
        <p:nvSpPr>
          <p:cNvPr id="3" name="Picture Placeholder 2"/>
          <p:cNvSpPr>
            <a:spLocks noGrp="1"/>
          </p:cNvSpPr>
          <p:nvPr>
            <p:ph type="pic" idx="1"/>
          </p:nvPr>
        </p:nvSpPr>
        <p:spPr>
          <a:xfrm>
            <a:off x="2549032" y="871502"/>
            <a:ext cx="7802880" cy="5852160"/>
          </a:xfrm>
        </p:spPr>
        <p:txBody>
          <a:bodyPr rtlCol="0">
            <a:normAutofit/>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pPr lvl="0"/>
            <a:endParaRPr lang="en-US" noProof="0"/>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Date Placeholder 3">
            <a:extLst>
              <a:ext uri="{FF2B5EF4-FFF2-40B4-BE49-F238E27FC236}">
                <a16:creationId xmlns:a16="http://schemas.microsoft.com/office/drawing/2014/main" id="{E127D266-6709-4D6A-846D-D87E47607583}"/>
              </a:ext>
            </a:extLst>
          </p:cNvPr>
          <p:cNvSpPr>
            <a:spLocks noGrp="1"/>
          </p:cNvSpPr>
          <p:nvPr>
            <p:ph type="dt" sz="half" idx="10"/>
          </p:nvPr>
        </p:nvSpPr>
        <p:spPr/>
        <p:txBody>
          <a:bodyPr/>
          <a:lstStyle>
            <a:lvl1pPr>
              <a:defRPr/>
            </a:lvl1pPr>
          </a:lstStyle>
          <a:p>
            <a:pPr>
              <a:defRPr/>
            </a:pPr>
            <a:fld id="{495CD443-D9B1-49F1-B1DC-6A28442E96E8}" type="datetimeFigureOut">
              <a:rPr lang="en-US"/>
              <a:pPr>
                <a:defRPr/>
              </a:pPr>
              <a:t>4/29/2020</a:t>
            </a:fld>
            <a:endParaRPr lang="en-US"/>
          </a:p>
        </p:txBody>
      </p:sp>
      <p:sp>
        <p:nvSpPr>
          <p:cNvPr id="6" name="Footer Placeholder 4">
            <a:extLst>
              <a:ext uri="{FF2B5EF4-FFF2-40B4-BE49-F238E27FC236}">
                <a16:creationId xmlns:a16="http://schemas.microsoft.com/office/drawing/2014/main" id="{7A0107BE-165C-40CE-A915-F9830BE7CBE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85A701A-DE74-4397-8B19-28EF4EFBFC6B}"/>
              </a:ext>
            </a:extLst>
          </p:cNvPr>
          <p:cNvSpPr>
            <a:spLocks noGrp="1"/>
          </p:cNvSpPr>
          <p:nvPr>
            <p:ph type="sldNum" sz="quarter" idx="12"/>
          </p:nvPr>
        </p:nvSpPr>
        <p:spPr/>
        <p:txBody>
          <a:bodyPr/>
          <a:lstStyle>
            <a:lvl1pPr>
              <a:defRPr/>
            </a:lvl1pPr>
          </a:lstStyle>
          <a:p>
            <a:fld id="{8F0B98C6-82F3-4A10-B636-EA30A59EEF50}" type="slidenum">
              <a:rPr lang="en-US" altLang="en-US"/>
              <a:pPr/>
              <a:t>‹#›</a:t>
            </a:fld>
            <a:endParaRPr lang="en-US" altLang="en-US"/>
          </a:p>
        </p:txBody>
      </p:sp>
    </p:spTree>
    <p:extLst>
      <p:ext uri="{BB962C8B-B14F-4D97-AF65-F5344CB8AC3E}">
        <p14:creationId xmlns:p14="http://schemas.microsoft.com/office/powerpoint/2010/main" val="30214660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D4E06-58BD-4BF0-9CF6-22B7813109B0}"/>
              </a:ext>
            </a:extLst>
          </p:cNvPr>
          <p:cNvSpPr>
            <a:spLocks noGrp="1"/>
          </p:cNvSpPr>
          <p:nvPr>
            <p:ph type="dt" sz="half" idx="10"/>
          </p:nvPr>
        </p:nvSpPr>
        <p:spPr/>
        <p:txBody>
          <a:bodyPr/>
          <a:lstStyle>
            <a:lvl1pPr>
              <a:defRPr/>
            </a:lvl1pPr>
          </a:lstStyle>
          <a:p>
            <a:pPr>
              <a:defRPr/>
            </a:pPr>
            <a:fld id="{0C5B79D8-6C57-4864-8521-DAFCC6D291A4}" type="datetimeFigureOut">
              <a:rPr lang="en-US"/>
              <a:pPr>
                <a:defRPr/>
              </a:pPr>
              <a:t>4/29/2020</a:t>
            </a:fld>
            <a:endParaRPr lang="en-US"/>
          </a:p>
        </p:txBody>
      </p:sp>
      <p:sp>
        <p:nvSpPr>
          <p:cNvPr id="5" name="Footer Placeholder 4">
            <a:extLst>
              <a:ext uri="{FF2B5EF4-FFF2-40B4-BE49-F238E27FC236}">
                <a16:creationId xmlns:a16="http://schemas.microsoft.com/office/drawing/2014/main" id="{9701E0C5-D02F-4258-920A-E3C5F134CA7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87609CF-9714-4C17-AAAD-3D55DC9C6E11}"/>
              </a:ext>
            </a:extLst>
          </p:cNvPr>
          <p:cNvSpPr>
            <a:spLocks noGrp="1"/>
          </p:cNvSpPr>
          <p:nvPr>
            <p:ph type="sldNum" sz="quarter" idx="12"/>
          </p:nvPr>
        </p:nvSpPr>
        <p:spPr/>
        <p:txBody>
          <a:bodyPr/>
          <a:lstStyle>
            <a:lvl1pPr>
              <a:defRPr/>
            </a:lvl1pPr>
          </a:lstStyle>
          <a:p>
            <a:fld id="{8FEE4BBC-B3A4-4BFC-9C15-FE095D02E58A}" type="slidenum">
              <a:rPr lang="en-US" altLang="en-US"/>
              <a:pPr/>
              <a:t>‹#›</a:t>
            </a:fld>
            <a:endParaRPr lang="en-US" altLang="en-US"/>
          </a:p>
        </p:txBody>
      </p:sp>
    </p:spTree>
    <p:extLst>
      <p:ext uri="{BB962C8B-B14F-4D97-AF65-F5344CB8AC3E}">
        <p14:creationId xmlns:p14="http://schemas.microsoft.com/office/powerpoint/2010/main" val="28239486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7"/>
            <a:ext cx="2926080" cy="83221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0240" y="390597"/>
            <a:ext cx="8561493" cy="83221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8E2B1-9928-4A43-8CD2-E5C9BE962D13}"/>
              </a:ext>
            </a:extLst>
          </p:cNvPr>
          <p:cNvSpPr>
            <a:spLocks noGrp="1"/>
          </p:cNvSpPr>
          <p:nvPr>
            <p:ph type="dt" sz="half" idx="10"/>
          </p:nvPr>
        </p:nvSpPr>
        <p:spPr/>
        <p:txBody>
          <a:bodyPr/>
          <a:lstStyle>
            <a:lvl1pPr>
              <a:defRPr/>
            </a:lvl1pPr>
          </a:lstStyle>
          <a:p>
            <a:pPr>
              <a:defRPr/>
            </a:pPr>
            <a:fld id="{94B7654D-EAA8-4521-A81F-21A0E887742C}" type="datetimeFigureOut">
              <a:rPr lang="en-US"/>
              <a:pPr>
                <a:defRPr/>
              </a:pPr>
              <a:t>4/29/2020</a:t>
            </a:fld>
            <a:endParaRPr lang="en-US"/>
          </a:p>
        </p:txBody>
      </p:sp>
      <p:sp>
        <p:nvSpPr>
          <p:cNvPr id="5" name="Footer Placeholder 4">
            <a:extLst>
              <a:ext uri="{FF2B5EF4-FFF2-40B4-BE49-F238E27FC236}">
                <a16:creationId xmlns:a16="http://schemas.microsoft.com/office/drawing/2014/main" id="{6ADB0930-B3BD-4ACE-AAB9-0C62CA01C70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ABD5F1F-A8AF-4DFA-9858-0BF99F67D01B}"/>
              </a:ext>
            </a:extLst>
          </p:cNvPr>
          <p:cNvSpPr>
            <a:spLocks noGrp="1"/>
          </p:cNvSpPr>
          <p:nvPr>
            <p:ph type="sldNum" sz="quarter" idx="12"/>
          </p:nvPr>
        </p:nvSpPr>
        <p:spPr/>
        <p:txBody>
          <a:bodyPr/>
          <a:lstStyle>
            <a:lvl1pPr>
              <a:defRPr/>
            </a:lvl1pPr>
          </a:lstStyle>
          <a:p>
            <a:fld id="{EE28B55A-24FB-45DF-A81B-E77D246DF4DE}" type="slidenum">
              <a:rPr lang="en-US" altLang="en-US"/>
              <a:pPr/>
              <a:t>‹#›</a:t>
            </a:fld>
            <a:endParaRPr lang="en-US" altLang="en-US"/>
          </a:p>
        </p:txBody>
      </p:sp>
    </p:spTree>
    <p:extLst>
      <p:ext uri="{BB962C8B-B14F-4D97-AF65-F5344CB8AC3E}">
        <p14:creationId xmlns:p14="http://schemas.microsoft.com/office/powerpoint/2010/main" val="32984446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242673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35367414"/>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033227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477316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9101472"/>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4193045"/>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xfrm>
            <a:off x="952500" y="393700"/>
            <a:ext cx="11099800" cy="2159000"/>
          </a:xfrm>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12171406"/>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330220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half" idx="13"/>
          </p:nvPr>
        </p:nvSpPr>
        <p:spPr>
          <a:xfrm>
            <a:off x="952500" y="889000"/>
            <a:ext cx="5334000" cy="7975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50927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quarter" idx="15"/>
          </p:nvPr>
        </p:nvSpPr>
        <p:spPr>
          <a:xfrm>
            <a:off x="6724518" y="889000"/>
            <a:ext cx="5334001" cy="37719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1340251"/>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62091287"/>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999418"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30093883"/>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456273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21484254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half" idx="13"/>
          </p:nvPr>
        </p:nvSpPr>
        <p:spPr>
          <a:xfrm>
            <a:off x="952500" y="889000"/>
            <a:ext cx="5334000" cy="7975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50927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quarter" idx="15"/>
          </p:nvPr>
        </p:nvSpPr>
        <p:spPr>
          <a:xfrm>
            <a:off x="6724518" y="889000"/>
            <a:ext cx="5334001" cy="37719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40"/>
            <a:ext cx="11054080" cy="2090702"/>
          </a:xfrm>
        </p:spPr>
        <p:txBody>
          <a:bodyPr/>
          <a:lstStyle/>
          <a:p>
            <a:r>
              <a:rPr lang="en-US"/>
              <a:t>Click to edit Master title style</a:t>
            </a:r>
          </a:p>
        </p:txBody>
      </p:sp>
      <p:sp>
        <p:nvSpPr>
          <p:cNvPr id="3" name="Subtitle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487671" indent="0" algn="ctr">
              <a:buNone/>
              <a:defRPr>
                <a:solidFill>
                  <a:schemeClr val="tx1">
                    <a:tint val="75000"/>
                  </a:schemeClr>
                </a:solidFill>
              </a:defRPr>
            </a:lvl2pPr>
            <a:lvl3pPr marL="975340" indent="0" algn="ctr">
              <a:buNone/>
              <a:defRPr>
                <a:solidFill>
                  <a:schemeClr val="tx1">
                    <a:tint val="75000"/>
                  </a:schemeClr>
                </a:solidFill>
              </a:defRPr>
            </a:lvl3pPr>
            <a:lvl4pPr marL="1463011" indent="0" algn="ctr">
              <a:buNone/>
              <a:defRPr>
                <a:solidFill>
                  <a:schemeClr val="tx1">
                    <a:tint val="75000"/>
                  </a:schemeClr>
                </a:solidFill>
              </a:defRPr>
            </a:lvl4pPr>
            <a:lvl5pPr marL="1950681" indent="0" algn="ctr">
              <a:buNone/>
              <a:defRPr>
                <a:solidFill>
                  <a:schemeClr val="tx1">
                    <a:tint val="75000"/>
                  </a:schemeClr>
                </a:solidFill>
              </a:defRPr>
            </a:lvl5pPr>
            <a:lvl6pPr marL="2438351" indent="0" algn="ctr">
              <a:buNone/>
              <a:defRPr>
                <a:solidFill>
                  <a:schemeClr val="tx1">
                    <a:tint val="75000"/>
                  </a:schemeClr>
                </a:solidFill>
              </a:defRPr>
            </a:lvl6pPr>
            <a:lvl7pPr marL="2926022" indent="0" algn="ctr">
              <a:buNone/>
              <a:defRPr>
                <a:solidFill>
                  <a:schemeClr val="tx1">
                    <a:tint val="75000"/>
                  </a:schemeClr>
                </a:solidFill>
              </a:defRPr>
            </a:lvl7pPr>
            <a:lvl8pPr marL="3413692" indent="0" algn="ctr">
              <a:buNone/>
              <a:defRPr>
                <a:solidFill>
                  <a:schemeClr val="tx1">
                    <a:tint val="75000"/>
                  </a:schemeClr>
                </a:solidFill>
              </a:defRPr>
            </a:lvl8pPr>
            <a:lvl9pPr marL="39013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250457186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385748567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3"/>
            <a:ext cx="11054080" cy="1937173"/>
          </a:xfrm>
        </p:spPr>
        <p:txBody>
          <a:bodyPr anchor="t"/>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1027290" y="4133994"/>
            <a:ext cx="11054080" cy="2133599"/>
          </a:xfrm>
        </p:spPr>
        <p:txBody>
          <a:bodyPr anchor="b"/>
          <a:lstStyle>
            <a:lvl1pPr marL="0" indent="0">
              <a:buNone/>
              <a:defRPr sz="2133">
                <a:solidFill>
                  <a:schemeClr val="tx1">
                    <a:tint val="75000"/>
                  </a:schemeClr>
                </a:solidFill>
              </a:defRPr>
            </a:lvl1pPr>
            <a:lvl2pPr marL="487671" indent="0">
              <a:buNone/>
              <a:defRPr sz="1920">
                <a:solidFill>
                  <a:schemeClr val="tx1">
                    <a:tint val="75000"/>
                  </a:schemeClr>
                </a:solidFill>
              </a:defRPr>
            </a:lvl2pPr>
            <a:lvl3pPr marL="975340" indent="0">
              <a:buNone/>
              <a:defRPr sz="1707">
                <a:solidFill>
                  <a:schemeClr val="tx1">
                    <a:tint val="75000"/>
                  </a:schemeClr>
                </a:solidFill>
              </a:defRPr>
            </a:lvl3pPr>
            <a:lvl4pPr marL="1463011" indent="0">
              <a:buNone/>
              <a:defRPr sz="1493">
                <a:solidFill>
                  <a:schemeClr val="tx1">
                    <a:tint val="75000"/>
                  </a:schemeClr>
                </a:solidFill>
              </a:defRPr>
            </a:lvl4pPr>
            <a:lvl5pPr marL="1950681" indent="0">
              <a:buNone/>
              <a:defRPr sz="1493">
                <a:solidFill>
                  <a:schemeClr val="tx1">
                    <a:tint val="75000"/>
                  </a:schemeClr>
                </a:solidFill>
              </a:defRPr>
            </a:lvl5pPr>
            <a:lvl6pPr marL="2438351" indent="0">
              <a:buNone/>
              <a:defRPr sz="1493">
                <a:solidFill>
                  <a:schemeClr val="tx1">
                    <a:tint val="75000"/>
                  </a:schemeClr>
                </a:solidFill>
              </a:defRPr>
            </a:lvl6pPr>
            <a:lvl7pPr marL="2926022" indent="0">
              <a:buNone/>
              <a:defRPr sz="1493">
                <a:solidFill>
                  <a:schemeClr val="tx1">
                    <a:tint val="75000"/>
                  </a:schemeClr>
                </a:solidFill>
              </a:defRPr>
            </a:lvl7pPr>
            <a:lvl8pPr marL="3413692" indent="0">
              <a:buNone/>
              <a:defRPr sz="1493">
                <a:solidFill>
                  <a:schemeClr val="tx1">
                    <a:tint val="75000"/>
                  </a:schemeClr>
                </a:solidFill>
              </a:defRPr>
            </a:lvl8pPr>
            <a:lvl9pPr marL="39013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29015278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241" y="2275842"/>
            <a:ext cx="5743787" cy="6436925"/>
          </a:xfrm>
        </p:spPr>
        <p:txBody>
          <a:bodyPr/>
          <a:lstStyle>
            <a:lvl1pPr>
              <a:defRPr sz="2987"/>
            </a:lvl1pPr>
            <a:lvl2pPr>
              <a:defRPr sz="2560"/>
            </a:lvl2pPr>
            <a:lvl3pPr>
              <a:defRPr sz="2133"/>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2"/>
            <a:ext cx="5743787" cy="6436925"/>
          </a:xfrm>
        </p:spPr>
        <p:txBody>
          <a:bodyPr/>
          <a:lstStyle>
            <a:lvl1pPr>
              <a:defRPr sz="2987"/>
            </a:lvl1pPr>
            <a:lvl2pPr>
              <a:defRPr sz="2560"/>
            </a:lvl2pPr>
            <a:lvl3pPr>
              <a:defRPr sz="2133"/>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535FC9-4C7C-4839-AD87-B5CD13220982}"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142391496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242" y="2183272"/>
            <a:ext cx="5746045" cy="909884"/>
          </a:xfrm>
        </p:spPr>
        <p:txBody>
          <a:bodyPr anchor="b"/>
          <a:lstStyle>
            <a:lvl1pPr marL="0" indent="0">
              <a:buNone/>
              <a:defRPr sz="2560" b="1"/>
            </a:lvl1pPr>
            <a:lvl2pPr marL="487671" indent="0">
              <a:buNone/>
              <a:defRPr sz="2133" b="1"/>
            </a:lvl2pPr>
            <a:lvl3pPr marL="975340" indent="0">
              <a:buNone/>
              <a:defRPr sz="1920" b="1"/>
            </a:lvl3pPr>
            <a:lvl4pPr marL="1463011" indent="0">
              <a:buNone/>
              <a:defRPr sz="1707" b="1"/>
            </a:lvl4pPr>
            <a:lvl5pPr marL="1950681" indent="0">
              <a:buNone/>
              <a:defRPr sz="1707" b="1"/>
            </a:lvl5pPr>
            <a:lvl6pPr marL="2438351" indent="0">
              <a:buNone/>
              <a:defRPr sz="1707" b="1"/>
            </a:lvl6pPr>
            <a:lvl7pPr marL="2926022" indent="0">
              <a:buNone/>
              <a:defRPr sz="1707" b="1"/>
            </a:lvl7pPr>
            <a:lvl8pPr marL="3413692" indent="0">
              <a:buNone/>
              <a:defRPr sz="1707" b="1"/>
            </a:lvl8pPr>
            <a:lvl9pPr marL="3901362" indent="0">
              <a:buNone/>
              <a:defRPr sz="1707" b="1"/>
            </a:lvl9pPr>
          </a:lstStyle>
          <a:p>
            <a:pPr lvl="0"/>
            <a:r>
              <a:rPr lang="en-US"/>
              <a:t>Click to edit Master text styles</a:t>
            </a:r>
          </a:p>
        </p:txBody>
      </p:sp>
      <p:sp>
        <p:nvSpPr>
          <p:cNvPr id="4" name="Content Placeholder 3"/>
          <p:cNvSpPr>
            <a:spLocks noGrp="1"/>
          </p:cNvSpPr>
          <p:nvPr>
            <p:ph sz="half" idx="2"/>
          </p:nvPr>
        </p:nvSpPr>
        <p:spPr>
          <a:xfrm>
            <a:off x="650242" y="3093155"/>
            <a:ext cx="5746045" cy="5619610"/>
          </a:xfrm>
        </p:spPr>
        <p:txBody>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6260" y="2183272"/>
            <a:ext cx="5748302" cy="909884"/>
          </a:xfrm>
        </p:spPr>
        <p:txBody>
          <a:bodyPr anchor="b"/>
          <a:lstStyle>
            <a:lvl1pPr marL="0" indent="0">
              <a:buNone/>
              <a:defRPr sz="2560" b="1"/>
            </a:lvl1pPr>
            <a:lvl2pPr marL="487671" indent="0">
              <a:buNone/>
              <a:defRPr sz="2133" b="1"/>
            </a:lvl2pPr>
            <a:lvl3pPr marL="975340" indent="0">
              <a:buNone/>
              <a:defRPr sz="1920" b="1"/>
            </a:lvl3pPr>
            <a:lvl4pPr marL="1463011" indent="0">
              <a:buNone/>
              <a:defRPr sz="1707" b="1"/>
            </a:lvl4pPr>
            <a:lvl5pPr marL="1950681" indent="0">
              <a:buNone/>
              <a:defRPr sz="1707" b="1"/>
            </a:lvl5pPr>
            <a:lvl6pPr marL="2438351" indent="0">
              <a:buNone/>
              <a:defRPr sz="1707" b="1"/>
            </a:lvl6pPr>
            <a:lvl7pPr marL="2926022" indent="0">
              <a:buNone/>
              <a:defRPr sz="1707" b="1"/>
            </a:lvl7pPr>
            <a:lvl8pPr marL="3413692" indent="0">
              <a:buNone/>
              <a:defRPr sz="1707" b="1"/>
            </a:lvl8pPr>
            <a:lvl9pPr marL="3901362" indent="0">
              <a:buNone/>
              <a:defRPr sz="1707" b="1"/>
            </a:lvl9pPr>
          </a:lstStyle>
          <a:p>
            <a:pPr lvl="0"/>
            <a:r>
              <a:rPr lang="en-US"/>
              <a:t>Click to edit Master text styles</a:t>
            </a:r>
          </a:p>
        </p:txBody>
      </p:sp>
      <p:sp>
        <p:nvSpPr>
          <p:cNvPr id="6" name="Content Placeholder 5"/>
          <p:cNvSpPr>
            <a:spLocks noGrp="1"/>
          </p:cNvSpPr>
          <p:nvPr>
            <p:ph sz="quarter" idx="4"/>
          </p:nvPr>
        </p:nvSpPr>
        <p:spPr>
          <a:xfrm>
            <a:off x="6606260" y="3093155"/>
            <a:ext cx="5748302" cy="5619610"/>
          </a:xfrm>
        </p:spPr>
        <p:txBody>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535FC9-4C7C-4839-AD87-B5CD13220982}" type="datetimeFigureOut">
              <a:rPr lang="en-US" smtClean="0"/>
              <a:pPr/>
              <a:t>4/29/2020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274322065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535FC9-4C7C-4839-AD87-B5CD13220982}" type="datetimeFigureOut">
              <a:rPr lang="en-US" smtClean="0"/>
              <a:pPr/>
              <a:t>4/29/2020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89405245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35FC9-4C7C-4839-AD87-B5CD13220982}" type="datetimeFigureOut">
              <a:rPr lang="en-US" smtClean="0"/>
              <a:pPr/>
              <a:t>4/29/2020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30838134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133" b="1"/>
            </a:lvl1pPr>
          </a:lstStyle>
          <a:p>
            <a:r>
              <a:rPr lang="en-US"/>
              <a:t>Click to edit Master title style</a:t>
            </a:r>
          </a:p>
        </p:txBody>
      </p:sp>
      <p:sp>
        <p:nvSpPr>
          <p:cNvPr id="3" name="Content Placeholder 2"/>
          <p:cNvSpPr>
            <a:spLocks noGrp="1"/>
          </p:cNvSpPr>
          <p:nvPr>
            <p:ph idx="1"/>
          </p:nvPr>
        </p:nvSpPr>
        <p:spPr>
          <a:xfrm>
            <a:off x="5084516" y="388340"/>
            <a:ext cx="7270044" cy="8324427"/>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241" y="2041033"/>
            <a:ext cx="4278490" cy="6671734"/>
          </a:xfrm>
        </p:spPr>
        <p:txBody>
          <a:bodyPr/>
          <a:lstStyle>
            <a:lvl1pPr marL="0" indent="0">
              <a:buNone/>
              <a:defRPr sz="1493"/>
            </a:lvl1pPr>
            <a:lvl2pPr marL="487671" indent="0">
              <a:buNone/>
              <a:defRPr sz="1280"/>
            </a:lvl2pPr>
            <a:lvl3pPr marL="975340" indent="0">
              <a:buNone/>
              <a:defRPr sz="1067"/>
            </a:lvl3pPr>
            <a:lvl4pPr marL="1463011" indent="0">
              <a:buNone/>
              <a:defRPr sz="960"/>
            </a:lvl4pPr>
            <a:lvl5pPr marL="1950681" indent="0">
              <a:buNone/>
              <a:defRPr sz="960"/>
            </a:lvl5pPr>
            <a:lvl6pPr marL="2438351" indent="0">
              <a:buNone/>
              <a:defRPr sz="960"/>
            </a:lvl6pPr>
            <a:lvl7pPr marL="2926022" indent="0">
              <a:buNone/>
              <a:defRPr sz="960"/>
            </a:lvl7pPr>
            <a:lvl8pPr marL="3413692" indent="0">
              <a:buNone/>
              <a:defRPr sz="960"/>
            </a:lvl8pPr>
            <a:lvl9pPr marL="3901362" indent="0">
              <a:buNone/>
              <a:defRPr sz="96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423621874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3" y="6827520"/>
            <a:ext cx="7802880" cy="806027"/>
          </a:xfrm>
        </p:spPr>
        <p:txBody>
          <a:bodyPr anchor="b"/>
          <a:lstStyle>
            <a:lvl1pPr algn="l">
              <a:defRPr sz="2133" b="1"/>
            </a:lvl1pPr>
          </a:lstStyle>
          <a:p>
            <a:r>
              <a:rPr lang="en-US"/>
              <a:t>Click to edit Master title style</a:t>
            </a:r>
          </a:p>
        </p:txBody>
      </p:sp>
      <p:sp>
        <p:nvSpPr>
          <p:cNvPr id="3" name="Picture Placeholder 2"/>
          <p:cNvSpPr>
            <a:spLocks noGrp="1"/>
          </p:cNvSpPr>
          <p:nvPr>
            <p:ph type="pic" idx="1"/>
          </p:nvPr>
        </p:nvSpPr>
        <p:spPr>
          <a:xfrm>
            <a:off x="2549033" y="871502"/>
            <a:ext cx="7802880" cy="5852160"/>
          </a:xfrm>
        </p:spPr>
        <p:txBody>
          <a:bodyPr/>
          <a:lstStyle>
            <a:lvl1pPr marL="0" indent="0">
              <a:buNone/>
              <a:defRPr sz="3413"/>
            </a:lvl1pPr>
            <a:lvl2pPr marL="487671" indent="0">
              <a:buNone/>
              <a:defRPr sz="2987"/>
            </a:lvl2pPr>
            <a:lvl3pPr marL="975340" indent="0">
              <a:buNone/>
              <a:defRPr sz="2560"/>
            </a:lvl3pPr>
            <a:lvl4pPr marL="1463011" indent="0">
              <a:buNone/>
              <a:defRPr sz="2133"/>
            </a:lvl4pPr>
            <a:lvl5pPr marL="1950681" indent="0">
              <a:buNone/>
              <a:defRPr sz="2133"/>
            </a:lvl5pPr>
            <a:lvl6pPr marL="2438351" indent="0">
              <a:buNone/>
              <a:defRPr sz="2133"/>
            </a:lvl6pPr>
            <a:lvl7pPr marL="2926022" indent="0">
              <a:buNone/>
              <a:defRPr sz="2133"/>
            </a:lvl7pPr>
            <a:lvl8pPr marL="3413692" indent="0">
              <a:buNone/>
              <a:defRPr sz="2133"/>
            </a:lvl8pPr>
            <a:lvl9pPr marL="3901362" indent="0">
              <a:buNone/>
              <a:defRPr sz="2133"/>
            </a:lvl9pPr>
          </a:lstStyle>
          <a:p>
            <a:endParaRPr lang="en-US"/>
          </a:p>
        </p:txBody>
      </p:sp>
      <p:sp>
        <p:nvSpPr>
          <p:cNvPr id="4" name="Text Placeholder 3"/>
          <p:cNvSpPr>
            <a:spLocks noGrp="1"/>
          </p:cNvSpPr>
          <p:nvPr>
            <p:ph type="body" sz="half" idx="2"/>
          </p:nvPr>
        </p:nvSpPr>
        <p:spPr>
          <a:xfrm>
            <a:off x="2549033" y="7633547"/>
            <a:ext cx="7802880" cy="1144693"/>
          </a:xfrm>
        </p:spPr>
        <p:txBody>
          <a:bodyPr/>
          <a:lstStyle>
            <a:lvl1pPr marL="0" indent="0">
              <a:buNone/>
              <a:defRPr sz="1493"/>
            </a:lvl1pPr>
            <a:lvl2pPr marL="487671" indent="0">
              <a:buNone/>
              <a:defRPr sz="1280"/>
            </a:lvl2pPr>
            <a:lvl3pPr marL="975340" indent="0">
              <a:buNone/>
              <a:defRPr sz="1067"/>
            </a:lvl3pPr>
            <a:lvl4pPr marL="1463011" indent="0">
              <a:buNone/>
              <a:defRPr sz="960"/>
            </a:lvl4pPr>
            <a:lvl5pPr marL="1950681" indent="0">
              <a:buNone/>
              <a:defRPr sz="960"/>
            </a:lvl5pPr>
            <a:lvl6pPr marL="2438351" indent="0">
              <a:buNone/>
              <a:defRPr sz="960"/>
            </a:lvl6pPr>
            <a:lvl7pPr marL="2926022" indent="0">
              <a:buNone/>
              <a:defRPr sz="960"/>
            </a:lvl7pPr>
            <a:lvl8pPr marL="3413692" indent="0">
              <a:buNone/>
              <a:defRPr sz="960"/>
            </a:lvl8pPr>
            <a:lvl9pPr marL="3901362" indent="0">
              <a:buNone/>
              <a:defRPr sz="96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306448497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42481262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8"/>
            <a:ext cx="2926080" cy="83221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0240" y="390598"/>
            <a:ext cx="8561493" cy="83221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17046664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CBF9E7-FCBB-4A7B-BE34-CC5C7A5E2D1E}"/>
              </a:ext>
            </a:extLst>
          </p:cNvPr>
          <p:cNvSpPr>
            <a:spLocks noGrp="1"/>
          </p:cNvSpPr>
          <p:nvPr>
            <p:ph/>
          </p:nvPr>
        </p:nvSpPr>
        <p:spPr>
          <a:xfrm>
            <a:off x="433493" y="255130"/>
            <a:ext cx="12029440" cy="90649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3029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999418"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norm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56" r:id="rId5"/>
    <p:sldLayoutId id="2147483657" r:id="rId6"/>
    <p:sldLayoutId id="2147483658" r:id="rId7"/>
    <p:sldLayoutId id="2147483659" r:id="rId8"/>
    <p:sldLayoutId id="2147483660" r:id="rId9"/>
    <p:sldLayoutId id="2147483740" r:id="rId10"/>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0240" y="390596"/>
            <a:ext cx="11704320" cy="1625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50240" y="2275841"/>
            <a:ext cx="11704320" cy="64369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50240" y="9040143"/>
            <a:ext cx="3034453"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46535FC9-4C7C-4839-AD87-B5CD13220982}" type="datetimeFigureOut">
              <a:rPr lang="en-US" smtClean="0"/>
              <a:pPr/>
              <a:t>4/29/2020</a:t>
            </a:fld>
            <a:endParaRPr lang="en-US"/>
          </a:p>
        </p:txBody>
      </p:sp>
      <p:sp>
        <p:nvSpPr>
          <p:cNvPr id="5" name="Footer Placeholder 4"/>
          <p:cNvSpPr>
            <a:spLocks noGrp="1"/>
          </p:cNvSpPr>
          <p:nvPr>
            <p:ph type="ftr" sz="quarter" idx="3"/>
          </p:nvPr>
        </p:nvSpPr>
        <p:spPr>
          <a:xfrm>
            <a:off x="4443307" y="9040143"/>
            <a:ext cx="4118187"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20107" y="9040143"/>
            <a:ext cx="3034453"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2941B2BE-37E8-49C8-A941-FB00A9E058CF}" type="slidenum">
              <a:rPr lang="en-US" smtClean="0"/>
              <a:pPr/>
              <a:t>‹#›</a:t>
            </a:fld>
            <a:endParaRPr lang="en-US"/>
          </a:p>
        </p:txBody>
      </p:sp>
    </p:spTree>
    <p:extLst>
      <p:ext uri="{BB962C8B-B14F-4D97-AF65-F5344CB8AC3E}">
        <p14:creationId xmlns:p14="http://schemas.microsoft.com/office/powerpoint/2010/main" val="9413170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42" r:id="rId13"/>
  </p:sldLayoutIdLst>
  <p:transition>
    <p:fade/>
  </p:transition>
  <p:txStyles>
    <p:titleStyle>
      <a:lvl1pPr algn="ctr" defTabSz="1300460" rtl="0" eaLnBrk="1" latinLnBrk="0" hangingPunct="1">
        <a:spcBef>
          <a:spcPct val="0"/>
        </a:spcBef>
        <a:buNone/>
        <a:defRPr sz="6258" kern="1200">
          <a:solidFill>
            <a:schemeClr val="tx1"/>
          </a:solidFill>
          <a:latin typeface="+mj-lt"/>
          <a:ea typeface="+mj-ea"/>
          <a:cs typeface="+mj-cs"/>
        </a:defRPr>
      </a:lvl1pPr>
    </p:titleStyle>
    <p:bodyStyle>
      <a:lvl1pPr marL="487672" indent="-487672" algn="l" defTabSz="1300460" rtl="0" eaLnBrk="1" latinLnBrk="0" hangingPunct="1">
        <a:spcBef>
          <a:spcPct val="20000"/>
        </a:spcBef>
        <a:buFont typeface="Arial" pitchFamily="34" charset="0"/>
        <a:buChar char="•"/>
        <a:defRPr sz="4551" kern="1200">
          <a:solidFill>
            <a:schemeClr val="tx1"/>
          </a:solidFill>
          <a:latin typeface="+mn-lt"/>
          <a:ea typeface="+mn-ea"/>
          <a:cs typeface="+mn-cs"/>
        </a:defRPr>
      </a:lvl1pPr>
      <a:lvl2pPr marL="1056623" indent="-406394" algn="l" defTabSz="1300460" rtl="0" eaLnBrk="1" latinLnBrk="0" hangingPunct="1">
        <a:spcBef>
          <a:spcPct val="20000"/>
        </a:spcBef>
        <a:buFont typeface="Arial" pitchFamily="34" charset="0"/>
        <a:buChar char="–"/>
        <a:defRPr sz="3982" kern="1200">
          <a:solidFill>
            <a:schemeClr val="tx1"/>
          </a:solidFill>
          <a:latin typeface="+mn-lt"/>
          <a:ea typeface="+mn-ea"/>
          <a:cs typeface="+mn-cs"/>
        </a:defRPr>
      </a:lvl2pPr>
      <a:lvl3pPr marL="1625575" indent="-325115" algn="l" defTabSz="1300460" rtl="0" eaLnBrk="1" latinLnBrk="0" hangingPunct="1">
        <a:spcBef>
          <a:spcPct val="20000"/>
        </a:spcBef>
        <a:buFont typeface="Arial" pitchFamily="34" charset="0"/>
        <a:buChar char="•"/>
        <a:defRPr sz="3413" kern="1200">
          <a:solidFill>
            <a:schemeClr val="tx1"/>
          </a:solidFill>
          <a:latin typeface="+mn-lt"/>
          <a:ea typeface="+mn-ea"/>
          <a:cs typeface="+mn-cs"/>
        </a:defRPr>
      </a:lvl3pPr>
      <a:lvl4pPr marL="227580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4pPr>
      <a:lvl5pPr marL="292603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5pPr>
      <a:lvl6pPr marL="357626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6pPr>
      <a:lvl7pPr marL="422649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7pPr>
      <a:lvl8pPr marL="487672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8pPr>
      <a:lvl9pPr marL="552695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1026">
            <a:extLst>
              <a:ext uri="{FF2B5EF4-FFF2-40B4-BE49-F238E27FC236}">
                <a16:creationId xmlns:a16="http://schemas.microsoft.com/office/drawing/2014/main" id="{A3708F23-060D-4EA9-8562-12EB69F90275}"/>
              </a:ext>
            </a:extLst>
          </p:cNvPr>
          <p:cNvSpPr>
            <a:spLocks noGrp="1" noChangeArrowheads="1"/>
          </p:cNvSpPr>
          <p:nvPr>
            <p:ph type="title"/>
          </p:nvPr>
        </p:nvSpPr>
        <p:spPr bwMode="auto">
          <a:xfrm>
            <a:off x="975360" y="108373"/>
            <a:ext cx="11054080" cy="119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5843" name="Rectangle 1027">
            <a:extLst>
              <a:ext uri="{FF2B5EF4-FFF2-40B4-BE49-F238E27FC236}">
                <a16:creationId xmlns:a16="http://schemas.microsoft.com/office/drawing/2014/main" id="{B725C6E1-9417-48C6-BC08-A518833EC756}"/>
              </a:ext>
            </a:extLst>
          </p:cNvPr>
          <p:cNvSpPr>
            <a:spLocks noGrp="1" noChangeArrowheads="1"/>
          </p:cNvSpPr>
          <p:nvPr>
            <p:ph type="body" idx="1"/>
          </p:nvPr>
        </p:nvSpPr>
        <p:spPr bwMode="auto">
          <a:xfrm>
            <a:off x="975360" y="1300480"/>
            <a:ext cx="11054080" cy="747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55332" name="Rectangle 1028">
            <a:extLst>
              <a:ext uri="{FF2B5EF4-FFF2-40B4-BE49-F238E27FC236}">
                <a16:creationId xmlns:a16="http://schemas.microsoft.com/office/drawing/2014/main" id="{4654ED6F-600B-4E53-9E50-7E31763F08BD}"/>
              </a:ext>
            </a:extLst>
          </p:cNvPr>
          <p:cNvSpPr>
            <a:spLocks noGrp="1" noChangeArrowheads="1"/>
          </p:cNvSpPr>
          <p:nvPr>
            <p:ph type="dt" sz="half" idx="2"/>
          </p:nvPr>
        </p:nvSpPr>
        <p:spPr bwMode="auto">
          <a:xfrm>
            <a:off x="975360" y="8886613"/>
            <a:ext cx="2709333" cy="6502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991">
                <a:solidFill>
                  <a:srgbClr val="000000"/>
                </a:solidFill>
                <a:latin typeface="Times New Roman" pitchFamily="18" charset="0"/>
                <a:cs typeface="+mn-cs"/>
              </a:defRPr>
            </a:lvl1pPr>
          </a:lstStyle>
          <a:p>
            <a:pPr>
              <a:defRPr/>
            </a:pPr>
            <a:endParaRPr lang="en-US"/>
          </a:p>
        </p:txBody>
      </p:sp>
      <p:sp>
        <p:nvSpPr>
          <p:cNvPr id="355333" name="Rectangle 1029">
            <a:extLst>
              <a:ext uri="{FF2B5EF4-FFF2-40B4-BE49-F238E27FC236}">
                <a16:creationId xmlns:a16="http://schemas.microsoft.com/office/drawing/2014/main" id="{6DE64D0F-FEB4-4915-A62B-FE3919E04FB0}"/>
              </a:ext>
            </a:extLst>
          </p:cNvPr>
          <p:cNvSpPr>
            <a:spLocks noGrp="1" noChangeArrowheads="1"/>
          </p:cNvSpPr>
          <p:nvPr>
            <p:ph type="ftr" sz="quarter" idx="3"/>
          </p:nvPr>
        </p:nvSpPr>
        <p:spPr bwMode="auto">
          <a:xfrm>
            <a:off x="4443307" y="8886613"/>
            <a:ext cx="4118187" cy="6502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991">
                <a:solidFill>
                  <a:srgbClr val="000000"/>
                </a:solidFill>
                <a:latin typeface="Times New Roman" pitchFamily="18" charset="0"/>
                <a:cs typeface="+mn-cs"/>
              </a:defRPr>
            </a:lvl1pPr>
          </a:lstStyle>
          <a:p>
            <a:pPr>
              <a:defRPr/>
            </a:pPr>
            <a:endParaRPr lang="en-US"/>
          </a:p>
        </p:txBody>
      </p:sp>
      <p:sp>
        <p:nvSpPr>
          <p:cNvPr id="355334" name="Rectangle 1030">
            <a:extLst>
              <a:ext uri="{FF2B5EF4-FFF2-40B4-BE49-F238E27FC236}">
                <a16:creationId xmlns:a16="http://schemas.microsoft.com/office/drawing/2014/main" id="{84571B87-D611-437D-B754-B1A84F3C4FEC}"/>
              </a:ext>
            </a:extLst>
          </p:cNvPr>
          <p:cNvSpPr>
            <a:spLocks noGrp="1" noChangeArrowheads="1"/>
          </p:cNvSpPr>
          <p:nvPr>
            <p:ph type="sldNum" sz="quarter" idx="4"/>
          </p:nvPr>
        </p:nvSpPr>
        <p:spPr bwMode="auto">
          <a:xfrm>
            <a:off x="9320107" y="8886613"/>
            <a:ext cx="2709333" cy="6502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991">
                <a:solidFill>
                  <a:srgbClr val="000000"/>
                </a:solidFill>
                <a:latin typeface="Times New Roman" panose="02020603050405020304" pitchFamily="18" charset="0"/>
              </a:defRPr>
            </a:lvl1pPr>
          </a:lstStyle>
          <a:p>
            <a:fld id="{ACC370E1-21F3-4F3B-AEB8-D178BCD96EAD}" type="slidenum">
              <a:rPr lang="en-US" altLang="en-US"/>
              <a:pPr/>
              <a:t>‹#›</a:t>
            </a:fld>
            <a:endParaRPr lang="en-US" altLang="en-US"/>
          </a:p>
        </p:txBody>
      </p:sp>
      <p:sp>
        <p:nvSpPr>
          <p:cNvPr id="355335" name="Line 1031">
            <a:extLst>
              <a:ext uri="{FF2B5EF4-FFF2-40B4-BE49-F238E27FC236}">
                <a16:creationId xmlns:a16="http://schemas.microsoft.com/office/drawing/2014/main" id="{C997C1DB-F42E-4BDE-87D7-0FE393A50414}"/>
              </a:ext>
            </a:extLst>
          </p:cNvPr>
          <p:cNvSpPr>
            <a:spLocks noChangeShapeType="1"/>
          </p:cNvSpPr>
          <p:nvPr/>
        </p:nvSpPr>
        <p:spPr bwMode="auto">
          <a:xfrm>
            <a:off x="975360" y="1192107"/>
            <a:ext cx="11054080" cy="0"/>
          </a:xfrm>
          <a:prstGeom prst="line">
            <a:avLst/>
          </a:prstGeom>
          <a:noFill/>
          <a:ln w="38100">
            <a:solidFill>
              <a:schemeClr val="tx1"/>
            </a:solidFill>
            <a:round/>
            <a:headEnd/>
            <a:tailEnd/>
          </a:ln>
          <a:effectLst/>
        </p:spPr>
        <p:txBody>
          <a:bodyPr wrap="none" anchor="ctr"/>
          <a:lstStyle/>
          <a:p>
            <a:pPr eaLnBrk="0" hangingPunct="0">
              <a:defRPr/>
            </a:pPr>
            <a:endParaRPr lang="en-US" sz="3413">
              <a:solidFill>
                <a:srgbClr val="000000"/>
              </a:solidFill>
              <a:latin typeface="+mn-lt"/>
              <a:cs typeface="+mn-cs"/>
            </a:endParaRPr>
          </a:p>
        </p:txBody>
      </p:sp>
    </p:spTree>
    <p:extLst>
      <p:ext uri="{BB962C8B-B14F-4D97-AF65-F5344CB8AC3E}">
        <p14:creationId xmlns:p14="http://schemas.microsoft.com/office/powerpoint/2010/main" val="5422596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rtl="0" eaLnBrk="0" fontAlgn="base" hangingPunct="0">
        <a:spcBef>
          <a:spcPct val="0"/>
        </a:spcBef>
        <a:spcAft>
          <a:spcPct val="0"/>
        </a:spcAft>
        <a:defRPr sz="4835">
          <a:solidFill>
            <a:schemeClr val="tx2"/>
          </a:solidFill>
          <a:latin typeface="+mj-lt"/>
          <a:ea typeface="+mj-ea"/>
          <a:cs typeface="+mj-cs"/>
        </a:defRPr>
      </a:lvl1pPr>
      <a:lvl2pPr algn="l" rtl="0" eaLnBrk="0" fontAlgn="base" hangingPunct="0">
        <a:spcBef>
          <a:spcPct val="0"/>
        </a:spcBef>
        <a:spcAft>
          <a:spcPct val="0"/>
        </a:spcAft>
        <a:defRPr sz="4835">
          <a:solidFill>
            <a:schemeClr val="tx2"/>
          </a:solidFill>
          <a:latin typeface="Arial" charset="0"/>
        </a:defRPr>
      </a:lvl2pPr>
      <a:lvl3pPr algn="l" rtl="0" eaLnBrk="0" fontAlgn="base" hangingPunct="0">
        <a:spcBef>
          <a:spcPct val="0"/>
        </a:spcBef>
        <a:spcAft>
          <a:spcPct val="0"/>
        </a:spcAft>
        <a:defRPr sz="4835">
          <a:solidFill>
            <a:schemeClr val="tx2"/>
          </a:solidFill>
          <a:latin typeface="Arial" charset="0"/>
        </a:defRPr>
      </a:lvl3pPr>
      <a:lvl4pPr algn="l" rtl="0" eaLnBrk="0" fontAlgn="base" hangingPunct="0">
        <a:spcBef>
          <a:spcPct val="0"/>
        </a:spcBef>
        <a:spcAft>
          <a:spcPct val="0"/>
        </a:spcAft>
        <a:defRPr sz="4835">
          <a:solidFill>
            <a:schemeClr val="tx2"/>
          </a:solidFill>
          <a:latin typeface="Arial" charset="0"/>
        </a:defRPr>
      </a:lvl4pPr>
      <a:lvl5pPr algn="l" rtl="0" eaLnBrk="0" fontAlgn="base" hangingPunct="0">
        <a:spcBef>
          <a:spcPct val="0"/>
        </a:spcBef>
        <a:spcAft>
          <a:spcPct val="0"/>
        </a:spcAft>
        <a:defRPr sz="4835">
          <a:solidFill>
            <a:schemeClr val="tx2"/>
          </a:solidFill>
          <a:latin typeface="Arial" charset="0"/>
        </a:defRPr>
      </a:lvl5pPr>
      <a:lvl6pPr marL="650230" algn="l" rtl="0" eaLnBrk="0" fontAlgn="base" hangingPunct="0">
        <a:spcBef>
          <a:spcPct val="0"/>
        </a:spcBef>
        <a:spcAft>
          <a:spcPct val="0"/>
        </a:spcAft>
        <a:defRPr sz="4835">
          <a:solidFill>
            <a:schemeClr val="tx2"/>
          </a:solidFill>
          <a:latin typeface="Arial" charset="0"/>
        </a:defRPr>
      </a:lvl6pPr>
      <a:lvl7pPr marL="1300460" algn="l" rtl="0" eaLnBrk="0" fontAlgn="base" hangingPunct="0">
        <a:spcBef>
          <a:spcPct val="0"/>
        </a:spcBef>
        <a:spcAft>
          <a:spcPct val="0"/>
        </a:spcAft>
        <a:defRPr sz="4835">
          <a:solidFill>
            <a:schemeClr val="tx2"/>
          </a:solidFill>
          <a:latin typeface="Arial" charset="0"/>
        </a:defRPr>
      </a:lvl7pPr>
      <a:lvl8pPr marL="1950690" algn="l" rtl="0" eaLnBrk="0" fontAlgn="base" hangingPunct="0">
        <a:spcBef>
          <a:spcPct val="0"/>
        </a:spcBef>
        <a:spcAft>
          <a:spcPct val="0"/>
        </a:spcAft>
        <a:defRPr sz="4835">
          <a:solidFill>
            <a:schemeClr val="tx2"/>
          </a:solidFill>
          <a:latin typeface="Arial" charset="0"/>
        </a:defRPr>
      </a:lvl8pPr>
      <a:lvl9pPr marL="2600919" algn="l" rtl="0" eaLnBrk="0" fontAlgn="base" hangingPunct="0">
        <a:spcBef>
          <a:spcPct val="0"/>
        </a:spcBef>
        <a:spcAft>
          <a:spcPct val="0"/>
        </a:spcAft>
        <a:defRPr sz="4835">
          <a:solidFill>
            <a:schemeClr val="tx2"/>
          </a:solidFill>
          <a:latin typeface="Arial" charset="0"/>
        </a:defRPr>
      </a:lvl9pPr>
    </p:titleStyle>
    <p:bodyStyle>
      <a:lvl1pPr marL="487672" indent="-487672" algn="l" rtl="0" eaLnBrk="0" fontAlgn="base" hangingPunct="0">
        <a:spcBef>
          <a:spcPct val="20000"/>
        </a:spcBef>
        <a:spcAft>
          <a:spcPct val="0"/>
        </a:spcAft>
        <a:defRPr sz="3413">
          <a:solidFill>
            <a:schemeClr val="tx1"/>
          </a:solidFill>
          <a:latin typeface="+mn-lt"/>
          <a:ea typeface="+mn-ea"/>
          <a:cs typeface="+mn-cs"/>
        </a:defRPr>
      </a:lvl1pPr>
      <a:lvl2pPr marL="1056623" indent="-406394" algn="l" rtl="0" eaLnBrk="0" fontAlgn="base" hangingPunct="0">
        <a:spcBef>
          <a:spcPct val="20000"/>
        </a:spcBef>
        <a:spcAft>
          <a:spcPct val="0"/>
        </a:spcAft>
        <a:buChar char="•"/>
        <a:defRPr sz="2844">
          <a:solidFill>
            <a:schemeClr val="tx1"/>
          </a:solidFill>
          <a:latin typeface="+mn-lt"/>
        </a:defRPr>
      </a:lvl2pPr>
      <a:lvl3pPr marL="1625575" indent="-325115" algn="l" rtl="0" eaLnBrk="0" fontAlgn="base" hangingPunct="0">
        <a:spcBef>
          <a:spcPct val="20000"/>
        </a:spcBef>
        <a:spcAft>
          <a:spcPct val="0"/>
        </a:spcAft>
        <a:buChar char="–"/>
        <a:defRPr>
          <a:solidFill>
            <a:schemeClr val="tx1"/>
          </a:solidFill>
          <a:latin typeface="+mn-lt"/>
        </a:defRPr>
      </a:lvl3pPr>
      <a:lvl4pPr marL="2275804" indent="-325115" algn="l" rtl="0" eaLnBrk="0" fontAlgn="base" hangingPunct="0">
        <a:spcBef>
          <a:spcPct val="20000"/>
        </a:spcBef>
        <a:spcAft>
          <a:spcPct val="0"/>
        </a:spcAft>
        <a:buChar char="»"/>
        <a:defRPr sz="2276">
          <a:solidFill>
            <a:schemeClr val="tx1"/>
          </a:solidFill>
          <a:latin typeface="+mn-lt"/>
        </a:defRPr>
      </a:lvl4pPr>
      <a:lvl5pPr marL="2926034" indent="-325115" algn="l" rtl="0" eaLnBrk="0" fontAlgn="base" hangingPunct="0">
        <a:spcBef>
          <a:spcPct val="20000"/>
        </a:spcBef>
        <a:spcAft>
          <a:spcPct val="0"/>
        </a:spcAft>
        <a:buChar char="»"/>
        <a:defRPr sz="1991">
          <a:solidFill>
            <a:schemeClr val="tx1"/>
          </a:solidFill>
          <a:latin typeface="+mn-lt"/>
        </a:defRPr>
      </a:lvl5pPr>
      <a:lvl6pPr marL="3576264" indent="-325115" algn="l" rtl="0" eaLnBrk="0" fontAlgn="base" hangingPunct="0">
        <a:spcBef>
          <a:spcPct val="20000"/>
        </a:spcBef>
        <a:spcAft>
          <a:spcPct val="0"/>
        </a:spcAft>
        <a:buChar char="»"/>
        <a:defRPr sz="1991">
          <a:solidFill>
            <a:schemeClr val="tx1"/>
          </a:solidFill>
          <a:latin typeface="+mn-lt"/>
        </a:defRPr>
      </a:lvl6pPr>
      <a:lvl7pPr marL="4226494" indent="-325115" algn="l" rtl="0" eaLnBrk="0" fontAlgn="base" hangingPunct="0">
        <a:spcBef>
          <a:spcPct val="20000"/>
        </a:spcBef>
        <a:spcAft>
          <a:spcPct val="0"/>
        </a:spcAft>
        <a:buChar char="»"/>
        <a:defRPr sz="1991">
          <a:solidFill>
            <a:schemeClr val="tx1"/>
          </a:solidFill>
          <a:latin typeface="+mn-lt"/>
        </a:defRPr>
      </a:lvl7pPr>
      <a:lvl8pPr marL="4876724" indent="-325115" algn="l" rtl="0" eaLnBrk="0" fontAlgn="base" hangingPunct="0">
        <a:spcBef>
          <a:spcPct val="20000"/>
        </a:spcBef>
        <a:spcAft>
          <a:spcPct val="0"/>
        </a:spcAft>
        <a:buChar char="»"/>
        <a:defRPr sz="1991">
          <a:solidFill>
            <a:schemeClr val="tx1"/>
          </a:solidFill>
          <a:latin typeface="+mn-lt"/>
        </a:defRPr>
      </a:lvl8pPr>
      <a:lvl9pPr marL="5526954" indent="-325115" algn="l" rtl="0" eaLnBrk="0" fontAlgn="base" hangingPunct="0">
        <a:spcBef>
          <a:spcPct val="20000"/>
        </a:spcBef>
        <a:spcAft>
          <a:spcPct val="0"/>
        </a:spcAft>
        <a:buChar char="»"/>
        <a:defRPr sz="1991">
          <a:solidFill>
            <a:schemeClr val="tx1"/>
          </a:solidFill>
          <a:latin typeface="+mn-lt"/>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Title Placeholder 1">
            <a:extLst>
              <a:ext uri="{FF2B5EF4-FFF2-40B4-BE49-F238E27FC236}">
                <a16:creationId xmlns:a16="http://schemas.microsoft.com/office/drawing/2014/main" id="{7BF13687-F6BD-47C0-B404-656D1451DCFE}"/>
              </a:ext>
            </a:extLst>
          </p:cNvPr>
          <p:cNvSpPr>
            <a:spLocks noGrp="1"/>
          </p:cNvSpPr>
          <p:nvPr>
            <p:ph type="title"/>
          </p:nvPr>
        </p:nvSpPr>
        <p:spPr bwMode="auto">
          <a:xfrm>
            <a:off x="650240" y="0"/>
            <a:ext cx="11704320" cy="130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4819" name="Text Placeholder 2">
            <a:extLst>
              <a:ext uri="{FF2B5EF4-FFF2-40B4-BE49-F238E27FC236}">
                <a16:creationId xmlns:a16="http://schemas.microsoft.com/office/drawing/2014/main" id="{094E2434-49C9-4274-A9F4-78C672850A46}"/>
              </a:ext>
            </a:extLst>
          </p:cNvPr>
          <p:cNvSpPr>
            <a:spLocks noGrp="1"/>
          </p:cNvSpPr>
          <p:nvPr>
            <p:ph type="body" idx="1"/>
          </p:nvPr>
        </p:nvSpPr>
        <p:spPr bwMode="auto">
          <a:xfrm>
            <a:off x="650240" y="1517227"/>
            <a:ext cx="11704320" cy="73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0521EAD-44AC-44BE-AEBD-57A3C6E0E613}"/>
              </a:ext>
            </a:extLst>
          </p:cNvPr>
          <p:cNvSpPr>
            <a:spLocks noGrp="1"/>
          </p:cNvSpPr>
          <p:nvPr>
            <p:ph type="dt" sz="half" idx="2"/>
          </p:nvPr>
        </p:nvSpPr>
        <p:spPr>
          <a:xfrm>
            <a:off x="650240" y="9040143"/>
            <a:ext cx="3034453" cy="519289"/>
          </a:xfrm>
          <a:prstGeom prst="rect">
            <a:avLst/>
          </a:prstGeom>
        </p:spPr>
        <p:txBody>
          <a:bodyPr vert="horz" lIns="91440" tIns="45720" rIns="91440" bIns="45720" rtlCol="0" anchor="ctr"/>
          <a:lstStyle>
            <a:lvl1pPr algn="l" fontAlgn="auto">
              <a:spcBef>
                <a:spcPts val="0"/>
              </a:spcBef>
              <a:spcAft>
                <a:spcPts val="0"/>
              </a:spcAft>
              <a:defRPr sz="1707">
                <a:solidFill>
                  <a:prstClr val="black">
                    <a:tint val="75000"/>
                  </a:prstClr>
                </a:solidFill>
                <a:latin typeface="+mn-lt"/>
                <a:cs typeface="+mn-cs"/>
              </a:defRPr>
            </a:lvl1pPr>
          </a:lstStyle>
          <a:p>
            <a:pPr>
              <a:defRPr/>
            </a:pPr>
            <a:fld id="{11C3E26E-A8DB-4C79-A159-7BE3E8F3003B}" type="datetimeFigureOut">
              <a:rPr lang="en-US"/>
              <a:pPr>
                <a:defRPr/>
              </a:pPr>
              <a:t>4/29/2020</a:t>
            </a:fld>
            <a:endParaRPr lang="en-US"/>
          </a:p>
        </p:txBody>
      </p:sp>
      <p:sp>
        <p:nvSpPr>
          <p:cNvPr id="5" name="Footer Placeholder 4">
            <a:extLst>
              <a:ext uri="{FF2B5EF4-FFF2-40B4-BE49-F238E27FC236}">
                <a16:creationId xmlns:a16="http://schemas.microsoft.com/office/drawing/2014/main" id="{A3EAA5B5-085B-4C07-9CB4-BFCCE7A8198F}"/>
              </a:ext>
            </a:extLst>
          </p:cNvPr>
          <p:cNvSpPr>
            <a:spLocks noGrp="1"/>
          </p:cNvSpPr>
          <p:nvPr>
            <p:ph type="ftr" sz="quarter" idx="3"/>
          </p:nvPr>
        </p:nvSpPr>
        <p:spPr>
          <a:xfrm>
            <a:off x="4443307" y="9040143"/>
            <a:ext cx="4118187" cy="519289"/>
          </a:xfrm>
          <a:prstGeom prst="rect">
            <a:avLst/>
          </a:prstGeom>
        </p:spPr>
        <p:txBody>
          <a:bodyPr vert="horz" lIns="91440" tIns="45720" rIns="91440" bIns="45720" rtlCol="0" anchor="ctr"/>
          <a:lstStyle>
            <a:lvl1pPr algn="ctr" fontAlgn="auto">
              <a:spcBef>
                <a:spcPts val="0"/>
              </a:spcBef>
              <a:spcAft>
                <a:spcPts val="0"/>
              </a:spcAft>
              <a:defRPr sz="1707">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6ABC20F1-24BA-4E45-BB0D-05E4DFE9E331}"/>
              </a:ext>
            </a:extLst>
          </p:cNvPr>
          <p:cNvSpPr>
            <a:spLocks noGrp="1"/>
          </p:cNvSpPr>
          <p:nvPr>
            <p:ph type="sldNum" sz="quarter" idx="4"/>
          </p:nvPr>
        </p:nvSpPr>
        <p:spPr>
          <a:xfrm>
            <a:off x="9320107" y="9040143"/>
            <a:ext cx="3034453" cy="519289"/>
          </a:xfrm>
          <a:prstGeom prst="rect">
            <a:avLst/>
          </a:prstGeom>
        </p:spPr>
        <p:txBody>
          <a:bodyPr vert="horz" wrap="square" lIns="91440" tIns="45720" rIns="91440" bIns="45720" numCol="1" anchor="ctr" anchorCtr="0" compatLnSpc="1">
            <a:prstTxWarp prst="textNoShape">
              <a:avLst/>
            </a:prstTxWarp>
          </a:bodyPr>
          <a:lstStyle>
            <a:lvl1pPr algn="r">
              <a:defRPr sz="1707">
                <a:solidFill>
                  <a:srgbClr val="898989"/>
                </a:solidFill>
                <a:latin typeface="Calibri" panose="020F0502020204030204" pitchFamily="34" charset="0"/>
              </a:defRPr>
            </a:lvl1pPr>
          </a:lstStyle>
          <a:p>
            <a:fld id="{22852899-128E-4E54-AC0D-4724EAC723A5}" type="slidenum">
              <a:rPr lang="en-US" altLang="en-US"/>
              <a:pPr/>
              <a:t>‹#›</a:t>
            </a:fld>
            <a:endParaRPr lang="en-US" altLang="en-US"/>
          </a:p>
        </p:txBody>
      </p:sp>
    </p:spTree>
    <p:extLst>
      <p:ext uri="{BB962C8B-B14F-4D97-AF65-F5344CB8AC3E}">
        <p14:creationId xmlns:p14="http://schemas.microsoft.com/office/powerpoint/2010/main" val="24253777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rtl="0" eaLnBrk="0" fontAlgn="base" hangingPunct="0">
        <a:spcBef>
          <a:spcPct val="0"/>
        </a:spcBef>
        <a:spcAft>
          <a:spcPct val="0"/>
        </a:spcAft>
        <a:defRPr sz="5120" kern="1200">
          <a:solidFill>
            <a:schemeClr val="tx1"/>
          </a:solidFill>
          <a:latin typeface="+mj-lt"/>
          <a:ea typeface="+mj-ea"/>
          <a:cs typeface="+mj-cs"/>
        </a:defRPr>
      </a:lvl1pPr>
      <a:lvl2pPr algn="l" rtl="0" eaLnBrk="0" fontAlgn="base" hangingPunct="0">
        <a:spcBef>
          <a:spcPct val="0"/>
        </a:spcBef>
        <a:spcAft>
          <a:spcPct val="0"/>
        </a:spcAft>
        <a:defRPr sz="5120">
          <a:solidFill>
            <a:schemeClr val="tx1"/>
          </a:solidFill>
          <a:latin typeface="Calibri" pitchFamily="34" charset="0"/>
        </a:defRPr>
      </a:lvl2pPr>
      <a:lvl3pPr algn="l" rtl="0" eaLnBrk="0" fontAlgn="base" hangingPunct="0">
        <a:spcBef>
          <a:spcPct val="0"/>
        </a:spcBef>
        <a:spcAft>
          <a:spcPct val="0"/>
        </a:spcAft>
        <a:defRPr sz="5120">
          <a:solidFill>
            <a:schemeClr val="tx1"/>
          </a:solidFill>
          <a:latin typeface="Calibri" pitchFamily="34" charset="0"/>
        </a:defRPr>
      </a:lvl3pPr>
      <a:lvl4pPr algn="l" rtl="0" eaLnBrk="0" fontAlgn="base" hangingPunct="0">
        <a:spcBef>
          <a:spcPct val="0"/>
        </a:spcBef>
        <a:spcAft>
          <a:spcPct val="0"/>
        </a:spcAft>
        <a:defRPr sz="5120">
          <a:solidFill>
            <a:schemeClr val="tx1"/>
          </a:solidFill>
          <a:latin typeface="Calibri" pitchFamily="34" charset="0"/>
        </a:defRPr>
      </a:lvl4pPr>
      <a:lvl5pPr algn="l" rtl="0" eaLnBrk="0" fontAlgn="base" hangingPunct="0">
        <a:spcBef>
          <a:spcPct val="0"/>
        </a:spcBef>
        <a:spcAft>
          <a:spcPct val="0"/>
        </a:spcAft>
        <a:defRPr sz="5120">
          <a:solidFill>
            <a:schemeClr val="tx1"/>
          </a:solidFill>
          <a:latin typeface="Calibri" pitchFamily="34" charset="0"/>
        </a:defRPr>
      </a:lvl5pPr>
      <a:lvl6pPr marL="650230" algn="l" rtl="0" fontAlgn="base">
        <a:spcBef>
          <a:spcPct val="0"/>
        </a:spcBef>
        <a:spcAft>
          <a:spcPct val="0"/>
        </a:spcAft>
        <a:defRPr sz="5120">
          <a:solidFill>
            <a:schemeClr val="tx1"/>
          </a:solidFill>
          <a:latin typeface="Calibri" pitchFamily="34" charset="0"/>
        </a:defRPr>
      </a:lvl6pPr>
      <a:lvl7pPr marL="1300460" algn="l" rtl="0" fontAlgn="base">
        <a:spcBef>
          <a:spcPct val="0"/>
        </a:spcBef>
        <a:spcAft>
          <a:spcPct val="0"/>
        </a:spcAft>
        <a:defRPr sz="5120">
          <a:solidFill>
            <a:schemeClr val="tx1"/>
          </a:solidFill>
          <a:latin typeface="Calibri" pitchFamily="34" charset="0"/>
        </a:defRPr>
      </a:lvl7pPr>
      <a:lvl8pPr marL="1950690" algn="l" rtl="0" fontAlgn="base">
        <a:spcBef>
          <a:spcPct val="0"/>
        </a:spcBef>
        <a:spcAft>
          <a:spcPct val="0"/>
        </a:spcAft>
        <a:defRPr sz="5120">
          <a:solidFill>
            <a:schemeClr val="tx1"/>
          </a:solidFill>
          <a:latin typeface="Calibri" pitchFamily="34" charset="0"/>
        </a:defRPr>
      </a:lvl8pPr>
      <a:lvl9pPr marL="2600919" algn="l" rtl="0" fontAlgn="base">
        <a:spcBef>
          <a:spcPct val="0"/>
        </a:spcBef>
        <a:spcAft>
          <a:spcPct val="0"/>
        </a:spcAft>
        <a:defRPr sz="5120">
          <a:solidFill>
            <a:schemeClr val="tx1"/>
          </a:solidFill>
          <a:latin typeface="Calibri" pitchFamily="34" charset="0"/>
        </a:defRPr>
      </a:lvl9pPr>
    </p:titleStyle>
    <p:bodyStyle>
      <a:lvl1pPr marL="487672" indent="-487672" algn="l" rtl="0" eaLnBrk="0" fontAlgn="base" hangingPunct="0">
        <a:spcBef>
          <a:spcPct val="20000"/>
        </a:spcBef>
        <a:spcAft>
          <a:spcPct val="0"/>
        </a:spcAft>
        <a:buFont typeface="Arial" panose="020B0604020202020204" pitchFamily="34" charset="0"/>
        <a:buChar char="•"/>
        <a:defRPr sz="3982" kern="1200">
          <a:solidFill>
            <a:schemeClr val="tx1"/>
          </a:solidFill>
          <a:latin typeface="+mn-lt"/>
          <a:ea typeface="+mn-ea"/>
          <a:cs typeface="+mn-cs"/>
        </a:defRPr>
      </a:lvl1pPr>
      <a:lvl2pPr marL="1056623" indent="-406394" algn="l" rtl="0" eaLnBrk="0" fontAlgn="base" hangingPunct="0">
        <a:spcBef>
          <a:spcPct val="20000"/>
        </a:spcBef>
        <a:spcAft>
          <a:spcPct val="0"/>
        </a:spcAft>
        <a:buFont typeface="Arial" panose="020B0604020202020204" pitchFamily="34" charset="0"/>
        <a:buChar char="–"/>
        <a:defRPr sz="3413" kern="1200">
          <a:solidFill>
            <a:schemeClr val="tx1"/>
          </a:solidFill>
          <a:latin typeface="+mn-lt"/>
          <a:ea typeface="+mn-ea"/>
          <a:cs typeface="+mn-cs"/>
        </a:defRPr>
      </a:lvl2pPr>
      <a:lvl3pPr marL="1625575" indent="-325115" algn="l" rtl="0" eaLnBrk="0" fontAlgn="base" hangingPunct="0">
        <a:spcBef>
          <a:spcPct val="20000"/>
        </a:spcBef>
        <a:spcAft>
          <a:spcPct val="0"/>
        </a:spcAft>
        <a:buFont typeface="Arial" panose="020B0604020202020204" pitchFamily="34" charset="0"/>
        <a:buChar char="•"/>
        <a:defRPr sz="2844" kern="1200">
          <a:solidFill>
            <a:schemeClr val="tx1"/>
          </a:solidFill>
          <a:latin typeface="+mn-lt"/>
          <a:ea typeface="+mn-ea"/>
          <a:cs typeface="+mn-cs"/>
        </a:defRPr>
      </a:lvl3pPr>
      <a:lvl4pPr marL="2275804" indent="-325115" algn="l" rtl="0" eaLnBrk="0" fontAlgn="base" hangingPunct="0">
        <a:spcBef>
          <a:spcPct val="20000"/>
        </a:spcBef>
        <a:spcAft>
          <a:spcPct val="0"/>
        </a:spcAft>
        <a:buFont typeface="Arial" panose="020B0604020202020204" pitchFamily="34" charset="0"/>
        <a:buChar char="–"/>
        <a:defRPr sz="2844" kern="1200">
          <a:solidFill>
            <a:schemeClr val="tx1"/>
          </a:solidFill>
          <a:latin typeface="+mn-lt"/>
          <a:ea typeface="+mn-ea"/>
          <a:cs typeface="+mn-cs"/>
        </a:defRPr>
      </a:lvl4pPr>
      <a:lvl5pPr marL="2926034" indent="-325115" algn="l" rtl="0" eaLnBrk="0" fontAlgn="base" hangingPunct="0">
        <a:spcBef>
          <a:spcPct val="20000"/>
        </a:spcBef>
        <a:spcAft>
          <a:spcPct val="0"/>
        </a:spcAft>
        <a:buFont typeface="Arial" panose="020B0604020202020204" pitchFamily="34" charset="0"/>
        <a:buChar char="»"/>
        <a:defRPr sz="2844" kern="1200">
          <a:solidFill>
            <a:schemeClr val="tx1"/>
          </a:solidFill>
          <a:latin typeface="+mn-lt"/>
          <a:ea typeface="+mn-ea"/>
          <a:cs typeface="+mn-cs"/>
        </a:defRPr>
      </a:lvl5pPr>
      <a:lvl6pPr marL="357626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6pPr>
      <a:lvl7pPr marL="422649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7pPr>
      <a:lvl8pPr marL="487672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8pPr>
      <a:lvl9pPr marL="552695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normAutofit/>
          </a:bodyPr>
          <a:lstStyle>
            <a:lvl1pPr>
              <a:defRPr sz="1800"/>
            </a:lvl1pPr>
          </a:lstStyle>
          <a:p>
            <a:fld id="{86CB4B4D-7CA3-9044-876B-883B54F8677D}" type="slidenum">
              <a:t>‹#›</a:t>
            </a:fld>
            <a:endParaRPr/>
          </a:p>
        </p:txBody>
      </p:sp>
    </p:spTree>
    <p:extLst>
      <p:ext uri="{BB962C8B-B14F-4D97-AF65-F5344CB8AC3E}">
        <p14:creationId xmlns:p14="http://schemas.microsoft.com/office/powerpoint/2010/main" val="372702140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4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0240" y="390596"/>
            <a:ext cx="11704320" cy="1625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50240" y="2275842"/>
            <a:ext cx="11704320" cy="64369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50240" y="9040144"/>
            <a:ext cx="3034453"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46535FC9-4C7C-4839-AD87-B5CD13220982}" type="datetimeFigureOut">
              <a:rPr lang="en-US" smtClean="0"/>
              <a:pPr/>
              <a:t>4/29/2020</a:t>
            </a:fld>
            <a:endParaRPr lang="en-US"/>
          </a:p>
        </p:txBody>
      </p:sp>
      <p:sp>
        <p:nvSpPr>
          <p:cNvPr id="5" name="Footer Placeholder 4"/>
          <p:cNvSpPr>
            <a:spLocks noGrp="1"/>
          </p:cNvSpPr>
          <p:nvPr>
            <p:ph type="ftr" sz="quarter" idx="3"/>
          </p:nvPr>
        </p:nvSpPr>
        <p:spPr>
          <a:xfrm>
            <a:off x="4443308" y="9040144"/>
            <a:ext cx="4118187"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20108" y="9040144"/>
            <a:ext cx="3034453"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941B2BE-37E8-49C8-A941-FB00A9E058CF}" type="slidenum">
              <a:rPr lang="en-US" smtClean="0"/>
              <a:pPr/>
              <a:t>‹#›</a:t>
            </a:fld>
            <a:endParaRPr lang="en-US"/>
          </a:p>
        </p:txBody>
      </p:sp>
    </p:spTree>
    <p:extLst>
      <p:ext uri="{BB962C8B-B14F-4D97-AF65-F5344CB8AC3E}">
        <p14:creationId xmlns:p14="http://schemas.microsoft.com/office/powerpoint/2010/main" val="390823807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ransition>
    <p:fade/>
  </p:transition>
  <p:txStyles>
    <p:titleStyle>
      <a:lvl1pPr algn="ctr" defTabSz="975340" rtl="0" eaLnBrk="1" latinLnBrk="0" hangingPunct="1">
        <a:spcBef>
          <a:spcPct val="0"/>
        </a:spcBef>
        <a:buNone/>
        <a:defRPr sz="4693" kern="1200">
          <a:solidFill>
            <a:schemeClr val="tx1"/>
          </a:solidFill>
          <a:latin typeface="+mj-lt"/>
          <a:ea typeface="+mj-ea"/>
          <a:cs typeface="+mj-cs"/>
        </a:defRPr>
      </a:lvl1pPr>
    </p:titleStyle>
    <p:bodyStyle>
      <a:lvl1pPr marL="365752" indent="-365752" algn="l" defTabSz="975340" rtl="0" eaLnBrk="1" latinLnBrk="0" hangingPunct="1">
        <a:spcBef>
          <a:spcPct val="20000"/>
        </a:spcBef>
        <a:buFont typeface="Arial" pitchFamily="34" charset="0"/>
        <a:buChar char="•"/>
        <a:defRPr sz="3413" kern="1200">
          <a:solidFill>
            <a:schemeClr val="tx1"/>
          </a:solidFill>
          <a:latin typeface="+mn-lt"/>
          <a:ea typeface="+mn-ea"/>
          <a:cs typeface="+mn-cs"/>
        </a:defRPr>
      </a:lvl1pPr>
      <a:lvl2pPr marL="792464" indent="-304795" algn="l" defTabSz="975340" rtl="0" eaLnBrk="1" latinLnBrk="0" hangingPunct="1">
        <a:spcBef>
          <a:spcPct val="20000"/>
        </a:spcBef>
        <a:buFont typeface="Arial" pitchFamily="34" charset="0"/>
        <a:buChar char="–"/>
        <a:defRPr sz="2987" kern="1200">
          <a:solidFill>
            <a:schemeClr val="tx1"/>
          </a:solidFill>
          <a:latin typeface="+mn-lt"/>
          <a:ea typeface="+mn-ea"/>
          <a:cs typeface="+mn-cs"/>
        </a:defRPr>
      </a:lvl2pPr>
      <a:lvl3pPr marL="1219176" indent="-243835" algn="l" defTabSz="975340" rtl="0" eaLnBrk="1" latinLnBrk="0" hangingPunct="1">
        <a:spcBef>
          <a:spcPct val="20000"/>
        </a:spcBef>
        <a:buFont typeface="Arial" pitchFamily="34" charset="0"/>
        <a:buChar char="•"/>
        <a:defRPr sz="2560" kern="1200">
          <a:solidFill>
            <a:schemeClr val="tx1"/>
          </a:solidFill>
          <a:latin typeface="+mn-lt"/>
          <a:ea typeface="+mn-ea"/>
          <a:cs typeface="+mn-cs"/>
        </a:defRPr>
      </a:lvl3pPr>
      <a:lvl4pPr marL="1706846" indent="-243835" algn="l" defTabSz="975340" rtl="0" eaLnBrk="1" latinLnBrk="0" hangingPunct="1">
        <a:spcBef>
          <a:spcPct val="20000"/>
        </a:spcBef>
        <a:buFont typeface="Arial" pitchFamily="34" charset="0"/>
        <a:buChar char="–"/>
        <a:defRPr sz="2133" kern="1200">
          <a:solidFill>
            <a:schemeClr val="tx1"/>
          </a:solidFill>
          <a:latin typeface="+mn-lt"/>
          <a:ea typeface="+mn-ea"/>
          <a:cs typeface="+mn-cs"/>
        </a:defRPr>
      </a:lvl4pPr>
      <a:lvl5pPr marL="2194517" indent="-243835" algn="l" defTabSz="975340" rtl="0" eaLnBrk="1" latinLnBrk="0" hangingPunct="1">
        <a:spcBef>
          <a:spcPct val="20000"/>
        </a:spcBef>
        <a:buFont typeface="Arial" pitchFamily="34" charset="0"/>
        <a:buChar char="»"/>
        <a:defRPr sz="2133" kern="1200">
          <a:solidFill>
            <a:schemeClr val="tx1"/>
          </a:solidFill>
          <a:latin typeface="+mn-lt"/>
          <a:ea typeface="+mn-ea"/>
          <a:cs typeface="+mn-cs"/>
        </a:defRPr>
      </a:lvl5pPr>
      <a:lvl6pPr marL="2682186" indent="-243835" algn="l" defTabSz="975340" rtl="0" eaLnBrk="1" latinLnBrk="0" hangingPunct="1">
        <a:spcBef>
          <a:spcPct val="20000"/>
        </a:spcBef>
        <a:buFont typeface="Arial" pitchFamily="34" charset="0"/>
        <a:buChar char="•"/>
        <a:defRPr sz="2133" kern="1200">
          <a:solidFill>
            <a:schemeClr val="tx1"/>
          </a:solidFill>
          <a:latin typeface="+mn-lt"/>
          <a:ea typeface="+mn-ea"/>
          <a:cs typeface="+mn-cs"/>
        </a:defRPr>
      </a:lvl6pPr>
      <a:lvl7pPr marL="3169857" indent="-243835" algn="l" defTabSz="975340" rtl="0" eaLnBrk="1" latinLnBrk="0" hangingPunct="1">
        <a:spcBef>
          <a:spcPct val="20000"/>
        </a:spcBef>
        <a:buFont typeface="Arial" pitchFamily="34" charset="0"/>
        <a:buChar char="•"/>
        <a:defRPr sz="2133" kern="1200">
          <a:solidFill>
            <a:schemeClr val="tx1"/>
          </a:solidFill>
          <a:latin typeface="+mn-lt"/>
          <a:ea typeface="+mn-ea"/>
          <a:cs typeface="+mn-cs"/>
        </a:defRPr>
      </a:lvl7pPr>
      <a:lvl8pPr marL="3657528" indent="-243835" algn="l" defTabSz="975340" rtl="0" eaLnBrk="1" latinLnBrk="0" hangingPunct="1">
        <a:spcBef>
          <a:spcPct val="20000"/>
        </a:spcBef>
        <a:buFont typeface="Arial" pitchFamily="34" charset="0"/>
        <a:buChar char="•"/>
        <a:defRPr sz="2133" kern="1200">
          <a:solidFill>
            <a:schemeClr val="tx1"/>
          </a:solidFill>
          <a:latin typeface="+mn-lt"/>
          <a:ea typeface="+mn-ea"/>
          <a:cs typeface="+mn-cs"/>
        </a:defRPr>
      </a:lvl8pPr>
      <a:lvl9pPr marL="4145197" indent="-243835" algn="l" defTabSz="975340" rtl="0" eaLnBrk="1" latinLnBrk="0" hangingPunct="1">
        <a:spcBef>
          <a:spcPct val="20000"/>
        </a:spcBef>
        <a:buFont typeface="Arial" pitchFamily="34" charset="0"/>
        <a:buChar char="•"/>
        <a:defRPr sz="2133" kern="1200">
          <a:solidFill>
            <a:schemeClr val="tx1"/>
          </a:solidFill>
          <a:latin typeface="+mn-lt"/>
          <a:ea typeface="+mn-ea"/>
          <a:cs typeface="+mn-cs"/>
        </a:defRPr>
      </a:lvl9pPr>
    </p:bodyStyle>
    <p:otherStyle>
      <a:defPPr>
        <a:defRPr lang="en-US"/>
      </a:defPPr>
      <a:lvl1pPr marL="0" algn="l" defTabSz="975340" rtl="0" eaLnBrk="1" latinLnBrk="0" hangingPunct="1">
        <a:defRPr sz="1920" kern="1200">
          <a:solidFill>
            <a:schemeClr val="tx1"/>
          </a:solidFill>
          <a:latin typeface="+mn-lt"/>
          <a:ea typeface="+mn-ea"/>
          <a:cs typeface="+mn-cs"/>
        </a:defRPr>
      </a:lvl1pPr>
      <a:lvl2pPr marL="487671" algn="l" defTabSz="975340" rtl="0" eaLnBrk="1" latinLnBrk="0" hangingPunct="1">
        <a:defRPr sz="1920" kern="1200">
          <a:solidFill>
            <a:schemeClr val="tx1"/>
          </a:solidFill>
          <a:latin typeface="+mn-lt"/>
          <a:ea typeface="+mn-ea"/>
          <a:cs typeface="+mn-cs"/>
        </a:defRPr>
      </a:lvl2pPr>
      <a:lvl3pPr marL="975340" algn="l" defTabSz="975340" rtl="0" eaLnBrk="1" latinLnBrk="0" hangingPunct="1">
        <a:defRPr sz="1920" kern="1200">
          <a:solidFill>
            <a:schemeClr val="tx1"/>
          </a:solidFill>
          <a:latin typeface="+mn-lt"/>
          <a:ea typeface="+mn-ea"/>
          <a:cs typeface="+mn-cs"/>
        </a:defRPr>
      </a:lvl3pPr>
      <a:lvl4pPr marL="1463011" algn="l" defTabSz="975340" rtl="0" eaLnBrk="1" latinLnBrk="0" hangingPunct="1">
        <a:defRPr sz="1920" kern="1200">
          <a:solidFill>
            <a:schemeClr val="tx1"/>
          </a:solidFill>
          <a:latin typeface="+mn-lt"/>
          <a:ea typeface="+mn-ea"/>
          <a:cs typeface="+mn-cs"/>
        </a:defRPr>
      </a:lvl4pPr>
      <a:lvl5pPr marL="1950681" algn="l" defTabSz="975340" rtl="0" eaLnBrk="1" latinLnBrk="0" hangingPunct="1">
        <a:defRPr sz="1920" kern="1200">
          <a:solidFill>
            <a:schemeClr val="tx1"/>
          </a:solidFill>
          <a:latin typeface="+mn-lt"/>
          <a:ea typeface="+mn-ea"/>
          <a:cs typeface="+mn-cs"/>
        </a:defRPr>
      </a:lvl5pPr>
      <a:lvl6pPr marL="2438351" algn="l" defTabSz="975340" rtl="0" eaLnBrk="1" latinLnBrk="0" hangingPunct="1">
        <a:defRPr sz="1920" kern="1200">
          <a:solidFill>
            <a:schemeClr val="tx1"/>
          </a:solidFill>
          <a:latin typeface="+mn-lt"/>
          <a:ea typeface="+mn-ea"/>
          <a:cs typeface="+mn-cs"/>
        </a:defRPr>
      </a:lvl6pPr>
      <a:lvl7pPr marL="2926022" algn="l" defTabSz="975340" rtl="0" eaLnBrk="1" latinLnBrk="0" hangingPunct="1">
        <a:defRPr sz="1920" kern="1200">
          <a:solidFill>
            <a:schemeClr val="tx1"/>
          </a:solidFill>
          <a:latin typeface="+mn-lt"/>
          <a:ea typeface="+mn-ea"/>
          <a:cs typeface="+mn-cs"/>
        </a:defRPr>
      </a:lvl7pPr>
      <a:lvl8pPr marL="3413692" algn="l" defTabSz="975340" rtl="0" eaLnBrk="1" latinLnBrk="0" hangingPunct="1">
        <a:defRPr sz="1920" kern="1200">
          <a:solidFill>
            <a:schemeClr val="tx1"/>
          </a:solidFill>
          <a:latin typeface="+mn-lt"/>
          <a:ea typeface="+mn-ea"/>
          <a:cs typeface="+mn-cs"/>
        </a:defRPr>
      </a:lvl8pPr>
      <a:lvl9pPr marL="3901362" algn="l" defTabSz="97534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61.xml"/></Relationships>
</file>

<file path=ppt/slides/_rels/slide101.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hyperlink" Target="https://www.youtube.com/watch?v=SOpwHaQnRSY" TargetMode="External"/><Relationship Id="rId1" Type="http://schemas.openxmlformats.org/officeDocument/2006/relationships/slideLayout" Target="../slideLayouts/slideLayout6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5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59.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vmlDrawing" Target="../drawings/vmlDrawing5.vml"/><Relationship Id="rId5" Type="http://schemas.openxmlformats.org/officeDocument/2006/relationships/image" Target="../media/image44.wmf"/><Relationship Id="rId4" Type="http://schemas.openxmlformats.org/officeDocument/2006/relationships/oleObject" Target="../embeddings/oleObject14.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vmlDrawing" Target="../drawings/vmlDrawing6.vml"/><Relationship Id="rId5" Type="http://schemas.openxmlformats.org/officeDocument/2006/relationships/image" Target="../media/image45.emf"/><Relationship Id="rId4" Type="http://schemas.openxmlformats.org/officeDocument/2006/relationships/oleObject" Target="../embeddings/oleObject15.bin"/></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13.xml"/><Relationship Id="rId7" Type="http://schemas.openxmlformats.org/officeDocument/2006/relationships/oleObject" Target="../embeddings/oleObject17.bin"/><Relationship Id="rId12" Type="http://schemas.openxmlformats.org/officeDocument/2006/relationships/image" Target="../media/image51.wmf"/><Relationship Id="rId2" Type="http://schemas.openxmlformats.org/officeDocument/2006/relationships/slideLayout" Target="../slideLayouts/slideLayout25.xml"/><Relationship Id="rId1" Type="http://schemas.openxmlformats.org/officeDocument/2006/relationships/vmlDrawing" Target="../drawings/vmlDrawing7.vml"/><Relationship Id="rId6" Type="http://schemas.openxmlformats.org/officeDocument/2006/relationships/image" Target="../media/image48.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50.wmf"/><Relationship Id="rId4" Type="http://schemas.openxmlformats.org/officeDocument/2006/relationships/image" Target="../media/image52.png"/><Relationship Id="rId9"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5.xml"/><Relationship Id="rId1" Type="http://schemas.openxmlformats.org/officeDocument/2006/relationships/vmlDrawing" Target="../drawings/vmlDrawing8.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20.bin"/></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5.xml"/><Relationship Id="rId1" Type="http://schemas.openxmlformats.org/officeDocument/2006/relationships/vmlDrawing" Target="../drawings/vmlDrawing9.vml"/><Relationship Id="rId6" Type="http://schemas.openxmlformats.org/officeDocument/2006/relationships/image" Target="../media/image54.png"/><Relationship Id="rId5" Type="http://schemas.openxmlformats.org/officeDocument/2006/relationships/image" Target="../media/image59.emf"/><Relationship Id="rId4" Type="http://schemas.openxmlformats.org/officeDocument/2006/relationships/oleObject" Target="../embeddings/oleObject21.bin"/></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5.xml"/><Relationship Id="rId1" Type="http://schemas.openxmlformats.org/officeDocument/2006/relationships/vmlDrawing" Target="../drawings/vmlDrawing10.vml"/><Relationship Id="rId6" Type="http://schemas.openxmlformats.org/officeDocument/2006/relationships/image" Target="../media/image65.emf"/><Relationship Id="rId5" Type="http://schemas.openxmlformats.org/officeDocument/2006/relationships/oleObject" Target="../embeddings/oleObject22.bin"/><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3.xml"/><Relationship Id="rId7" Type="http://schemas.openxmlformats.org/officeDocument/2006/relationships/image" Target="../media/image7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4.png"/><Relationship Id="rId5" Type="http://schemas.openxmlformats.org/officeDocument/2006/relationships/notesSlide" Target="../notesSlides/notesSlide22.xml"/><Relationship Id="rId4"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78.png"/><Relationship Id="rId2" Type="http://schemas.openxmlformats.org/officeDocument/2006/relationships/slideLayout" Target="../slideLayouts/slideLayout29.xml"/><Relationship Id="rId1" Type="http://schemas.openxmlformats.org/officeDocument/2006/relationships/vmlDrawing" Target="../drawings/vmlDrawing11.vml"/><Relationship Id="rId6" Type="http://schemas.openxmlformats.org/officeDocument/2006/relationships/oleObject" Target="../embeddings/oleObject24.bin"/><Relationship Id="rId5" Type="http://schemas.openxmlformats.org/officeDocument/2006/relationships/image" Target="../media/image77.png"/><Relationship Id="rId4" Type="http://schemas.openxmlformats.org/officeDocument/2006/relationships/oleObject" Target="../embeddings/oleObject23.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80.wmf"/><Relationship Id="rId2" Type="http://schemas.openxmlformats.org/officeDocument/2006/relationships/slideLayout" Target="../slideLayouts/slideLayout25.xml"/><Relationship Id="rId1" Type="http://schemas.openxmlformats.org/officeDocument/2006/relationships/vmlDrawing" Target="../drawings/vmlDrawing12.vml"/><Relationship Id="rId6" Type="http://schemas.openxmlformats.org/officeDocument/2006/relationships/oleObject" Target="../embeddings/oleObject26.bin"/><Relationship Id="rId5" Type="http://schemas.openxmlformats.org/officeDocument/2006/relationships/image" Target="../media/image79.wmf"/><Relationship Id="rId4" Type="http://schemas.openxmlformats.org/officeDocument/2006/relationships/oleObject" Target="../embeddings/oleObject25.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4.wmf"/><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 Id="rId9" Type="http://schemas.openxmlformats.org/officeDocument/2006/relationships/image" Target="../media/image5.w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5.xml"/><Relationship Id="rId1" Type="http://schemas.openxmlformats.org/officeDocument/2006/relationships/vmlDrawing" Target="../drawings/vmlDrawing13.vml"/><Relationship Id="rId5" Type="http://schemas.openxmlformats.org/officeDocument/2006/relationships/image" Target="../media/image81.wmf"/><Relationship Id="rId4" Type="http://schemas.openxmlformats.org/officeDocument/2006/relationships/oleObject" Target="../embeddings/oleObject27.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3.wmf"/><Relationship Id="rId2" Type="http://schemas.openxmlformats.org/officeDocument/2006/relationships/slideLayout" Target="../slideLayouts/slideLayout25.xml"/><Relationship Id="rId1" Type="http://schemas.openxmlformats.org/officeDocument/2006/relationships/vmlDrawing" Target="../drawings/vmlDrawing14.vml"/><Relationship Id="rId6" Type="http://schemas.openxmlformats.org/officeDocument/2006/relationships/oleObject" Target="../embeddings/oleObject29.bin"/><Relationship Id="rId5" Type="http://schemas.openxmlformats.org/officeDocument/2006/relationships/image" Target="../media/image82.wmf"/><Relationship Id="rId4" Type="http://schemas.openxmlformats.org/officeDocument/2006/relationships/oleObject" Target="../embeddings/oleObject28.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5.xml"/><Relationship Id="rId1" Type="http://schemas.openxmlformats.org/officeDocument/2006/relationships/vmlDrawing" Target="../drawings/vmlDrawing15.vml"/><Relationship Id="rId6" Type="http://schemas.openxmlformats.org/officeDocument/2006/relationships/hyperlink" Target="http://www.eecs.berkeley.edu/~yang/courses/cs294-6/papers/TomasiC_Shape%20and%20motion%20from%20image%20streams%20under%20orthography.pdf" TargetMode="External"/><Relationship Id="rId5" Type="http://schemas.openxmlformats.org/officeDocument/2006/relationships/image" Target="../media/image84.wmf"/><Relationship Id="rId4" Type="http://schemas.openxmlformats.org/officeDocument/2006/relationships/oleObject" Target="../embeddings/oleObject30.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5.xml"/><Relationship Id="rId1" Type="http://schemas.openxmlformats.org/officeDocument/2006/relationships/vmlDrawing" Target="../drawings/vmlDrawing16.vml"/><Relationship Id="rId6" Type="http://schemas.openxmlformats.org/officeDocument/2006/relationships/hyperlink" Target="http://www.eecs.berkeley.edu/~yang/courses/cs294-6/papers/TomasiC_Shape%20and%20motion%20from%20image%20streams%20under%20orthography.pdf" TargetMode="External"/><Relationship Id="rId5" Type="http://schemas.openxmlformats.org/officeDocument/2006/relationships/image" Target="../media/image85.wmf"/><Relationship Id="rId4" Type="http://schemas.openxmlformats.org/officeDocument/2006/relationships/oleObject" Target="../embeddings/oleObject31.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5.xml"/><Relationship Id="rId1" Type="http://schemas.openxmlformats.org/officeDocument/2006/relationships/vmlDrawing" Target="../drawings/vmlDrawing17.vml"/><Relationship Id="rId5" Type="http://schemas.openxmlformats.org/officeDocument/2006/relationships/image" Target="../media/image86.png"/><Relationship Id="rId4" Type="http://schemas.openxmlformats.org/officeDocument/2006/relationships/oleObject" Target="../embeddings/oleObject32.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5.xml"/><Relationship Id="rId1" Type="http://schemas.openxmlformats.org/officeDocument/2006/relationships/vmlDrawing" Target="../drawings/vmlDrawing18.vml"/><Relationship Id="rId5" Type="http://schemas.openxmlformats.org/officeDocument/2006/relationships/image" Target="../media/image87.png"/><Relationship Id="rId4" Type="http://schemas.openxmlformats.org/officeDocument/2006/relationships/oleObject" Target="../embeddings/oleObject33.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5.xml"/><Relationship Id="rId1" Type="http://schemas.openxmlformats.org/officeDocument/2006/relationships/vmlDrawing" Target="../drawings/vmlDrawing19.vml"/><Relationship Id="rId5" Type="http://schemas.openxmlformats.org/officeDocument/2006/relationships/image" Target="../media/image87.png"/><Relationship Id="rId4" Type="http://schemas.openxmlformats.org/officeDocument/2006/relationships/oleObject" Target="../embeddings/oleObject34.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5.xml"/><Relationship Id="rId1" Type="http://schemas.openxmlformats.org/officeDocument/2006/relationships/vmlDrawing" Target="../drawings/vmlDrawing20.vml"/><Relationship Id="rId5" Type="http://schemas.openxmlformats.org/officeDocument/2006/relationships/image" Target="../media/image88.png"/><Relationship Id="rId4" Type="http://schemas.openxmlformats.org/officeDocument/2006/relationships/oleObject" Target="../embeddings/oleObject35.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5.xml"/><Relationship Id="rId1" Type="http://schemas.openxmlformats.org/officeDocument/2006/relationships/vmlDrawing" Target="../drawings/vmlDrawing21.vml"/><Relationship Id="rId5" Type="http://schemas.openxmlformats.org/officeDocument/2006/relationships/image" Target="../media/image89.png"/><Relationship Id="rId4" Type="http://schemas.openxmlformats.org/officeDocument/2006/relationships/oleObject" Target="../embeddings/oleObject36.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37.xml"/><Relationship Id="rId1" Type="http://schemas.openxmlformats.org/officeDocument/2006/relationships/vmlDrawing" Target="../drawings/vmlDrawing22.vml"/><Relationship Id="rId6" Type="http://schemas.openxmlformats.org/officeDocument/2006/relationships/image" Target="../media/image91.wmf"/><Relationship Id="rId5" Type="http://schemas.openxmlformats.org/officeDocument/2006/relationships/oleObject" Target="../embeddings/oleObject38.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40.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36.xml"/><Relationship Id="rId1" Type="http://schemas.openxmlformats.org/officeDocument/2006/relationships/slideLayout" Target="../slideLayouts/slideLayout29.xml"/><Relationship Id="rId6" Type="http://schemas.openxmlformats.org/officeDocument/2006/relationships/hyperlink" Target="http://www.eecs.berkeley.edu/~yang/courses/cs294-6/papers/TomasiC_Shape%20and%20motion%20from%20image%20streams%20under%20orthography.pdf" TargetMode="External"/><Relationship Id="rId5" Type="http://schemas.openxmlformats.org/officeDocument/2006/relationships/image" Target="../media/image96.wmf"/><Relationship Id="rId4" Type="http://schemas.openxmlformats.org/officeDocument/2006/relationships/image" Target="../media/image95.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98.png"/><Relationship Id="rId2" Type="http://schemas.openxmlformats.org/officeDocument/2006/relationships/slideLayout" Target="../slideLayouts/slideLayout35.xml"/><Relationship Id="rId1" Type="http://schemas.openxmlformats.org/officeDocument/2006/relationships/vmlDrawing" Target="../drawings/vmlDrawing23.vml"/><Relationship Id="rId6" Type="http://schemas.openxmlformats.org/officeDocument/2006/relationships/oleObject" Target="../embeddings/oleObject42.bin"/><Relationship Id="rId5" Type="http://schemas.openxmlformats.org/officeDocument/2006/relationships/image" Target="../media/image97.png"/><Relationship Id="rId4" Type="http://schemas.openxmlformats.org/officeDocument/2006/relationships/oleObject" Target="../embeddings/oleObject41.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98.png"/><Relationship Id="rId2" Type="http://schemas.openxmlformats.org/officeDocument/2006/relationships/slideLayout" Target="../slideLayouts/slideLayout35.xml"/><Relationship Id="rId1" Type="http://schemas.openxmlformats.org/officeDocument/2006/relationships/vmlDrawing" Target="../drawings/vmlDrawing24.vml"/><Relationship Id="rId6" Type="http://schemas.openxmlformats.org/officeDocument/2006/relationships/oleObject" Target="../embeddings/oleObject44.bin"/><Relationship Id="rId5" Type="http://schemas.openxmlformats.org/officeDocument/2006/relationships/image" Target="../media/image99.png"/><Relationship Id="rId4" Type="http://schemas.openxmlformats.org/officeDocument/2006/relationships/oleObject" Target="../embeddings/oleObject43.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98.png"/><Relationship Id="rId2" Type="http://schemas.openxmlformats.org/officeDocument/2006/relationships/slideLayout" Target="../slideLayouts/slideLayout35.xml"/><Relationship Id="rId1" Type="http://schemas.openxmlformats.org/officeDocument/2006/relationships/vmlDrawing" Target="../drawings/vmlDrawing25.vml"/><Relationship Id="rId6" Type="http://schemas.openxmlformats.org/officeDocument/2006/relationships/oleObject" Target="../embeddings/oleObject46.bin"/><Relationship Id="rId5" Type="http://schemas.openxmlformats.org/officeDocument/2006/relationships/image" Target="../media/image100.png"/><Relationship Id="rId4" Type="http://schemas.openxmlformats.org/officeDocument/2006/relationships/oleObject" Target="../embeddings/oleObject4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5.xml"/><Relationship Id="rId1" Type="http://schemas.openxmlformats.org/officeDocument/2006/relationships/vmlDrawing" Target="../drawings/vmlDrawing26.vml"/><Relationship Id="rId5" Type="http://schemas.openxmlformats.org/officeDocument/2006/relationships/image" Target="../media/image101.wmf"/><Relationship Id="rId4" Type="http://schemas.openxmlformats.org/officeDocument/2006/relationships/oleObject" Target="../embeddings/oleObject47.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6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61.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13.png"/><Relationship Id="rId4" Type="http://schemas.openxmlformats.org/officeDocument/2006/relationships/notesSlide" Target="../notesSlides/notesSlide4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14.png"/><Relationship Id="rId4" Type="http://schemas.openxmlformats.org/officeDocument/2006/relationships/notesSlide" Target="../notesSlides/notesSlide47.xml"/></Relationships>
</file>

<file path=ppt/slides/_rels/slide7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1.xml"/></Relationships>
</file>

<file path=ppt/slides/_rels/slide7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jpeg"/><Relationship Id="rId18" Type="http://schemas.openxmlformats.org/officeDocument/2006/relationships/image" Target="../media/image131.png"/><Relationship Id="rId3" Type="http://schemas.openxmlformats.org/officeDocument/2006/relationships/image" Target="../media/image116.png"/><Relationship Id="rId7" Type="http://schemas.openxmlformats.org/officeDocument/2006/relationships/image" Target="../media/image120.jpeg"/><Relationship Id="rId12" Type="http://schemas.openxmlformats.org/officeDocument/2006/relationships/image" Target="../media/image125.jpeg"/><Relationship Id="rId17" Type="http://schemas.openxmlformats.org/officeDocument/2006/relationships/image" Target="../media/image130.jpeg"/><Relationship Id="rId2" Type="http://schemas.openxmlformats.org/officeDocument/2006/relationships/notesSlide" Target="../notesSlides/notesSlide48.xml"/><Relationship Id="rId16" Type="http://schemas.openxmlformats.org/officeDocument/2006/relationships/image" Target="../media/image129.png"/><Relationship Id="rId1" Type="http://schemas.openxmlformats.org/officeDocument/2006/relationships/slideLayout" Target="../slideLayouts/slideLayout61.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2.emf"/><Relationship Id="rId18" Type="http://schemas.openxmlformats.org/officeDocument/2006/relationships/oleObject" Target="../embeddings/oleObject13.bin"/><Relationship Id="rId3" Type="http://schemas.openxmlformats.org/officeDocument/2006/relationships/notesSlide" Target="../notesSlides/notesSlide4.xml"/><Relationship Id="rId7" Type="http://schemas.openxmlformats.org/officeDocument/2006/relationships/image" Target="../media/image9.emf"/><Relationship Id="rId12" Type="http://schemas.openxmlformats.org/officeDocument/2006/relationships/oleObject" Target="../embeddings/oleObject10.bin"/><Relationship Id="rId17" Type="http://schemas.openxmlformats.org/officeDocument/2006/relationships/image" Target="../media/image13.wmf"/><Relationship Id="rId2" Type="http://schemas.openxmlformats.org/officeDocument/2006/relationships/slideLayout" Target="../slideLayouts/slideLayout12.xml"/><Relationship Id="rId16" Type="http://schemas.openxmlformats.org/officeDocument/2006/relationships/oleObject" Target="../embeddings/oleObject12.bin"/><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11.emf"/><Relationship Id="rId5" Type="http://schemas.openxmlformats.org/officeDocument/2006/relationships/image" Target="../media/image8.emf"/><Relationship Id="rId15" Type="http://schemas.openxmlformats.org/officeDocument/2006/relationships/image" Target="../media/image3.wmf"/><Relationship Id="rId10" Type="http://schemas.openxmlformats.org/officeDocument/2006/relationships/oleObject" Target="../embeddings/oleObject9.bin"/><Relationship Id="rId19" Type="http://schemas.openxmlformats.org/officeDocument/2006/relationships/image" Target="../media/image14.wmf"/><Relationship Id="rId4" Type="http://schemas.openxmlformats.org/officeDocument/2006/relationships/oleObject" Target="../embeddings/oleObject6.bin"/><Relationship Id="rId9" Type="http://schemas.openxmlformats.org/officeDocument/2006/relationships/image" Target="../media/image10.emf"/><Relationship Id="rId14" Type="http://schemas.openxmlformats.org/officeDocument/2006/relationships/oleObject" Target="../embeddings/oleObject11.bin"/></Relationships>
</file>

<file path=ppt/slides/_rels/slide8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35.png"/><Relationship Id="rId18" Type="http://schemas.openxmlformats.org/officeDocument/2006/relationships/image" Target="../media/image131.png"/><Relationship Id="rId3" Type="http://schemas.openxmlformats.org/officeDocument/2006/relationships/image" Target="../media/image132.jpeg"/><Relationship Id="rId7" Type="http://schemas.openxmlformats.org/officeDocument/2006/relationships/image" Target="../media/image133.png"/><Relationship Id="rId12" Type="http://schemas.openxmlformats.org/officeDocument/2006/relationships/image" Target="../media/image134.png"/><Relationship Id="rId17" Type="http://schemas.openxmlformats.org/officeDocument/2006/relationships/image" Target="../media/image136.png"/><Relationship Id="rId2" Type="http://schemas.openxmlformats.org/officeDocument/2006/relationships/notesSlide" Target="../notesSlides/notesSlide49.xml"/><Relationship Id="rId16" Type="http://schemas.openxmlformats.org/officeDocument/2006/relationships/image" Target="../media/image129.png"/><Relationship Id="rId1" Type="http://schemas.openxmlformats.org/officeDocument/2006/relationships/slideLayout" Target="../slideLayouts/slideLayout61.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8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35.png"/><Relationship Id="rId18" Type="http://schemas.openxmlformats.org/officeDocument/2006/relationships/image" Target="../media/image139.jpeg"/><Relationship Id="rId3" Type="http://schemas.openxmlformats.org/officeDocument/2006/relationships/image" Target="../media/image116.png"/><Relationship Id="rId21" Type="http://schemas.openxmlformats.org/officeDocument/2006/relationships/image" Target="../media/image140.jpeg"/><Relationship Id="rId7" Type="http://schemas.openxmlformats.org/officeDocument/2006/relationships/image" Target="../media/image120.jpeg"/><Relationship Id="rId12" Type="http://schemas.openxmlformats.org/officeDocument/2006/relationships/image" Target="../media/image125.jpeg"/><Relationship Id="rId17" Type="http://schemas.openxmlformats.org/officeDocument/2006/relationships/image" Target="../media/image136.png"/><Relationship Id="rId25" Type="http://schemas.openxmlformats.org/officeDocument/2006/relationships/image" Target="../media/image131.png"/><Relationship Id="rId2" Type="http://schemas.openxmlformats.org/officeDocument/2006/relationships/notesSlide" Target="../notesSlides/notesSlide50.xml"/><Relationship Id="rId16" Type="http://schemas.openxmlformats.org/officeDocument/2006/relationships/image" Target="../media/image129.png"/><Relationship Id="rId20" Type="http://schemas.openxmlformats.org/officeDocument/2006/relationships/image" Target="../media/image134.png"/><Relationship Id="rId1" Type="http://schemas.openxmlformats.org/officeDocument/2006/relationships/slideLayout" Target="../slideLayouts/slideLayout61.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28.png"/><Relationship Id="rId5" Type="http://schemas.openxmlformats.org/officeDocument/2006/relationships/image" Target="../media/image118.png"/><Relationship Id="rId15" Type="http://schemas.openxmlformats.org/officeDocument/2006/relationships/image" Target="../media/image138.jpeg"/><Relationship Id="rId23" Type="http://schemas.openxmlformats.org/officeDocument/2006/relationships/image" Target="../media/image133.png"/><Relationship Id="rId10" Type="http://schemas.openxmlformats.org/officeDocument/2006/relationships/image" Target="../media/image123.png"/><Relationship Id="rId19"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37.jpeg"/><Relationship Id="rId14" Type="http://schemas.openxmlformats.org/officeDocument/2006/relationships/image" Target="../media/image127.png"/><Relationship Id="rId22" Type="http://schemas.openxmlformats.org/officeDocument/2006/relationships/image" Target="../media/image132.jpeg"/></Relationships>
</file>

<file path=ppt/slides/_rels/slide8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jpeg"/><Relationship Id="rId18" Type="http://schemas.openxmlformats.org/officeDocument/2006/relationships/image" Target="../media/image131.png"/><Relationship Id="rId3" Type="http://schemas.openxmlformats.org/officeDocument/2006/relationships/image" Target="../media/image116.png"/><Relationship Id="rId7" Type="http://schemas.openxmlformats.org/officeDocument/2006/relationships/image" Target="../media/image133.png"/><Relationship Id="rId12" Type="http://schemas.openxmlformats.org/officeDocument/2006/relationships/image" Target="../media/image134.png"/><Relationship Id="rId17" Type="http://schemas.openxmlformats.org/officeDocument/2006/relationships/image" Target="../media/image136.png"/><Relationship Id="rId2" Type="http://schemas.openxmlformats.org/officeDocument/2006/relationships/notesSlide" Target="../notesSlides/notesSlide51.xml"/><Relationship Id="rId16" Type="http://schemas.openxmlformats.org/officeDocument/2006/relationships/image" Target="../media/image129.png"/><Relationship Id="rId1" Type="http://schemas.openxmlformats.org/officeDocument/2006/relationships/slideLayout" Target="../slideLayouts/slideLayout61.xml"/><Relationship Id="rId6" Type="http://schemas.openxmlformats.org/officeDocument/2006/relationships/image" Target="../media/image119.png"/><Relationship Id="rId11" Type="http://schemas.openxmlformats.org/officeDocument/2006/relationships/image" Target="../media/image142.jpe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41.jpe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8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2.xml"/><Relationship Id="rId1" Type="http://schemas.openxmlformats.org/officeDocument/2006/relationships/slideLayout" Target="../slideLayouts/slideLayout6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84.xml.rels><?xml version="1.0" encoding="UTF-8" standalone="yes"?>
<Relationships xmlns="http://schemas.openxmlformats.org/package/2006/relationships"><Relationship Id="rId3" Type="http://schemas.openxmlformats.org/officeDocument/2006/relationships/hyperlink" Target="http://www.graphviz.org/" TargetMode="External"/><Relationship Id="rId2" Type="http://schemas.openxmlformats.org/officeDocument/2006/relationships/image" Target="../media/image147.png"/><Relationship Id="rId1" Type="http://schemas.openxmlformats.org/officeDocument/2006/relationships/slideLayout" Target="../slideLayouts/slideLayout61.xml"/></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3.xml"/><Relationship Id="rId1" Type="http://schemas.openxmlformats.org/officeDocument/2006/relationships/slideLayout" Target="../slideLayouts/slideLayout61.xml"/></Relationships>
</file>

<file path=ppt/slides/_rels/slide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8.xml.rels><?xml version="1.0" encoding="UTF-8" standalone="yes"?>
<Relationships xmlns="http://schemas.openxmlformats.org/package/2006/relationships"><Relationship Id="rId3" Type="http://schemas.openxmlformats.org/officeDocument/2006/relationships/hyperlink" Target="http://en.wikipedia.org/wiki/Levenberg-Marquardt_algorithm" TargetMode="External"/><Relationship Id="rId2" Type="http://schemas.openxmlformats.org/officeDocument/2006/relationships/hyperlink" Target="http://www.ics.forth.gr/~lourakis/sba/" TargetMode="External"/><Relationship Id="rId1" Type="http://schemas.openxmlformats.org/officeDocument/2006/relationships/slideLayout" Target="../slideLayouts/slideLayout61.xml"/></Relationships>
</file>

<file path=ppt/slides/_rels/slide8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8.png"/><Relationship Id="rId18" Type="http://schemas.openxmlformats.org/officeDocument/2006/relationships/image" Target="../media/image131.png"/><Relationship Id="rId3" Type="http://schemas.openxmlformats.org/officeDocument/2006/relationships/image" Target="../media/image151.png"/><Relationship Id="rId7" Type="http://schemas.openxmlformats.org/officeDocument/2006/relationships/image" Target="../media/image133.png"/><Relationship Id="rId12" Type="http://schemas.openxmlformats.org/officeDocument/2006/relationships/image" Target="../media/image134.png"/><Relationship Id="rId17" Type="http://schemas.openxmlformats.org/officeDocument/2006/relationships/image" Target="../media/image156.png"/><Relationship Id="rId2" Type="http://schemas.openxmlformats.org/officeDocument/2006/relationships/notesSlide" Target="../notesSlides/notesSlide54.xml"/><Relationship Id="rId16" Type="http://schemas.openxmlformats.org/officeDocument/2006/relationships/image" Target="../media/image140.jpeg"/><Relationship Id="rId20" Type="http://schemas.openxmlformats.org/officeDocument/2006/relationships/image" Target="../media/image127.png"/><Relationship Id="rId1" Type="http://schemas.openxmlformats.org/officeDocument/2006/relationships/slideLayout" Target="../slideLayouts/slideLayout61.xml"/><Relationship Id="rId6" Type="http://schemas.openxmlformats.org/officeDocument/2006/relationships/image" Target="../media/image119.png"/><Relationship Id="rId11" Type="http://schemas.openxmlformats.org/officeDocument/2006/relationships/image" Target="../media/image154.png"/><Relationship Id="rId5" Type="http://schemas.openxmlformats.org/officeDocument/2006/relationships/image" Target="../media/image153.png"/><Relationship Id="rId15" Type="http://schemas.openxmlformats.org/officeDocument/2006/relationships/image" Target="../media/image130.jpeg"/><Relationship Id="rId10" Type="http://schemas.openxmlformats.org/officeDocument/2006/relationships/image" Target="../media/image123.png"/><Relationship Id="rId19" Type="http://schemas.openxmlformats.org/officeDocument/2006/relationships/image" Target="../media/image135.png"/><Relationship Id="rId4" Type="http://schemas.openxmlformats.org/officeDocument/2006/relationships/image" Target="../media/image152.png"/><Relationship Id="rId9" Type="http://schemas.openxmlformats.org/officeDocument/2006/relationships/image" Target="../media/image137.jpeg"/><Relationship Id="rId14" Type="http://schemas.openxmlformats.org/officeDocument/2006/relationships/image" Target="../media/image15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157.png"/><Relationship Id="rId4" Type="http://schemas.openxmlformats.org/officeDocument/2006/relationships/notesSlide" Target="../notesSlides/notesSlide55.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158.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159.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160.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7.wmv"/><Relationship Id="rId1" Type="http://schemas.microsoft.com/office/2007/relationships/media" Target="../media/media7.wmv"/><Relationship Id="rId4" Type="http://schemas.openxmlformats.org/officeDocument/2006/relationships/image" Target="../media/image161.png"/></Relationships>
</file>

<file path=ppt/slides/_rels/slide95.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61.xml"/></Relationships>
</file>

<file path=ppt/slides/_rels/slide9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models/points.ply.0.ply" TargetMode="External"/><Relationship Id="rId1" Type="http://schemas.openxmlformats.org/officeDocument/2006/relationships/slideLayout" Target="../slideLayouts/slideLayout61.xml"/></Relationships>
</file>

<file path=ppt/slides/_rels/slide9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1.xml"/></Relationships>
</file>

<file path=ppt/slides/_rels/slide98.xml.rels><?xml version="1.0" encoding="UTF-8" standalone="yes"?>
<Relationships xmlns="http://schemas.openxmlformats.org/package/2006/relationships"><Relationship Id="rId2" Type="http://schemas.openxmlformats.org/officeDocument/2006/relationships/hyperlink" Target="http://grail.cs.washington.edu/projects/rome/" TargetMode="External"/><Relationship Id="rId1" Type="http://schemas.openxmlformats.org/officeDocument/2006/relationships/slideLayout" Target="../slideLayouts/slideLayout61.xml"/></Relationships>
</file>

<file path=ppt/slides/_rels/slide99.xml.rels><?xml version="1.0" encoding="UTF-8" standalone="yes"?>
<Relationships xmlns="http://schemas.openxmlformats.org/package/2006/relationships"><Relationship Id="rId2" Type="http://schemas.openxmlformats.org/officeDocument/2006/relationships/hyperlink" Target="https://www.youtube.com/watch?v=RdYWp70P_kY" TargetMode="Externa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273132"/>
            <a:ext cx="13004800" cy="1413934"/>
          </a:xfrm>
          <a:prstGeom prst="rect">
            <a:avLst/>
          </a:prstGeom>
        </p:spPr>
        <p:txBody>
          <a:bodyPr/>
          <a:lstStyle/>
          <a:p>
            <a:pPr algn="ctr"/>
            <a:r>
              <a:rPr lang="en-US" dirty="0"/>
              <a:t>Structure from motion</a:t>
            </a:r>
            <a:endParaRPr dirty="0"/>
          </a:p>
        </p:txBody>
      </p:sp>
      <p:sp>
        <p:nvSpPr>
          <p:cNvPr id="4" name="Shape 667"/>
          <p:cNvSpPr txBox="1">
            <a:spLocks/>
          </p:cNvSpPr>
          <p:nvPr/>
        </p:nvSpPr>
        <p:spPr>
          <a:xfrm>
            <a:off x="0" y="8120777"/>
            <a:ext cx="13004800" cy="1359691"/>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Light"/>
                <a:sym typeface="Helvetica Light"/>
              </a:rPr>
              <a:t> </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Light"/>
                <a:sym typeface="Helvetica Light"/>
              </a:rPr>
              <a:t>16-385 Computer Vision</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Light"/>
                <a:sym typeface="Helvetica Light"/>
              </a:rPr>
              <a:t>Spring 2020, Lecture </a:t>
            </a:r>
            <a:r>
              <a:rPr lang="en-US" sz="3600" dirty="0">
                <a:solidFill>
                  <a:srgbClr val="000000"/>
                </a:solidFill>
                <a:latin typeface="Helvetica Light"/>
              </a:rPr>
              <a:t>29</a:t>
            </a:r>
            <a:endParaRPr kumimoji="0" lang="en-US" sz="3600" b="0" i="0" u="none" strike="noStrike" kern="1200" cap="none" spc="0" normalizeH="0" baseline="0" noProof="0" dirty="0">
              <a:ln>
                <a:noFill/>
              </a:ln>
              <a:solidFill>
                <a:srgbClr val="000000"/>
              </a:solidFill>
              <a:effectLst/>
              <a:uLnTx/>
              <a:uFillTx/>
              <a:latin typeface="Helvetica Light"/>
              <a:sym typeface="Helvetica Light"/>
            </a:endParaRPr>
          </a:p>
        </p:txBody>
      </p:sp>
      <p:sp>
        <p:nvSpPr>
          <p:cNvPr id="6" name="Shape 667"/>
          <p:cNvSpPr txBox="1">
            <a:spLocks/>
          </p:cNvSpPr>
          <p:nvPr/>
        </p:nvSpPr>
        <p:spPr>
          <a:xfrm>
            <a:off x="0" y="9024240"/>
            <a:ext cx="13004800" cy="539355"/>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Light"/>
                <a:sym typeface="Helvetica Light"/>
              </a:rPr>
              <a:t>http://www.cs.cmu.edu/~16385/</a:t>
            </a:r>
            <a:endParaRPr kumimoji="0" lang="en-US" sz="3600" b="0" i="0" u="none" strike="noStrike" kern="1200" cap="none" spc="0" normalizeH="0" baseline="0" noProof="0" dirty="0">
              <a:ln>
                <a:noFill/>
              </a:ln>
              <a:solidFill>
                <a:srgbClr val="000000"/>
              </a:solidFill>
              <a:effectLst/>
              <a:uLnTx/>
              <a:uFillTx/>
              <a:latin typeface="Calibri Light (Headings)"/>
              <a:sym typeface="Helvetica Light"/>
            </a:endParaRPr>
          </a:p>
        </p:txBody>
      </p:sp>
      <p:pic>
        <p:nvPicPr>
          <p:cNvPr id="7" name="Picture 6">
            <a:extLst>
              <a:ext uri="{FF2B5EF4-FFF2-40B4-BE49-F238E27FC236}">
                <a16:creationId xmlns:a16="http://schemas.microsoft.com/office/drawing/2014/main" id="{1D28CE25-39CE-4790-B02B-59CECEF92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14" y="2234688"/>
            <a:ext cx="11696971" cy="5653536"/>
          </a:xfrm>
          <a:prstGeom prst="rect">
            <a:avLst/>
          </a:prstGeom>
        </p:spPr>
      </p:pic>
    </p:spTree>
    <p:extLst>
      <p:ext uri="{BB962C8B-B14F-4D97-AF65-F5344CB8AC3E}">
        <p14:creationId xmlns:p14="http://schemas.microsoft.com/office/powerpoint/2010/main" val="885617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TW" sz="4551">
                <a:ea typeface="新細明體" pitchFamily="18" charset="-120"/>
              </a:rPr>
              <a:t>Results (ground truth)</a:t>
            </a:r>
          </a:p>
        </p:txBody>
      </p:sp>
      <p:pic>
        <p:nvPicPr>
          <p:cNvPr id="37891" name="Picture 4"/>
          <p:cNvPicPr>
            <a:picLocks noChangeAspect="1" noChangeArrowheads="1"/>
          </p:cNvPicPr>
          <p:nvPr/>
        </p:nvPicPr>
        <p:blipFill>
          <a:blip r:embed="rId3" cstate="print"/>
          <a:srcRect/>
          <a:stretch>
            <a:fillRect/>
          </a:stretch>
        </p:blipFill>
        <p:spPr bwMode="auto">
          <a:xfrm>
            <a:off x="460587" y="2251006"/>
            <a:ext cx="12049761" cy="6245013"/>
          </a:xfrm>
          <a:prstGeom prst="rect">
            <a:avLst/>
          </a:prstGeom>
          <a:noFill/>
          <a:ln w="38100" algn="ctr">
            <a:noFill/>
            <a:miter lim="800000"/>
            <a:headEnd/>
            <a:tailEnd/>
          </a:ln>
        </p:spPr>
      </p:pic>
    </p:spTree>
    <p:extLst>
      <p:ext uri="{BB962C8B-B14F-4D97-AF65-F5344CB8AC3E}">
        <p14:creationId xmlns:p14="http://schemas.microsoft.com/office/powerpoint/2010/main" val="3722530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 Photosynth</a:t>
            </a:r>
          </a:p>
        </p:txBody>
      </p:sp>
      <p:pic>
        <p:nvPicPr>
          <p:cNvPr id="1026" name="Picture 2" descr="http://www.historyofinformation.com/images/2253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814" y="1996730"/>
            <a:ext cx="9807171" cy="7366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291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 </a:t>
            </a:r>
            <a:r>
              <a:rPr lang="en-US" dirty="0" err="1"/>
              <a:t>Hyperlapse</a:t>
            </a:r>
            <a:endParaRPr lang="en-US" dirty="0"/>
          </a:p>
        </p:txBody>
      </p:sp>
      <p:sp>
        <p:nvSpPr>
          <p:cNvPr id="5" name="Rectangle 4"/>
          <p:cNvSpPr/>
          <p:nvPr/>
        </p:nvSpPr>
        <p:spPr>
          <a:xfrm>
            <a:off x="2113280" y="7488620"/>
            <a:ext cx="8778240" cy="552011"/>
          </a:xfrm>
          <a:prstGeom prst="rect">
            <a:avLst/>
          </a:prstGeom>
        </p:spPr>
        <p:txBody>
          <a:bodyPr wrap="square">
            <a:spAutoFit/>
          </a:bodyPr>
          <a:lstStyle/>
          <a:p>
            <a:pPr defTabSz="975340" hangingPunct="1"/>
            <a:r>
              <a:rPr lang="en-US" sz="2987" kern="1200" dirty="0">
                <a:solidFill>
                  <a:prstClr val="black"/>
                </a:solidFill>
                <a:latin typeface="Calibri"/>
                <a:hlinkClick r:id="rId2"/>
              </a:rPr>
              <a:t>https://www.youtube.com/watch?v=SOpwHaQnRSY</a:t>
            </a:r>
            <a:endParaRPr lang="en-US" sz="2987" kern="1200" dirty="0">
              <a:solidFill>
                <a:prstClr val="black"/>
              </a:solidFill>
              <a:latin typeface="Calibri"/>
            </a:endParaRPr>
          </a:p>
        </p:txBody>
      </p:sp>
      <p:pic>
        <p:nvPicPr>
          <p:cNvPr id="2050" name="Picture 2" descr="Image result for hyperlapse microso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960" y="3008444"/>
            <a:ext cx="7802880" cy="438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61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1219200"/>
            <a:ext cx="13004800" cy="1413934"/>
          </a:xfrm>
          <a:prstGeom prst="rect">
            <a:avLst/>
          </a:prstGeom>
        </p:spPr>
        <p:txBody>
          <a:bodyPr/>
          <a:lstStyle/>
          <a:p>
            <a:pPr algn="ctr"/>
            <a:r>
              <a:rPr lang="en-US" dirty="0"/>
              <a:t>References</a:t>
            </a:r>
            <a:endParaRPr dirty="0"/>
          </a:p>
        </p:txBody>
      </p:sp>
      <p:sp>
        <p:nvSpPr>
          <p:cNvPr id="7" name="Shape 667"/>
          <p:cNvSpPr txBox="1">
            <a:spLocks/>
          </p:cNvSpPr>
          <p:nvPr/>
        </p:nvSpPr>
        <p:spPr>
          <a:xfrm>
            <a:off x="381001" y="2426789"/>
            <a:ext cx="12242799" cy="5697961"/>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Helvetica Light"/>
                <a:sym typeface="Helvetica Light"/>
              </a:rPr>
              <a:t>Basic reading:</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err="1">
                <a:ln>
                  <a:noFill/>
                </a:ln>
                <a:solidFill>
                  <a:srgbClr val="000000"/>
                </a:solidFill>
                <a:effectLst/>
                <a:uLnTx/>
                <a:uFillTx/>
                <a:latin typeface="Helvetica Light"/>
                <a:sym typeface="Helvetica Light"/>
              </a:rPr>
              <a:t>Szeliski</a:t>
            </a:r>
            <a:r>
              <a:rPr kumimoji="0" lang="en-US" sz="2133" b="0" i="0" u="none" strike="noStrike" kern="1200" cap="none" spc="0" normalizeH="0" baseline="0" noProof="0" dirty="0">
                <a:ln>
                  <a:noFill/>
                </a:ln>
                <a:solidFill>
                  <a:srgbClr val="000000"/>
                </a:solidFill>
                <a:effectLst/>
                <a:uLnTx/>
                <a:uFillTx/>
                <a:latin typeface="Helvetica Light"/>
                <a:sym typeface="Helvetica Light"/>
              </a:rPr>
              <a:t> textbook, Chapter 7.</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000000"/>
                </a:solidFill>
                <a:effectLst/>
                <a:uLnTx/>
                <a:uFillTx/>
                <a:latin typeface="Helvetica Light"/>
                <a:sym typeface="Helvetica Light"/>
              </a:rPr>
              <a:t>Hartley and Zisserman, Chapter 18.</a:t>
            </a:r>
          </a:p>
        </p:txBody>
      </p:sp>
    </p:spTree>
    <p:extLst>
      <p:ext uri="{BB962C8B-B14F-4D97-AF65-F5344CB8AC3E}">
        <p14:creationId xmlns:p14="http://schemas.microsoft.com/office/powerpoint/2010/main" val="3864469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zh-TW" sz="4551">
                <a:ea typeface="新細明體" pitchFamily="18" charset="-120"/>
              </a:rPr>
              <a:t>Results (8-point algorithm)</a:t>
            </a:r>
          </a:p>
        </p:txBody>
      </p:sp>
      <p:pic>
        <p:nvPicPr>
          <p:cNvPr id="38915" name="Picture 4"/>
          <p:cNvPicPr>
            <a:picLocks noChangeAspect="1" noChangeArrowheads="1"/>
          </p:cNvPicPr>
          <p:nvPr/>
        </p:nvPicPr>
        <p:blipFill>
          <a:blip r:embed="rId3" cstate="print"/>
          <a:srcRect/>
          <a:stretch>
            <a:fillRect/>
          </a:stretch>
        </p:blipFill>
        <p:spPr bwMode="auto">
          <a:xfrm>
            <a:off x="460587" y="2251006"/>
            <a:ext cx="11921067" cy="6242755"/>
          </a:xfrm>
          <a:prstGeom prst="rect">
            <a:avLst/>
          </a:prstGeom>
          <a:noFill/>
          <a:ln w="38100" algn="ctr">
            <a:noFill/>
            <a:miter lim="800000"/>
            <a:headEnd/>
            <a:tailEnd/>
          </a:ln>
        </p:spPr>
      </p:pic>
    </p:spTree>
    <p:extLst>
      <p:ext uri="{BB962C8B-B14F-4D97-AF65-F5344CB8AC3E}">
        <p14:creationId xmlns:p14="http://schemas.microsoft.com/office/powerpoint/2010/main" val="2143598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TW" sz="4551">
                <a:ea typeface="新細明體" pitchFamily="18" charset="-120"/>
              </a:rPr>
              <a:t>Results (normalized 8-point algorithm)</a:t>
            </a:r>
          </a:p>
        </p:txBody>
      </p:sp>
      <p:pic>
        <p:nvPicPr>
          <p:cNvPr id="39939" name="Picture 4"/>
          <p:cNvPicPr>
            <a:picLocks noChangeAspect="1" noChangeArrowheads="1"/>
          </p:cNvPicPr>
          <p:nvPr/>
        </p:nvPicPr>
        <p:blipFill>
          <a:blip r:embed="rId3" cstate="print"/>
          <a:srcRect/>
          <a:stretch>
            <a:fillRect/>
          </a:stretch>
        </p:blipFill>
        <p:spPr bwMode="auto">
          <a:xfrm>
            <a:off x="460587" y="2251006"/>
            <a:ext cx="12033956" cy="6242755"/>
          </a:xfrm>
          <a:prstGeom prst="rect">
            <a:avLst/>
          </a:prstGeom>
          <a:noFill/>
          <a:ln w="38100" algn="ctr">
            <a:noFill/>
            <a:miter lim="800000"/>
            <a:headEnd/>
            <a:tailEnd/>
          </a:ln>
        </p:spPr>
      </p:pic>
    </p:spTree>
    <p:extLst>
      <p:ext uri="{BB962C8B-B14F-4D97-AF65-F5344CB8AC3E}">
        <p14:creationId xmlns:p14="http://schemas.microsoft.com/office/powerpoint/2010/main" val="1785040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Two-view structure from motion</a:t>
            </a:r>
            <a:endParaRPr dirty="0"/>
          </a:p>
        </p:txBody>
      </p:sp>
    </p:spTree>
    <p:extLst>
      <p:ext uri="{BB962C8B-B14F-4D97-AF65-F5344CB8AC3E}">
        <p14:creationId xmlns:p14="http://schemas.microsoft.com/office/powerpoint/2010/main" val="138470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 name="Table"/>
          <p:cNvGraphicFramePr/>
          <p:nvPr/>
        </p:nvGraphicFramePr>
        <p:xfrm>
          <a:off x="492066" y="1371600"/>
          <a:ext cx="12020665" cy="7010397"/>
        </p:xfrm>
        <a:graphic>
          <a:graphicData uri="http://schemas.openxmlformats.org/drawingml/2006/table">
            <a:tbl>
              <a:tblPr firstRow="1" firstCol="1">
                <a:tableStyleId>{C7B018BB-80A7-4F77-B60F-C8B233D01FF8}</a:tableStyleId>
              </a:tblPr>
              <a:tblGrid>
                <a:gridCol w="3753395">
                  <a:extLst>
                    <a:ext uri="{9D8B030D-6E8A-4147-A177-3AD203B41FA5}">
                      <a16:colId xmlns:a16="http://schemas.microsoft.com/office/drawing/2014/main" val="20000"/>
                    </a:ext>
                  </a:extLst>
                </a:gridCol>
                <a:gridCol w="2677336">
                  <a:extLst>
                    <a:ext uri="{9D8B030D-6E8A-4147-A177-3AD203B41FA5}">
                      <a16:colId xmlns:a16="http://schemas.microsoft.com/office/drawing/2014/main" val="20001"/>
                    </a:ext>
                  </a:extLst>
                </a:gridCol>
                <a:gridCol w="2912598">
                  <a:extLst>
                    <a:ext uri="{9D8B030D-6E8A-4147-A177-3AD203B41FA5}">
                      <a16:colId xmlns:a16="http://schemas.microsoft.com/office/drawing/2014/main" val="20002"/>
                    </a:ext>
                  </a:extLst>
                </a:gridCol>
                <a:gridCol w="2677336">
                  <a:extLst>
                    <a:ext uri="{9D8B030D-6E8A-4147-A177-3AD203B41FA5}">
                      <a16:colId xmlns:a16="http://schemas.microsoft.com/office/drawing/2014/main" val="20003"/>
                    </a:ext>
                  </a:extLst>
                </a:gridCol>
              </a:tblGrid>
              <a:tr h="2095647">
                <a:tc>
                  <a:txBody>
                    <a:bodyPr/>
                    <a:lstStyle/>
                    <a:p>
                      <a:pPr defTabSz="914400">
                        <a:tabLst>
                          <a:tab pos="1181100" algn="l"/>
                        </a:tabLst>
                        <a:defRPr sz="2600">
                          <a:effectLst>
                            <a:outerShdw blurRad="25400" dist="25400" dir="5400000" rotWithShape="0">
                              <a:srgbClr val="000000">
                                <a:alpha val="60000"/>
                              </a:srgbClr>
                            </a:outerShdw>
                          </a:effectLst>
                          <a:sym typeface="Helvetica"/>
                        </a:defRPr>
                      </a:pPr>
                      <a:endParaRPr/>
                    </a:p>
                  </a:txBody>
                  <a:tcPr marL="50800" marR="50800" marT="50800" marB="50800" anchor="ctr" horzOverflow="overflow"/>
                </a:tc>
                <a:tc>
                  <a:txBody>
                    <a:bodyPr/>
                    <a:lstStyle/>
                    <a:p>
                      <a:pPr defTabSz="914400">
                        <a:tabLst>
                          <a:tab pos="1181100" algn="l"/>
                        </a:tabLst>
                        <a:defRPr sz="2600">
                          <a:effectLst>
                            <a:outerShdw blurRad="25400" dist="25400" dir="5400000" rotWithShape="0">
                              <a:srgbClr val="000000">
                                <a:alpha val="60000"/>
                              </a:srgbClr>
                            </a:outerShdw>
                          </a:effectLst>
                          <a:sym typeface="Helvetica"/>
                        </a:defRPr>
                      </a:pPr>
                      <a:r>
                        <a:t>Structure</a:t>
                      </a:r>
                    </a:p>
                    <a:p>
                      <a:pPr defTabSz="914400">
                        <a:tabLst>
                          <a:tab pos="1181100" algn="l"/>
                        </a:tabLst>
                        <a:defRPr sz="2000">
                          <a:effectLst>
                            <a:outerShdw blurRad="25400" dist="25400" dir="5400000" rotWithShape="0">
                              <a:srgbClr val="000000">
                                <a:alpha val="60000"/>
                              </a:srgbClr>
                            </a:outerShdw>
                          </a:effectLst>
                          <a:sym typeface="Helvetica"/>
                        </a:defRPr>
                      </a:pPr>
                      <a:r>
                        <a:t>(scene geometry)</a:t>
                      </a:r>
                    </a:p>
                  </a:txBody>
                  <a:tcPr marL="50800" marR="50800" marT="50800" marB="50800" anchor="ctr" horzOverflow="overflow"/>
                </a:tc>
                <a:tc>
                  <a:txBody>
                    <a:bodyPr/>
                    <a:lstStyle/>
                    <a:p>
                      <a:pPr defTabSz="914400">
                        <a:tabLst>
                          <a:tab pos="1181100" algn="l"/>
                        </a:tabLst>
                        <a:defRPr sz="2600">
                          <a:effectLst>
                            <a:outerShdw blurRad="25400" dist="25400" dir="5400000" rotWithShape="0">
                              <a:srgbClr val="000000">
                                <a:alpha val="60000"/>
                              </a:srgbClr>
                            </a:outerShdw>
                          </a:effectLst>
                          <a:sym typeface="Helvetica"/>
                        </a:defRPr>
                      </a:pPr>
                      <a:r>
                        <a:t>Motion</a:t>
                      </a:r>
                    </a:p>
                    <a:p>
                      <a:pPr defTabSz="914400">
                        <a:tabLst>
                          <a:tab pos="1181100" algn="l"/>
                        </a:tabLst>
                        <a:defRPr sz="2000">
                          <a:effectLst>
                            <a:outerShdw blurRad="25400" dist="25400" dir="5400000" rotWithShape="0">
                              <a:srgbClr val="000000">
                                <a:alpha val="60000"/>
                              </a:srgbClr>
                            </a:outerShdw>
                          </a:effectLst>
                          <a:sym typeface="Helvetica"/>
                        </a:defRPr>
                      </a:pPr>
                      <a:r>
                        <a:t> (camera geometry)</a:t>
                      </a:r>
                    </a:p>
                  </a:txBody>
                  <a:tcPr marL="50800" marR="50800" marT="50800" marB="50800" anchor="ctr" horzOverflow="overflow"/>
                </a:tc>
                <a:tc>
                  <a:txBody>
                    <a:bodyPr/>
                    <a:lstStyle/>
                    <a:p>
                      <a:pPr defTabSz="914400">
                        <a:tabLst>
                          <a:tab pos="1181100" algn="l"/>
                        </a:tabLst>
                        <a:defRPr b="0">
                          <a:solidFill>
                            <a:srgbClr val="000000"/>
                          </a:solidFill>
                        </a:defRPr>
                      </a:pPr>
                      <a:r>
                        <a:rPr sz="2600" b="1">
                          <a:solidFill>
                            <a:srgbClr val="FFFFFF"/>
                          </a:solidFill>
                          <a:effectLst>
                            <a:outerShdw blurRad="25400" dist="25400" dir="5400000" rotWithShape="0">
                              <a:srgbClr val="000000">
                                <a:alpha val="60000"/>
                              </a:srgbClr>
                            </a:outerShdw>
                          </a:effectLst>
                          <a:sym typeface="Helvetica"/>
                        </a:rPr>
                        <a:t>Measurements</a:t>
                      </a:r>
                    </a:p>
                  </a:txBody>
                  <a:tcPr marL="50800" marR="50800" marT="50800" marB="50800" anchor="ctr" horzOverflow="overflow"/>
                </a:tc>
                <a:extLst>
                  <a:ext uri="{0D108BD9-81ED-4DB2-BD59-A6C34878D82A}">
                    <a16:rowId xmlns:a16="http://schemas.microsoft.com/office/drawing/2014/main" val="10000"/>
                  </a:ext>
                </a:extLst>
              </a:tr>
              <a:tr h="1638250">
                <a:tc>
                  <a:txBody>
                    <a:bodyPr/>
                    <a:lstStyle/>
                    <a:p>
                      <a:pPr defTabSz="914400">
                        <a:tabLst>
                          <a:tab pos="1181100" algn="l"/>
                        </a:tabLst>
                        <a:defRPr b="0">
                          <a:solidFill>
                            <a:srgbClr val="000000"/>
                          </a:solidFill>
                        </a:defRPr>
                      </a:pPr>
                      <a:r>
                        <a:rPr sz="2600" b="1">
                          <a:solidFill>
                            <a:srgbClr val="FFFFFF"/>
                          </a:solidFill>
                          <a:effectLst>
                            <a:outerShdw blurRad="25400" dist="25400" dir="5400000" rotWithShape="0">
                              <a:srgbClr val="000000">
                                <a:alpha val="60000"/>
                              </a:srgbClr>
                            </a:outerShdw>
                          </a:effectLst>
                          <a:sym typeface="Helvetica"/>
                        </a:rPr>
                        <a:t>Pose Estimation</a:t>
                      </a:r>
                    </a:p>
                  </a:txBody>
                  <a:tcPr marL="50800" marR="50800" marT="50800" marB="50800" anchor="ctr" horzOverflow="overflow"/>
                </a:tc>
                <a:tc>
                  <a:txBody>
                    <a:bodyPr/>
                    <a:lstStyle/>
                    <a:p>
                      <a:pPr defTabSz="914400"/>
                      <a:r>
                        <a:rPr sz="2000" b="1">
                          <a:latin typeface="Helvetica"/>
                          <a:ea typeface="Helvetica"/>
                          <a:cs typeface="Helvetica"/>
                          <a:sym typeface="Helvetica"/>
                        </a:rPr>
                        <a:t>known</a:t>
                      </a:r>
                    </a:p>
                  </a:txBody>
                  <a:tcPr marL="50800" marR="50800" marT="50800" marB="50800" anchor="ctr" horzOverflow="overflow"/>
                </a:tc>
                <a:tc>
                  <a:txBody>
                    <a:bodyPr/>
                    <a:lstStyle/>
                    <a:p>
                      <a:pPr defTabSz="914400"/>
                      <a:r>
                        <a:rPr sz="3000" b="1">
                          <a:solidFill>
                            <a:srgbClr val="0433FF"/>
                          </a:solidFill>
                          <a:latin typeface="Helvetica"/>
                          <a:ea typeface="Helvetica"/>
                          <a:cs typeface="Helvetica"/>
                          <a:sym typeface="Helvetica"/>
                        </a:rPr>
                        <a:t>estimate</a:t>
                      </a:r>
                    </a:p>
                  </a:txBody>
                  <a:tcPr marL="50800" marR="50800" marT="50800" marB="50800" anchor="ctr" horzOverflow="overflow"/>
                </a:tc>
                <a:tc>
                  <a:txBody>
                    <a:bodyPr/>
                    <a:lstStyle/>
                    <a:p>
                      <a:pPr defTabSz="914400"/>
                      <a:r>
                        <a:rPr sz="2000" b="1">
                          <a:latin typeface="Helvetica"/>
                          <a:ea typeface="Helvetica"/>
                          <a:cs typeface="Helvetica"/>
                          <a:sym typeface="Helvetica"/>
                        </a:rPr>
                        <a:t>3D to 2D correspondences</a:t>
                      </a:r>
                    </a:p>
                  </a:txBody>
                  <a:tcPr marL="50800" marR="50800" marT="50800" marB="50800" anchor="ctr" horzOverflow="overflow">
                    <a:lnR w="12700">
                      <a:solidFill>
                        <a:srgbClr val="606060"/>
                      </a:solidFill>
                      <a:miter lim="400000"/>
                    </a:lnR>
                  </a:tcPr>
                </a:tc>
                <a:extLst>
                  <a:ext uri="{0D108BD9-81ED-4DB2-BD59-A6C34878D82A}">
                    <a16:rowId xmlns:a16="http://schemas.microsoft.com/office/drawing/2014/main" val="10001"/>
                  </a:ext>
                </a:extLst>
              </a:tr>
              <a:tr h="1638250">
                <a:tc>
                  <a:txBody>
                    <a:bodyPr/>
                    <a:lstStyle/>
                    <a:p>
                      <a:pPr defTabSz="914400">
                        <a:tabLst>
                          <a:tab pos="1181100" algn="l"/>
                        </a:tabLst>
                        <a:defRPr b="0">
                          <a:solidFill>
                            <a:srgbClr val="000000"/>
                          </a:solidFill>
                        </a:defRPr>
                      </a:pPr>
                      <a:r>
                        <a:rPr sz="2600" b="1">
                          <a:solidFill>
                            <a:srgbClr val="FFFFFF"/>
                          </a:solidFill>
                          <a:effectLst>
                            <a:outerShdw blurRad="25400" dist="25400" dir="5400000" rotWithShape="0">
                              <a:srgbClr val="000000">
                                <a:alpha val="60000"/>
                              </a:srgbClr>
                            </a:outerShdw>
                          </a:effectLst>
                          <a:sym typeface="Helvetica"/>
                        </a:rPr>
                        <a:t>Triangulation</a:t>
                      </a:r>
                    </a:p>
                  </a:txBody>
                  <a:tcPr marL="50800" marR="50800" marT="50800" marB="50800" anchor="ctr" horzOverflow="overflow"/>
                </a:tc>
                <a:tc>
                  <a:txBody>
                    <a:bodyPr/>
                    <a:lstStyle/>
                    <a:p>
                      <a:pPr defTabSz="914400"/>
                      <a:r>
                        <a:rPr sz="3000" b="1">
                          <a:solidFill>
                            <a:srgbClr val="0433FF"/>
                          </a:solidFill>
                          <a:latin typeface="Helvetica"/>
                          <a:ea typeface="Helvetica"/>
                          <a:cs typeface="Helvetica"/>
                          <a:sym typeface="Helvetica"/>
                        </a:rPr>
                        <a:t>estimate</a:t>
                      </a:r>
                    </a:p>
                  </a:txBody>
                  <a:tcPr marL="50800" marR="50800" marT="50800" marB="50800" anchor="ctr" horzOverflow="overflow"/>
                </a:tc>
                <a:tc>
                  <a:txBody>
                    <a:bodyPr/>
                    <a:lstStyle/>
                    <a:p>
                      <a:pPr defTabSz="914400"/>
                      <a:r>
                        <a:rPr sz="2000" b="1">
                          <a:latin typeface="Helvetica"/>
                          <a:ea typeface="Helvetica"/>
                          <a:cs typeface="Helvetica"/>
                          <a:sym typeface="Helvetica"/>
                        </a:rPr>
                        <a:t>known</a:t>
                      </a:r>
                    </a:p>
                  </a:txBody>
                  <a:tcPr marL="50800" marR="50800" marT="50800" marB="50800" anchor="ctr" horzOverflow="overflow"/>
                </a:tc>
                <a:tc>
                  <a:txBody>
                    <a:bodyPr/>
                    <a:lstStyle/>
                    <a:p>
                      <a:pPr defTabSz="914400"/>
                      <a:r>
                        <a:rPr sz="2000" b="1">
                          <a:latin typeface="Helvetica"/>
                          <a:ea typeface="Helvetica"/>
                          <a:cs typeface="Helvetica"/>
                          <a:sym typeface="Helvetica"/>
                        </a:rPr>
                        <a:t>2D to 2D coorespondences</a:t>
                      </a:r>
                    </a:p>
                  </a:txBody>
                  <a:tcPr marL="50800" marR="50800" marT="50800" marB="50800" anchor="ctr" horzOverflow="overflow">
                    <a:lnR w="12700">
                      <a:solidFill>
                        <a:srgbClr val="606060"/>
                      </a:solidFill>
                      <a:miter lim="400000"/>
                    </a:lnR>
                  </a:tcPr>
                </a:tc>
                <a:extLst>
                  <a:ext uri="{0D108BD9-81ED-4DB2-BD59-A6C34878D82A}">
                    <a16:rowId xmlns:a16="http://schemas.microsoft.com/office/drawing/2014/main" val="10002"/>
                  </a:ext>
                </a:extLst>
              </a:tr>
              <a:tr h="1638250">
                <a:tc>
                  <a:txBody>
                    <a:bodyPr/>
                    <a:lstStyle/>
                    <a:p>
                      <a:pPr defTabSz="914400">
                        <a:tabLst>
                          <a:tab pos="1181100" algn="l"/>
                        </a:tabLst>
                        <a:defRPr b="0">
                          <a:solidFill>
                            <a:srgbClr val="000000"/>
                          </a:solidFill>
                        </a:defRPr>
                      </a:pPr>
                      <a:r>
                        <a:rPr sz="2600" b="1">
                          <a:solidFill>
                            <a:srgbClr val="FFFFFF"/>
                          </a:solidFill>
                          <a:effectLst>
                            <a:outerShdw blurRad="25400" dist="25400" dir="5400000" rotWithShape="0">
                              <a:srgbClr val="000000">
                                <a:alpha val="60000"/>
                              </a:srgbClr>
                            </a:outerShdw>
                          </a:effectLst>
                          <a:sym typeface="Helvetica"/>
                        </a:rPr>
                        <a:t>Reconstruction</a:t>
                      </a:r>
                    </a:p>
                  </a:txBody>
                  <a:tcPr marL="50800" marR="50800" marT="50800" marB="50800" anchor="ctr" horzOverflow="overflow"/>
                </a:tc>
                <a:tc>
                  <a:txBody>
                    <a:bodyPr/>
                    <a:lstStyle/>
                    <a:p>
                      <a:pPr defTabSz="914400"/>
                      <a:r>
                        <a:rPr sz="3000" b="1">
                          <a:solidFill>
                            <a:srgbClr val="0433FF"/>
                          </a:solidFill>
                          <a:latin typeface="Helvetica"/>
                          <a:ea typeface="Helvetica"/>
                          <a:cs typeface="Helvetica"/>
                          <a:sym typeface="Helvetica"/>
                        </a:rPr>
                        <a:t>estimate</a:t>
                      </a:r>
                    </a:p>
                  </a:txBody>
                  <a:tcPr marL="50800" marR="50800" marT="50800" marB="50800" anchor="ctr" horzOverflow="overflow">
                    <a:lnB w="12700">
                      <a:solidFill>
                        <a:srgbClr val="606060"/>
                      </a:solidFill>
                      <a:miter lim="400000"/>
                    </a:lnB>
                  </a:tcPr>
                </a:tc>
                <a:tc>
                  <a:txBody>
                    <a:bodyPr/>
                    <a:lstStyle/>
                    <a:p>
                      <a:pPr defTabSz="914400"/>
                      <a:r>
                        <a:rPr sz="3000" b="1">
                          <a:solidFill>
                            <a:srgbClr val="0433FF"/>
                          </a:solidFill>
                          <a:latin typeface="Helvetica"/>
                          <a:ea typeface="Helvetica"/>
                          <a:cs typeface="Helvetica"/>
                          <a:sym typeface="Helvetica"/>
                        </a:rPr>
                        <a:t>estimate</a:t>
                      </a:r>
                    </a:p>
                  </a:txBody>
                  <a:tcPr marL="50800" marR="50800" marT="50800" marB="50800" anchor="ctr" horzOverflow="overflow">
                    <a:lnB w="12700">
                      <a:solidFill>
                        <a:srgbClr val="606060"/>
                      </a:solidFill>
                      <a:miter lim="400000"/>
                    </a:lnB>
                  </a:tcPr>
                </a:tc>
                <a:tc>
                  <a:txBody>
                    <a:bodyPr/>
                    <a:lstStyle/>
                    <a:p>
                      <a:pPr defTabSz="914400"/>
                      <a:r>
                        <a:rPr sz="2000" b="1">
                          <a:latin typeface="Helvetica"/>
                          <a:ea typeface="Helvetica"/>
                          <a:cs typeface="Helvetica"/>
                          <a:sym typeface="Helvetica"/>
                        </a:rPr>
                        <a:t>2D to 2D coorespondences</a:t>
                      </a:r>
                    </a:p>
                  </a:txBody>
                  <a:tcPr marL="50800" marR="50800" marT="50800" marB="50800" anchor="ctr" horzOverflow="overflow">
                    <a:lnR w="12700">
                      <a:solidFill>
                        <a:srgbClr val="606060"/>
                      </a:solidFill>
                      <a:miter lim="400000"/>
                    </a:lnR>
                    <a:lnB w="12700">
                      <a:solidFill>
                        <a:srgbClr val="606060"/>
                      </a:solidFill>
                      <a:miter lim="400000"/>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085BED6E-6AF1-406B-BFAF-8B555DCA4335}"/>
              </a:ext>
            </a:extLst>
          </p:cNvPr>
          <p:cNvSpPr>
            <a:spLocks noGrp="1" noChangeArrowheads="1"/>
          </p:cNvSpPr>
          <p:nvPr>
            <p:ph type="title"/>
          </p:nvPr>
        </p:nvSpPr>
        <p:spPr/>
        <p:txBody>
          <a:bodyPr/>
          <a:lstStyle/>
          <a:p>
            <a:r>
              <a:rPr lang="en-US" altLang="en-US"/>
              <a:t>Structure from motion</a:t>
            </a:r>
          </a:p>
        </p:txBody>
      </p:sp>
      <p:sp>
        <p:nvSpPr>
          <p:cNvPr id="101379" name="Rectangle 3">
            <a:extLst>
              <a:ext uri="{FF2B5EF4-FFF2-40B4-BE49-F238E27FC236}">
                <a16:creationId xmlns:a16="http://schemas.microsoft.com/office/drawing/2014/main" id="{D76C3831-1018-4031-9CBA-B99234F3EFD9}"/>
              </a:ext>
            </a:extLst>
          </p:cNvPr>
          <p:cNvSpPr>
            <a:spLocks noGrp="1" noChangeArrowheads="1"/>
          </p:cNvSpPr>
          <p:nvPr>
            <p:ph type="body" idx="1"/>
          </p:nvPr>
        </p:nvSpPr>
        <p:spPr/>
        <p:txBody>
          <a:bodyPr/>
          <a:lstStyle/>
          <a:p>
            <a:endParaRPr lang="en-US" altLang="en-US"/>
          </a:p>
        </p:txBody>
      </p:sp>
      <p:pic>
        <p:nvPicPr>
          <p:cNvPr id="101380" name="Picture 6" descr="dragon">
            <a:extLst>
              <a:ext uri="{FF2B5EF4-FFF2-40B4-BE49-F238E27FC236}">
                <a16:creationId xmlns:a16="http://schemas.microsoft.com/office/drawing/2014/main" id="{EDAE9331-2CB8-468A-BFD2-84B559850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408853"/>
            <a:ext cx="8128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6378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Camera calibration &amp; triangulation</a:t>
            </a:r>
          </a:p>
        </p:txBody>
      </p:sp>
      <p:sp>
        <p:nvSpPr>
          <p:cNvPr id="3" name="Content Placeholder 2"/>
          <p:cNvSpPr>
            <a:spLocks noGrp="1"/>
          </p:cNvSpPr>
          <p:nvPr>
            <p:ph idx="1"/>
          </p:nvPr>
        </p:nvSpPr>
        <p:spPr>
          <a:xfrm>
            <a:off x="952500" y="2900382"/>
            <a:ext cx="11099800" cy="6286500"/>
          </a:xfrm>
        </p:spPr>
        <p:txBody>
          <a:bodyPr>
            <a:normAutofit fontScale="92500" lnSpcReduction="10000"/>
          </a:bodyPr>
          <a:lstStyle/>
          <a:p>
            <a:r>
              <a:rPr lang="en-US" dirty="0"/>
              <a:t>Suppose we know 3D points</a:t>
            </a:r>
          </a:p>
          <a:p>
            <a:pPr lvl="1"/>
            <a:r>
              <a:rPr lang="en-US" dirty="0"/>
              <a:t>And have matches between these points and an image</a:t>
            </a:r>
          </a:p>
          <a:p>
            <a:pPr lvl="1"/>
            <a:r>
              <a:rPr lang="en-US" dirty="0"/>
              <a:t>How can we compute the camera parameters?</a:t>
            </a:r>
          </a:p>
          <a:p>
            <a:pPr lvl="1"/>
            <a:endParaRPr lang="en-US" dirty="0"/>
          </a:p>
          <a:p>
            <a:r>
              <a:rPr lang="en-US" dirty="0"/>
              <a:t>Suppose we have know camera parameters, each of which observes a point</a:t>
            </a:r>
          </a:p>
          <a:p>
            <a:pPr lvl="1"/>
            <a:r>
              <a:rPr lang="en-US" dirty="0"/>
              <a:t>How can we compute the 3D location of that point?</a:t>
            </a:r>
          </a:p>
        </p:txBody>
      </p:sp>
    </p:spTree>
    <p:extLst>
      <p:ext uri="{BB962C8B-B14F-4D97-AF65-F5344CB8AC3E}">
        <p14:creationId xmlns:p14="http://schemas.microsoft.com/office/powerpoint/2010/main" val="2655980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from motion</a:t>
            </a:r>
          </a:p>
        </p:txBody>
      </p:sp>
      <p:sp>
        <p:nvSpPr>
          <p:cNvPr id="3" name="Content Placeholder 2"/>
          <p:cNvSpPr>
            <a:spLocks noGrp="1"/>
          </p:cNvSpPr>
          <p:nvPr>
            <p:ph idx="1"/>
          </p:nvPr>
        </p:nvSpPr>
        <p:spPr/>
        <p:txBody>
          <a:bodyPr/>
          <a:lstStyle/>
          <a:p>
            <a:endParaRPr lang="en-US" dirty="0"/>
          </a:p>
          <a:p>
            <a:endParaRPr lang="en-US" dirty="0"/>
          </a:p>
          <a:p>
            <a:r>
              <a:rPr lang="en-US" dirty="0"/>
              <a:t>SfM solves both of these problems </a:t>
            </a:r>
            <a:r>
              <a:rPr lang="en-US" i="1" dirty="0"/>
              <a:t>at once</a:t>
            </a:r>
          </a:p>
          <a:p>
            <a:r>
              <a:rPr lang="en-US" dirty="0"/>
              <a:t>A kind of chicken-and-egg problem</a:t>
            </a:r>
          </a:p>
          <a:p>
            <a:pPr lvl="1"/>
            <a:r>
              <a:rPr lang="en-US" dirty="0"/>
              <a:t>(but solvable)</a:t>
            </a:r>
          </a:p>
        </p:txBody>
      </p:sp>
    </p:spTree>
    <p:extLst>
      <p:ext uri="{BB962C8B-B14F-4D97-AF65-F5344CB8AC3E}">
        <p14:creationId xmlns:p14="http://schemas.microsoft.com/office/powerpoint/2010/main" val="507731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iven a set of matched points"/>
          <p:cNvSpPr txBox="1"/>
          <p:nvPr/>
        </p:nvSpPr>
        <p:spPr>
          <a:xfrm>
            <a:off x="3383153" y="2086503"/>
            <a:ext cx="623849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600" b="0" i="0" u="none" strike="noStrike" kern="0" cap="none" spc="0" normalizeH="0" baseline="0" noProof="0">
                <a:ln>
                  <a:noFill/>
                </a:ln>
                <a:solidFill>
                  <a:srgbClr val="000000"/>
                </a:solidFill>
                <a:effectLst/>
                <a:uLnTx/>
                <a:uFillTx/>
                <a:latin typeface="Helvetica Light"/>
                <a:sym typeface="Helvetica Light"/>
              </a:rPr>
              <a:t>Given a set of matched points</a:t>
            </a:r>
          </a:p>
        </p:txBody>
      </p:sp>
      <p:pic>
        <p:nvPicPr>
          <p:cNvPr id="126" name="latex-image-6.pdf" descr="latex-image-6.pdf"/>
          <p:cNvPicPr>
            <a:picLocks noChangeAspect="1"/>
          </p:cNvPicPr>
          <p:nvPr/>
        </p:nvPicPr>
        <p:blipFill>
          <a:blip r:embed="rId2"/>
          <a:stretch>
            <a:fillRect/>
          </a:stretch>
        </p:blipFill>
        <p:spPr>
          <a:xfrm>
            <a:off x="5453945" y="2859647"/>
            <a:ext cx="2512547" cy="823440"/>
          </a:xfrm>
          <a:prstGeom prst="rect">
            <a:avLst/>
          </a:prstGeom>
          <a:ln w="12700">
            <a:miter lim="400000"/>
          </a:ln>
        </p:spPr>
      </p:pic>
      <p:sp>
        <p:nvSpPr>
          <p:cNvPr id="127" name="Estimate the camera matrices"/>
          <p:cNvSpPr txBox="1"/>
          <p:nvPr/>
        </p:nvSpPr>
        <p:spPr>
          <a:xfrm>
            <a:off x="3408984" y="5159338"/>
            <a:ext cx="618683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600" b="0" i="0" u="none" strike="noStrike" kern="0" cap="none" spc="0" normalizeH="0" baseline="0" noProof="0">
                <a:ln>
                  <a:noFill/>
                </a:ln>
                <a:solidFill>
                  <a:srgbClr val="000000"/>
                </a:solidFill>
                <a:effectLst/>
                <a:uLnTx/>
                <a:uFillTx/>
                <a:latin typeface="Helvetica Light"/>
                <a:sym typeface="Helvetica Light"/>
              </a:rPr>
              <a:t>Estimate the camera matrices</a:t>
            </a:r>
          </a:p>
        </p:txBody>
      </p:sp>
      <p:sp>
        <p:nvSpPr>
          <p:cNvPr id="128" name="Estimate the 3D point"/>
          <p:cNvSpPr txBox="1"/>
          <p:nvPr/>
        </p:nvSpPr>
        <p:spPr>
          <a:xfrm>
            <a:off x="4196511" y="6965790"/>
            <a:ext cx="46117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600" b="0" i="0" u="none" strike="noStrike" kern="0" cap="none" spc="0" normalizeH="0" baseline="0" noProof="0">
                <a:ln>
                  <a:noFill/>
                </a:ln>
                <a:solidFill>
                  <a:srgbClr val="000000"/>
                </a:solidFill>
                <a:effectLst/>
                <a:uLnTx/>
                <a:uFillTx/>
                <a:latin typeface="Helvetica Light"/>
                <a:sym typeface="Helvetica Light"/>
              </a:rPr>
              <a:t>Estimate the 3D point </a:t>
            </a:r>
          </a:p>
        </p:txBody>
      </p:sp>
      <p:pic>
        <p:nvPicPr>
          <p:cNvPr id="129" name="latex-image-7.pdf" descr="latex-image-7.pdf"/>
          <p:cNvPicPr>
            <a:picLocks noChangeAspect="1"/>
          </p:cNvPicPr>
          <p:nvPr/>
        </p:nvPicPr>
        <p:blipFill>
          <a:blip r:embed="rId3"/>
          <a:stretch>
            <a:fillRect/>
          </a:stretch>
        </p:blipFill>
        <p:spPr>
          <a:xfrm>
            <a:off x="5831140" y="6020405"/>
            <a:ext cx="1758156" cy="823441"/>
          </a:xfrm>
          <a:prstGeom prst="rect">
            <a:avLst/>
          </a:prstGeom>
          <a:ln w="12700">
            <a:miter lim="400000"/>
          </a:ln>
        </p:spPr>
      </p:pic>
      <p:pic>
        <p:nvPicPr>
          <p:cNvPr id="130" name="latex-image-9.pdf" descr="latex-image-9.pdf"/>
          <p:cNvPicPr>
            <a:picLocks noChangeAspect="1"/>
          </p:cNvPicPr>
          <p:nvPr/>
        </p:nvPicPr>
        <p:blipFill>
          <a:blip r:embed="rId4"/>
          <a:stretch>
            <a:fillRect/>
          </a:stretch>
        </p:blipFill>
        <p:spPr>
          <a:xfrm>
            <a:off x="6075171" y="7894279"/>
            <a:ext cx="854457" cy="736601"/>
          </a:xfrm>
          <a:prstGeom prst="rect">
            <a:avLst/>
          </a:prstGeom>
          <a:ln w="12700">
            <a:miter lim="400000"/>
          </a:ln>
        </p:spPr>
      </p:pic>
      <p:sp>
        <p:nvSpPr>
          <p:cNvPr id="131" name="Reconstruction…"/>
          <p:cNvSpPr txBox="1"/>
          <p:nvPr/>
        </p:nvSpPr>
        <p:spPr>
          <a:xfrm>
            <a:off x="3922077" y="404578"/>
            <a:ext cx="5160646"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sz="4200" b="1">
                <a:latin typeface="Helvetica"/>
                <a:ea typeface="Helvetica"/>
                <a:cs typeface="Helvetica"/>
                <a:sym typeface="Helvetica"/>
              </a:defRPr>
            </a:pPr>
            <a:r>
              <a:rPr kumimoji="0" sz="4200" b="1" i="0" u="none" strike="noStrike" kern="0" cap="none" spc="0" normalizeH="0" baseline="0" noProof="0" dirty="0">
                <a:ln>
                  <a:noFill/>
                </a:ln>
                <a:solidFill>
                  <a:srgbClr val="000000"/>
                </a:solidFill>
                <a:effectLst/>
                <a:uLnTx/>
                <a:uFillTx/>
                <a:latin typeface="Helvetica"/>
                <a:cs typeface="Helvetica"/>
                <a:sym typeface="Helvetica"/>
              </a:rPr>
              <a:t>Reconstruction</a:t>
            </a:r>
          </a:p>
          <a:p>
            <a:pPr marL="0" marR="0" lvl="0" indent="0" algn="ctr" defTabSz="584200" rtl="0" eaLnBrk="1" fontAlgn="auto" latinLnBrk="0" hangingPunct="0">
              <a:lnSpc>
                <a:spcPct val="100000"/>
              </a:lnSpc>
              <a:spcBef>
                <a:spcPts val="0"/>
              </a:spcBef>
              <a:spcAft>
                <a:spcPts val="0"/>
              </a:spcAft>
              <a:buClrTx/>
              <a:buSzTx/>
              <a:buFontTx/>
              <a:buNone/>
              <a:tabLst/>
              <a:defRPr sz="3000"/>
            </a:pPr>
            <a:r>
              <a:rPr kumimoji="0" sz="3000" b="0" i="0" u="none" strike="noStrike" kern="0" cap="none" spc="0" normalizeH="0" baseline="0" noProof="0" dirty="0">
                <a:ln>
                  <a:noFill/>
                </a:ln>
                <a:solidFill>
                  <a:srgbClr val="000000"/>
                </a:solidFill>
                <a:effectLst/>
                <a:uLnTx/>
                <a:uFillTx/>
                <a:latin typeface="Helvetica Light"/>
                <a:sym typeface="Helvetica Light"/>
              </a:rPr>
              <a:t>(2 view structure from motion)</a:t>
            </a:r>
          </a:p>
        </p:txBody>
      </p:sp>
    </p:spTree>
    <p:extLst>
      <p:ext uri="{BB962C8B-B14F-4D97-AF65-F5344CB8AC3E}">
        <p14:creationId xmlns:p14="http://schemas.microsoft.com/office/powerpoint/2010/main" val="4129026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Given a set of matched points"/>
          <p:cNvSpPr txBox="1"/>
          <p:nvPr/>
        </p:nvSpPr>
        <p:spPr>
          <a:xfrm>
            <a:off x="3383153" y="2086503"/>
            <a:ext cx="623849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600" b="0" i="0" u="none" strike="noStrike" kern="0" cap="none" spc="0" normalizeH="0" baseline="0" noProof="0">
                <a:ln>
                  <a:noFill/>
                </a:ln>
                <a:solidFill>
                  <a:srgbClr val="000000"/>
                </a:solidFill>
                <a:effectLst/>
                <a:uLnTx/>
                <a:uFillTx/>
                <a:latin typeface="Helvetica Light"/>
                <a:sym typeface="Helvetica Light"/>
              </a:rPr>
              <a:t>Given a set of matched points</a:t>
            </a:r>
          </a:p>
        </p:txBody>
      </p:sp>
      <p:pic>
        <p:nvPicPr>
          <p:cNvPr id="134" name="latex-image-6.pdf" descr="latex-image-6.pdf"/>
          <p:cNvPicPr>
            <a:picLocks noChangeAspect="1"/>
          </p:cNvPicPr>
          <p:nvPr/>
        </p:nvPicPr>
        <p:blipFill>
          <a:blip r:embed="rId2"/>
          <a:stretch>
            <a:fillRect/>
          </a:stretch>
        </p:blipFill>
        <p:spPr>
          <a:xfrm>
            <a:off x="5453945" y="2859647"/>
            <a:ext cx="2512547" cy="823440"/>
          </a:xfrm>
          <a:prstGeom prst="rect">
            <a:avLst/>
          </a:prstGeom>
          <a:ln w="12700">
            <a:miter lim="400000"/>
          </a:ln>
        </p:spPr>
      </p:pic>
      <p:sp>
        <p:nvSpPr>
          <p:cNvPr id="135" name="Estimate the camera matrices"/>
          <p:cNvSpPr txBox="1"/>
          <p:nvPr/>
        </p:nvSpPr>
        <p:spPr>
          <a:xfrm>
            <a:off x="3408984" y="5159338"/>
            <a:ext cx="618683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600" b="0" i="0" u="none" strike="noStrike" kern="0" cap="none" spc="0" normalizeH="0" baseline="0" noProof="0">
                <a:ln>
                  <a:noFill/>
                </a:ln>
                <a:solidFill>
                  <a:srgbClr val="000000"/>
                </a:solidFill>
                <a:effectLst/>
                <a:uLnTx/>
                <a:uFillTx/>
                <a:latin typeface="Helvetica Light"/>
                <a:sym typeface="Helvetica Light"/>
              </a:rPr>
              <a:t>Estimate the camera matrices</a:t>
            </a:r>
          </a:p>
        </p:txBody>
      </p:sp>
      <p:sp>
        <p:nvSpPr>
          <p:cNvPr id="136" name="Estimate the 3D point"/>
          <p:cNvSpPr txBox="1"/>
          <p:nvPr/>
        </p:nvSpPr>
        <p:spPr>
          <a:xfrm>
            <a:off x="4196511" y="6965790"/>
            <a:ext cx="4611778"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600" b="0" i="0" u="none" strike="noStrike" kern="0" cap="none" spc="0" normalizeH="0" baseline="0" noProof="0">
                <a:ln>
                  <a:noFill/>
                </a:ln>
                <a:solidFill>
                  <a:srgbClr val="000000"/>
                </a:solidFill>
                <a:effectLst/>
                <a:uLnTx/>
                <a:uFillTx/>
                <a:latin typeface="Helvetica Light"/>
                <a:sym typeface="Helvetica Light"/>
              </a:rPr>
              <a:t>Estimate the 3D point </a:t>
            </a:r>
          </a:p>
        </p:txBody>
      </p:sp>
      <p:pic>
        <p:nvPicPr>
          <p:cNvPr id="137" name="latex-image-7.pdf" descr="latex-image-7.pdf"/>
          <p:cNvPicPr>
            <a:picLocks noChangeAspect="1"/>
          </p:cNvPicPr>
          <p:nvPr/>
        </p:nvPicPr>
        <p:blipFill>
          <a:blip r:embed="rId3"/>
          <a:stretch>
            <a:fillRect/>
          </a:stretch>
        </p:blipFill>
        <p:spPr>
          <a:xfrm>
            <a:off x="5831140" y="6020405"/>
            <a:ext cx="1758156" cy="823441"/>
          </a:xfrm>
          <a:prstGeom prst="rect">
            <a:avLst/>
          </a:prstGeom>
          <a:ln w="12700">
            <a:miter lim="400000"/>
          </a:ln>
        </p:spPr>
      </p:pic>
      <p:pic>
        <p:nvPicPr>
          <p:cNvPr id="138" name="latex-image-9.pdf" descr="latex-image-9.pdf"/>
          <p:cNvPicPr>
            <a:picLocks noChangeAspect="1"/>
          </p:cNvPicPr>
          <p:nvPr/>
        </p:nvPicPr>
        <p:blipFill>
          <a:blip r:embed="rId4"/>
          <a:stretch>
            <a:fillRect/>
          </a:stretch>
        </p:blipFill>
        <p:spPr>
          <a:xfrm>
            <a:off x="6075171" y="7894279"/>
            <a:ext cx="854457" cy="736601"/>
          </a:xfrm>
          <a:prstGeom prst="rect">
            <a:avLst/>
          </a:prstGeom>
          <a:ln w="12700">
            <a:miter lim="400000"/>
          </a:ln>
        </p:spPr>
      </p:pic>
      <p:sp>
        <p:nvSpPr>
          <p:cNvPr id="139" name="Reconstruction…"/>
          <p:cNvSpPr txBox="1"/>
          <p:nvPr/>
        </p:nvSpPr>
        <p:spPr>
          <a:xfrm>
            <a:off x="3922077" y="404578"/>
            <a:ext cx="5160646" cy="1193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sz="4200" b="1">
                <a:latin typeface="Helvetica"/>
                <a:ea typeface="Helvetica"/>
                <a:cs typeface="Helvetica"/>
                <a:sym typeface="Helvetica"/>
              </a:defRPr>
            </a:pPr>
            <a:r>
              <a:rPr kumimoji="0" sz="4200" b="1" i="0" u="none" strike="noStrike" kern="0" cap="none" spc="0" normalizeH="0" baseline="0" noProof="0">
                <a:ln>
                  <a:noFill/>
                </a:ln>
                <a:solidFill>
                  <a:srgbClr val="000000"/>
                </a:solidFill>
                <a:effectLst/>
                <a:uLnTx/>
                <a:uFillTx/>
                <a:latin typeface="Helvetica"/>
                <a:cs typeface="Helvetica"/>
                <a:sym typeface="Helvetica"/>
              </a:rPr>
              <a:t>Reconstruction</a:t>
            </a:r>
          </a:p>
          <a:p>
            <a:pPr marL="0" marR="0" lvl="0" indent="0" algn="ctr" defTabSz="584200" rtl="0" eaLnBrk="1" fontAlgn="auto" latinLnBrk="0" hangingPunct="0">
              <a:lnSpc>
                <a:spcPct val="100000"/>
              </a:lnSpc>
              <a:spcBef>
                <a:spcPts val="0"/>
              </a:spcBef>
              <a:spcAft>
                <a:spcPts val="0"/>
              </a:spcAft>
              <a:buClrTx/>
              <a:buSzTx/>
              <a:buFontTx/>
              <a:buNone/>
              <a:tabLst/>
              <a:defRPr sz="3000"/>
            </a:pPr>
            <a:r>
              <a:rPr kumimoji="0" sz="3000" b="0" i="0" u="none" strike="noStrike" kern="0" cap="none" spc="0" normalizeH="0" baseline="0" noProof="0">
                <a:ln>
                  <a:noFill/>
                </a:ln>
                <a:solidFill>
                  <a:srgbClr val="000000"/>
                </a:solidFill>
                <a:effectLst/>
                <a:uLnTx/>
                <a:uFillTx/>
                <a:latin typeface="Helvetica Light"/>
                <a:sym typeface="Helvetica Light"/>
              </a:rPr>
              <a:t>(2 view structure from motion)</a:t>
            </a:r>
          </a:p>
        </p:txBody>
      </p:sp>
      <p:sp>
        <p:nvSpPr>
          <p:cNvPr id="140" name="‘structure’"/>
          <p:cNvSpPr txBox="1"/>
          <p:nvPr/>
        </p:nvSpPr>
        <p:spPr>
          <a:xfrm>
            <a:off x="10105807" y="8129229"/>
            <a:ext cx="2113180"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solidFill>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600" b="0" i="0" u="none" strike="noStrike" kern="0" cap="none" spc="0" normalizeH="0" baseline="0" noProof="0">
                <a:ln>
                  <a:noFill/>
                </a:ln>
                <a:solidFill>
                  <a:srgbClr val="00882B"/>
                </a:solidFill>
                <a:effectLst/>
                <a:uLnTx/>
                <a:uFillTx/>
                <a:latin typeface="Helvetica Light"/>
                <a:sym typeface="Helvetica Light"/>
              </a:rPr>
              <a:t>‘structure’</a:t>
            </a:r>
          </a:p>
        </p:txBody>
      </p:sp>
      <p:pic>
        <p:nvPicPr>
          <p:cNvPr id="144" name="Connection Line" descr="Connection Line"/>
          <p:cNvPicPr>
            <a:picLocks/>
          </p:cNvPicPr>
          <p:nvPr/>
        </p:nvPicPr>
        <p:blipFill>
          <a:blip r:embed="rId5"/>
          <a:stretch>
            <a:fillRect/>
          </a:stretch>
        </p:blipFill>
        <p:spPr>
          <a:xfrm>
            <a:off x="7042528" y="7955968"/>
            <a:ext cx="2910048" cy="484614"/>
          </a:xfrm>
          <a:prstGeom prst="rect">
            <a:avLst/>
          </a:prstGeom>
        </p:spPr>
      </p:pic>
      <p:sp>
        <p:nvSpPr>
          <p:cNvPr id="142" name="‘motion’…"/>
          <p:cNvSpPr txBox="1"/>
          <p:nvPr/>
        </p:nvSpPr>
        <p:spPr>
          <a:xfrm>
            <a:off x="10462140" y="6370279"/>
            <a:ext cx="1816456" cy="889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solidFill>
                  <a:srgbClr val="00882B"/>
                </a:solidFill>
              </a:defRPr>
            </a:pPr>
            <a:r>
              <a:rPr kumimoji="0" sz="3600" b="0" i="0" u="none" strike="noStrike" kern="0" cap="none" spc="0" normalizeH="0" baseline="0" noProof="0">
                <a:ln>
                  <a:noFill/>
                </a:ln>
                <a:solidFill>
                  <a:srgbClr val="00882B"/>
                </a:solidFill>
                <a:effectLst/>
                <a:uLnTx/>
                <a:uFillTx/>
                <a:latin typeface="Helvetica Light"/>
                <a:sym typeface="Helvetica Light"/>
              </a:rPr>
              <a:t>‘motion’</a:t>
            </a:r>
          </a:p>
          <a:p>
            <a:pPr marL="0" marR="0" lvl="0" indent="0" algn="ctr" defTabSz="584200" rtl="0" eaLnBrk="1" fontAlgn="auto" latinLnBrk="0" hangingPunct="0">
              <a:lnSpc>
                <a:spcPct val="100000"/>
              </a:lnSpc>
              <a:spcBef>
                <a:spcPts val="0"/>
              </a:spcBef>
              <a:spcAft>
                <a:spcPts val="0"/>
              </a:spcAft>
              <a:buClrTx/>
              <a:buSzTx/>
              <a:buFontTx/>
              <a:buNone/>
              <a:tabLst/>
              <a:defRPr sz="1600">
                <a:solidFill>
                  <a:srgbClr val="00882B"/>
                </a:solidFill>
              </a:defRPr>
            </a:pPr>
            <a:r>
              <a:rPr kumimoji="0" sz="1600" b="0" i="0" u="none" strike="noStrike" kern="0" cap="none" spc="0" normalizeH="0" baseline="0" noProof="0">
                <a:ln>
                  <a:noFill/>
                </a:ln>
                <a:solidFill>
                  <a:srgbClr val="00882B"/>
                </a:solidFill>
                <a:effectLst/>
                <a:uLnTx/>
                <a:uFillTx/>
                <a:latin typeface="Helvetica Light"/>
                <a:sym typeface="Helvetica Light"/>
              </a:rPr>
              <a:t>(of the cameras)</a:t>
            </a:r>
          </a:p>
        </p:txBody>
      </p:sp>
      <p:pic>
        <p:nvPicPr>
          <p:cNvPr id="146" name="Connection Line" descr="Connection Line"/>
          <p:cNvPicPr>
            <a:picLocks/>
          </p:cNvPicPr>
          <p:nvPr/>
        </p:nvPicPr>
        <p:blipFill>
          <a:blip r:embed="rId6"/>
          <a:stretch>
            <a:fillRect/>
          </a:stretch>
        </p:blipFill>
        <p:spPr>
          <a:xfrm>
            <a:off x="7639429" y="6132338"/>
            <a:ext cx="2840840" cy="534937"/>
          </a:xfrm>
          <a:prstGeom prst="rect">
            <a:avLst/>
          </a:prstGeom>
        </p:spPr>
      </p:pic>
    </p:spTree>
    <p:extLst>
      <p:ext uri="{BB962C8B-B14F-4D97-AF65-F5344CB8AC3E}">
        <p14:creationId xmlns:p14="http://schemas.microsoft.com/office/powerpoint/2010/main" val="452614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7"/>
          <p:cNvSpPr txBox="1">
            <a:spLocks/>
          </p:cNvSpPr>
          <p:nvPr/>
        </p:nvSpPr>
        <p:spPr>
          <a:xfrm>
            <a:off x="540200" y="2893007"/>
            <a:ext cx="11924401" cy="6043559"/>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65771" indent="-365771">
              <a:buFont typeface="Arial" panose="020B0604020202020204" pitchFamily="34" charset="0"/>
              <a:buChar char="•"/>
            </a:pPr>
            <a:r>
              <a:rPr lang="en-US" sz="2400" dirty="0"/>
              <a:t>A note on normalization.</a:t>
            </a:r>
          </a:p>
          <a:p>
            <a:endParaRPr lang="en-US" sz="2400" dirty="0"/>
          </a:p>
          <a:p>
            <a:pPr marL="365771" indent="-365771">
              <a:buFont typeface="Arial" panose="020B0604020202020204" pitchFamily="34" charset="0"/>
              <a:buChar char="•"/>
            </a:pPr>
            <a:r>
              <a:rPr lang="en-US" sz="2400" dirty="0"/>
              <a:t>Two-view structure from motion.</a:t>
            </a:r>
          </a:p>
          <a:p>
            <a:pPr marL="365771" indent="-365771">
              <a:buFont typeface="Arial" panose="020B0604020202020204" pitchFamily="34" charset="0"/>
              <a:buChar char="•"/>
            </a:pPr>
            <a:endParaRPr lang="en-US" sz="2400" dirty="0"/>
          </a:p>
          <a:p>
            <a:pPr marL="365771" indent="-365771">
              <a:buFont typeface="Arial" panose="020B0604020202020204" pitchFamily="34" charset="0"/>
              <a:buChar char="•"/>
            </a:pPr>
            <a:r>
              <a:rPr lang="en-US" sz="2400" dirty="0"/>
              <a:t>Ambiguities in structure from motion.</a:t>
            </a:r>
          </a:p>
          <a:p>
            <a:pPr marL="365771" indent="-365771">
              <a:buFont typeface="Arial" panose="020B0604020202020204" pitchFamily="34" charset="0"/>
              <a:buChar char="•"/>
            </a:pPr>
            <a:endParaRPr lang="en-US" sz="2400" dirty="0"/>
          </a:p>
          <a:p>
            <a:pPr marL="365771" indent="-365771">
              <a:buFont typeface="Arial" panose="020B0604020202020204" pitchFamily="34" charset="0"/>
              <a:buChar char="•"/>
            </a:pPr>
            <a:r>
              <a:rPr lang="en-US" sz="2400" dirty="0"/>
              <a:t>Affine structure from motion.</a:t>
            </a:r>
          </a:p>
          <a:p>
            <a:pPr marL="365771" indent="-365771">
              <a:buFont typeface="Arial" panose="020B0604020202020204" pitchFamily="34" charset="0"/>
              <a:buChar char="•"/>
            </a:pPr>
            <a:endParaRPr lang="en-US" sz="2400" dirty="0"/>
          </a:p>
          <a:p>
            <a:pPr marL="365771" indent="-365771">
              <a:buFont typeface="Arial" panose="020B0604020202020204" pitchFamily="34" charset="0"/>
              <a:buChar char="•"/>
            </a:pPr>
            <a:r>
              <a:rPr lang="en-US" sz="2400" dirty="0"/>
              <a:t>Multi-view structure from motion.</a:t>
            </a:r>
          </a:p>
          <a:p>
            <a:pPr marL="365771" indent="-365771">
              <a:buFont typeface="Arial" panose="020B0604020202020204" pitchFamily="34" charset="0"/>
              <a:buChar char="•"/>
            </a:pPr>
            <a:endParaRPr lang="en-US" sz="2400" dirty="0"/>
          </a:p>
          <a:p>
            <a:pPr marL="365771" indent="-365771">
              <a:buFont typeface="Arial" panose="020B0604020202020204" pitchFamily="34" charset="0"/>
              <a:buChar char="•"/>
            </a:pPr>
            <a:r>
              <a:rPr lang="en-US" sz="2400" dirty="0"/>
              <a:t>Large-scale structure from motion.</a:t>
            </a:r>
          </a:p>
        </p:txBody>
      </p:sp>
      <p:sp>
        <p:nvSpPr>
          <p:cNvPr id="6" name="Shape 667">
            <a:extLst>
              <a:ext uri="{FF2B5EF4-FFF2-40B4-BE49-F238E27FC236}">
                <a16:creationId xmlns:a16="http://schemas.microsoft.com/office/drawing/2014/main" id="{C73B9F3D-2B2C-4024-8F8B-A28DDE3A559F}"/>
              </a:ext>
            </a:extLst>
          </p:cNvPr>
          <p:cNvSpPr>
            <a:spLocks noGrp="1"/>
          </p:cNvSpPr>
          <p:nvPr>
            <p:ph type="title"/>
          </p:nvPr>
        </p:nvSpPr>
        <p:spPr>
          <a:xfrm>
            <a:off x="0" y="817033"/>
            <a:ext cx="13004800" cy="1413934"/>
          </a:xfrm>
          <a:prstGeom prst="rect">
            <a:avLst/>
          </a:prstGeom>
        </p:spPr>
        <p:txBody>
          <a:bodyPr/>
          <a:lstStyle/>
          <a:p>
            <a:pPr algn="ctr"/>
            <a:r>
              <a:rPr lang="en-US" dirty="0"/>
              <a:t>Overview of today’s lecture</a:t>
            </a:r>
            <a:endParaRPr dirty="0"/>
          </a:p>
        </p:txBody>
      </p:sp>
    </p:spTree>
    <p:extLst>
      <p:ext uri="{BB962C8B-B14F-4D97-AF65-F5344CB8AC3E}">
        <p14:creationId xmlns:p14="http://schemas.microsoft.com/office/powerpoint/2010/main" val="2018978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p:cNvSpPr/>
          <p:nvPr/>
        </p:nvSpPr>
        <p:spPr>
          <a:xfrm>
            <a:off x="222051" y="2172344"/>
            <a:ext cx="12560698" cy="2129087"/>
          </a:xfrm>
          <a:prstGeom prst="roundRect">
            <a:avLst>
              <a:gd name="adj" fmla="val 3535"/>
            </a:avLst>
          </a:prstGeom>
          <a:gradFill>
            <a:gsLst>
              <a:gs pos="0">
                <a:schemeClr val="accent1">
                  <a:satOff val="-3355"/>
                  <a:lumOff val="26614"/>
                </a:schemeClr>
              </a:gs>
              <a:gs pos="100000">
                <a:schemeClr val="accent1"/>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2400">
                <a:solidFill>
                  <a:srgbClr val="FFFFFF"/>
                </a:solidFill>
              </a:defRPr>
            </a:pPr>
            <a:endParaRPr kumimoji="0" sz="2400" b="0" i="0" u="none" strike="noStrike" kern="0" cap="none" spc="0" normalizeH="0" baseline="0" noProof="0">
              <a:ln>
                <a:noFill/>
              </a:ln>
              <a:solidFill>
                <a:srgbClr val="FFFFFF"/>
              </a:solidFill>
              <a:effectLst/>
              <a:uLnTx/>
              <a:uFillTx/>
              <a:latin typeface="Helvetica Light"/>
              <a:sym typeface="Helvetica Light"/>
            </a:endParaRPr>
          </a:p>
        </p:txBody>
      </p:sp>
      <p:sp>
        <p:nvSpPr>
          <p:cNvPr id="150" name="Procedure for Reconstruction"/>
          <p:cNvSpPr txBox="1">
            <a:spLocks noGrp="1"/>
          </p:cNvSpPr>
          <p:nvPr>
            <p:ph type="title"/>
          </p:nvPr>
        </p:nvSpPr>
        <p:spPr>
          <a:xfrm>
            <a:off x="300037" y="496788"/>
            <a:ext cx="12404726" cy="1267024"/>
          </a:xfrm>
          <a:prstGeom prst="rect">
            <a:avLst/>
          </a:prstGeom>
        </p:spPr>
        <p:txBody>
          <a:bodyPr>
            <a:normAutofit/>
          </a:bodyPr>
          <a:lstStyle>
            <a:lvl1pPr defTabSz="537463">
              <a:defRPr sz="7360"/>
            </a:lvl1pPr>
          </a:lstStyle>
          <a:p>
            <a:r>
              <a:rPr lang="en-US" dirty="0"/>
              <a:t>Two-view </a:t>
            </a:r>
            <a:r>
              <a:rPr lang="en-US" dirty="0" err="1"/>
              <a:t>SfM</a:t>
            </a:r>
            <a:endParaRPr dirty="0"/>
          </a:p>
        </p:txBody>
      </p:sp>
      <p:sp>
        <p:nvSpPr>
          <p:cNvPr id="151" name="Compute the Fundamental Matrix F from points correspondences 8-point algorithm"/>
          <p:cNvSpPr txBox="1"/>
          <p:nvPr/>
        </p:nvSpPr>
        <p:spPr>
          <a:xfrm>
            <a:off x="580477" y="2288691"/>
            <a:ext cx="10582328" cy="193078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35000" marR="0" lvl="0" indent="-635000" algn="l" defTabSz="584200" rtl="0" eaLnBrk="1" fontAlgn="auto" latinLnBrk="0" hangingPunct="0">
              <a:lnSpc>
                <a:spcPct val="110000"/>
              </a:lnSpc>
              <a:spcBef>
                <a:spcPts val="0"/>
              </a:spcBef>
              <a:spcAft>
                <a:spcPts val="0"/>
              </a:spcAft>
              <a:buClrTx/>
              <a:buSzPct val="100000"/>
              <a:buFontTx/>
              <a:buAutoNum type="arabicPeriod"/>
              <a:tabLst/>
              <a:defRPr/>
            </a:pPr>
            <a:r>
              <a:rPr kumimoji="0" sz="3600" b="0" i="0" u="none" strike="noStrike" kern="0" cap="none" spc="0" normalizeH="0" baseline="0" noProof="0" dirty="0">
                <a:ln>
                  <a:noFill/>
                </a:ln>
                <a:solidFill>
                  <a:srgbClr val="000000"/>
                </a:solidFill>
                <a:effectLst/>
                <a:uLnTx/>
                <a:uFillTx/>
                <a:latin typeface="Helvetica Light"/>
                <a:sym typeface="Helvetica Light"/>
              </a:rPr>
              <a:t>Compute the Fundamental Matrix </a:t>
            </a:r>
            <a:r>
              <a:rPr kumimoji="0" sz="3600" b="1" i="0" u="none" strike="noStrike" kern="0" cap="none" spc="0" normalizeH="0" baseline="0" noProof="0" dirty="0">
                <a:ln>
                  <a:noFill/>
                </a:ln>
                <a:solidFill>
                  <a:srgbClr val="000000"/>
                </a:solidFill>
                <a:effectLst/>
                <a:uLnTx/>
                <a:uFillTx/>
                <a:latin typeface="Helvetica"/>
                <a:ea typeface="Helvetica"/>
                <a:cs typeface="Helvetica"/>
                <a:sym typeface="Helvetica"/>
              </a:rPr>
              <a:t>F</a:t>
            </a:r>
            <a:r>
              <a:rPr kumimoji="0" sz="3600" b="0" i="0" u="none" strike="noStrike" kern="0" cap="none" spc="0" normalizeH="0" baseline="0" noProof="0" dirty="0">
                <a:ln>
                  <a:noFill/>
                </a:ln>
                <a:solidFill>
                  <a:srgbClr val="000000"/>
                </a:solidFill>
                <a:effectLst/>
                <a:uLnTx/>
                <a:uFillTx/>
                <a:latin typeface="Helvetica Light"/>
                <a:sym typeface="Helvetica Light"/>
              </a:rPr>
              <a:t> from points correspondences</a:t>
            </a:r>
            <a:br>
              <a:rPr kumimoji="0" sz="3600" b="0" i="0" u="none" strike="noStrike" kern="0" cap="none" spc="0" normalizeH="0" baseline="0" noProof="0" dirty="0">
                <a:ln>
                  <a:noFill/>
                </a:ln>
                <a:solidFill>
                  <a:srgbClr val="000000"/>
                </a:solidFill>
                <a:effectLst/>
                <a:uLnTx/>
                <a:uFillTx/>
                <a:latin typeface="Helvetica Light"/>
                <a:sym typeface="Helvetica Light"/>
              </a:rPr>
            </a:br>
            <a:endParaRPr kumimoji="0" sz="3600" b="1" i="0" u="none" strike="noStrike" kern="0" cap="none" spc="0" normalizeH="0" baseline="0" noProof="0" dirty="0">
              <a:ln>
                <a:noFill/>
              </a:ln>
              <a:solidFill>
                <a:srgbClr val="FFFFFF"/>
              </a:solidFill>
              <a:effectLst/>
              <a:uLnTx/>
              <a:uFillTx/>
              <a:latin typeface="Helvetica"/>
              <a:ea typeface="Helvetica"/>
              <a:cs typeface="Helvetica"/>
              <a:sym typeface="Helvetica"/>
            </a:endParaRPr>
          </a:p>
        </p:txBody>
      </p:sp>
      <p:pic>
        <p:nvPicPr>
          <p:cNvPr id="152" name="latex-image-1.pdf" descr="latex-image-1.pdf"/>
          <p:cNvPicPr>
            <a:picLocks noChangeAspect="1"/>
          </p:cNvPicPr>
          <p:nvPr/>
        </p:nvPicPr>
        <p:blipFill>
          <a:blip r:embed="rId2"/>
          <a:stretch>
            <a:fillRect/>
          </a:stretch>
        </p:blipFill>
        <p:spPr>
          <a:xfrm>
            <a:off x="3968487" y="6025928"/>
            <a:ext cx="5067826" cy="1080451"/>
          </a:xfrm>
          <a:prstGeom prst="rect">
            <a:avLst/>
          </a:prstGeom>
          <a:ln w="12700">
            <a:miter lim="400000"/>
          </a:ln>
        </p:spPr>
      </p:pic>
    </p:spTree>
    <p:extLst>
      <p:ext uri="{BB962C8B-B14F-4D97-AF65-F5344CB8AC3E}">
        <p14:creationId xmlns:p14="http://schemas.microsoft.com/office/powerpoint/2010/main" val="880609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p:cNvSpPr/>
          <p:nvPr/>
        </p:nvSpPr>
        <p:spPr>
          <a:xfrm>
            <a:off x="222051" y="2172344"/>
            <a:ext cx="12560698" cy="2129087"/>
          </a:xfrm>
          <a:prstGeom prst="roundRect">
            <a:avLst>
              <a:gd name="adj" fmla="val 3535"/>
            </a:avLst>
          </a:prstGeom>
          <a:gradFill>
            <a:gsLst>
              <a:gs pos="0">
                <a:schemeClr val="accent1">
                  <a:satOff val="-3355"/>
                  <a:lumOff val="26614"/>
                </a:schemeClr>
              </a:gs>
              <a:gs pos="100000">
                <a:schemeClr val="accent1"/>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2400">
                <a:solidFill>
                  <a:srgbClr val="FFFFFF"/>
                </a:solidFill>
              </a:defRPr>
            </a:pPr>
            <a:endParaRPr kumimoji="0" sz="2400" b="0" i="0" u="none" strike="noStrike" kern="0" cap="none" spc="0" normalizeH="0" baseline="0" noProof="0">
              <a:ln>
                <a:noFill/>
              </a:ln>
              <a:solidFill>
                <a:srgbClr val="FFFFFF"/>
              </a:solidFill>
              <a:effectLst/>
              <a:uLnTx/>
              <a:uFillTx/>
              <a:latin typeface="Helvetica Light"/>
              <a:sym typeface="Helvetica Light"/>
            </a:endParaRPr>
          </a:p>
        </p:txBody>
      </p:sp>
      <p:sp>
        <p:nvSpPr>
          <p:cNvPr id="150" name="Procedure for Reconstruction"/>
          <p:cNvSpPr txBox="1">
            <a:spLocks noGrp="1"/>
          </p:cNvSpPr>
          <p:nvPr>
            <p:ph type="title"/>
          </p:nvPr>
        </p:nvSpPr>
        <p:spPr>
          <a:xfrm>
            <a:off x="300037" y="496788"/>
            <a:ext cx="12404726" cy="1267024"/>
          </a:xfrm>
          <a:prstGeom prst="rect">
            <a:avLst/>
          </a:prstGeom>
        </p:spPr>
        <p:txBody>
          <a:bodyPr/>
          <a:lstStyle>
            <a:lvl1pPr defTabSz="537463">
              <a:defRPr sz="7360"/>
            </a:lvl1pPr>
          </a:lstStyle>
          <a:p>
            <a:r>
              <a:rPr lang="en-US" dirty="0"/>
              <a:t>Two-view </a:t>
            </a:r>
            <a:r>
              <a:rPr lang="en-US" dirty="0" err="1"/>
              <a:t>SfM</a:t>
            </a:r>
            <a:endParaRPr dirty="0"/>
          </a:p>
        </p:txBody>
      </p:sp>
      <p:sp>
        <p:nvSpPr>
          <p:cNvPr id="151" name="Compute the Fundamental Matrix F from points correspondences 8-point algorithm"/>
          <p:cNvSpPr txBox="1"/>
          <p:nvPr/>
        </p:nvSpPr>
        <p:spPr>
          <a:xfrm>
            <a:off x="580477" y="2288691"/>
            <a:ext cx="10582328" cy="193078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35000" marR="0" lvl="0" indent="-635000" algn="l" defTabSz="584200" rtl="0" eaLnBrk="1" fontAlgn="auto" latinLnBrk="0" hangingPunct="0">
              <a:lnSpc>
                <a:spcPct val="110000"/>
              </a:lnSpc>
              <a:spcBef>
                <a:spcPts val="0"/>
              </a:spcBef>
              <a:spcAft>
                <a:spcPts val="0"/>
              </a:spcAft>
              <a:buClrTx/>
              <a:buSzPct val="100000"/>
              <a:buFontTx/>
              <a:buAutoNum type="arabicPeriod"/>
              <a:tabLst/>
              <a:defRPr/>
            </a:pPr>
            <a:r>
              <a:rPr kumimoji="0" sz="3600" b="0" i="0" u="none" strike="noStrike" kern="0" cap="none" spc="0" normalizeH="0" baseline="0" noProof="0" dirty="0">
                <a:ln>
                  <a:noFill/>
                </a:ln>
                <a:solidFill>
                  <a:srgbClr val="000000"/>
                </a:solidFill>
                <a:effectLst/>
                <a:uLnTx/>
                <a:uFillTx/>
                <a:latin typeface="Helvetica Light"/>
                <a:sym typeface="Helvetica Light"/>
              </a:rPr>
              <a:t>Compute the Fundamental Matrix </a:t>
            </a:r>
            <a:r>
              <a:rPr kumimoji="0" sz="3600" b="1" i="0" u="none" strike="noStrike" kern="0" cap="none" spc="0" normalizeH="0" baseline="0" noProof="0" dirty="0">
                <a:ln>
                  <a:noFill/>
                </a:ln>
                <a:solidFill>
                  <a:srgbClr val="000000"/>
                </a:solidFill>
                <a:effectLst/>
                <a:uLnTx/>
                <a:uFillTx/>
                <a:latin typeface="Helvetica"/>
                <a:ea typeface="Helvetica"/>
                <a:cs typeface="Helvetica"/>
                <a:sym typeface="Helvetica"/>
              </a:rPr>
              <a:t>F</a:t>
            </a:r>
            <a:r>
              <a:rPr kumimoji="0" sz="3600" b="0" i="0" u="none" strike="noStrike" kern="0" cap="none" spc="0" normalizeH="0" baseline="0" noProof="0" dirty="0">
                <a:ln>
                  <a:noFill/>
                </a:ln>
                <a:solidFill>
                  <a:srgbClr val="000000"/>
                </a:solidFill>
                <a:effectLst/>
                <a:uLnTx/>
                <a:uFillTx/>
                <a:latin typeface="Helvetica Light"/>
                <a:sym typeface="Helvetica Light"/>
              </a:rPr>
              <a:t> from points correspondences</a:t>
            </a:r>
            <a:br>
              <a:rPr kumimoji="0" sz="3600" b="0" i="0" u="none" strike="noStrike" kern="0" cap="none" spc="0" normalizeH="0" baseline="0" noProof="0" dirty="0">
                <a:ln>
                  <a:noFill/>
                </a:ln>
                <a:solidFill>
                  <a:srgbClr val="000000"/>
                </a:solidFill>
                <a:effectLst/>
                <a:uLnTx/>
                <a:uFillTx/>
                <a:latin typeface="Helvetica Light"/>
                <a:sym typeface="Helvetica Light"/>
              </a:rPr>
            </a:br>
            <a:r>
              <a:rPr kumimoji="0" sz="3600" b="1" i="0" u="none" strike="noStrike" kern="0" cap="none" spc="0" normalizeH="0" baseline="0" noProof="0" dirty="0">
                <a:ln>
                  <a:noFill/>
                </a:ln>
                <a:solidFill>
                  <a:srgbClr val="FFFFFF"/>
                </a:solidFill>
                <a:effectLst/>
                <a:uLnTx/>
                <a:uFillTx/>
                <a:latin typeface="Helvetica"/>
                <a:ea typeface="Helvetica"/>
                <a:cs typeface="Helvetica"/>
                <a:sym typeface="Helvetica"/>
              </a:rPr>
              <a:t>8-point algorithm</a:t>
            </a:r>
          </a:p>
        </p:txBody>
      </p:sp>
      <p:pic>
        <p:nvPicPr>
          <p:cNvPr id="152" name="latex-image-1.pdf" descr="latex-image-1.pdf"/>
          <p:cNvPicPr>
            <a:picLocks noChangeAspect="1"/>
          </p:cNvPicPr>
          <p:nvPr/>
        </p:nvPicPr>
        <p:blipFill>
          <a:blip r:embed="rId2"/>
          <a:stretch>
            <a:fillRect/>
          </a:stretch>
        </p:blipFill>
        <p:spPr>
          <a:xfrm>
            <a:off x="3968487" y="6025928"/>
            <a:ext cx="5067826" cy="1080451"/>
          </a:xfrm>
          <a:prstGeom prst="rect">
            <a:avLst/>
          </a:prstGeom>
          <a:ln w="12700">
            <a:miter lim="400000"/>
          </a:ln>
        </p:spPr>
      </p:pic>
    </p:spTree>
    <p:extLst>
      <p:ext uri="{BB962C8B-B14F-4D97-AF65-F5344CB8AC3E}">
        <p14:creationId xmlns:p14="http://schemas.microsoft.com/office/powerpoint/2010/main" val="9302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p:cNvSpPr/>
          <p:nvPr/>
        </p:nvSpPr>
        <p:spPr>
          <a:xfrm>
            <a:off x="222051" y="4424461"/>
            <a:ext cx="12560698" cy="2129087"/>
          </a:xfrm>
          <a:prstGeom prst="roundRect">
            <a:avLst>
              <a:gd name="adj" fmla="val 3535"/>
            </a:avLst>
          </a:prstGeom>
          <a:gradFill>
            <a:gsLst>
              <a:gs pos="0">
                <a:schemeClr val="accent2">
                  <a:hueOff val="-2473792"/>
                  <a:satOff val="-50209"/>
                  <a:lumOff val="23543"/>
                </a:schemeClr>
              </a:gs>
              <a:gs pos="100000">
                <a:schemeClr val="accent2"/>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2400">
                <a:solidFill>
                  <a:srgbClr val="FFFFFF"/>
                </a:solidFill>
              </a:defRPr>
            </a:pPr>
            <a:endParaRPr kumimoji="0" sz="2400" b="0" i="0" u="none" strike="noStrike" kern="0" cap="none" spc="0" normalizeH="0" baseline="0" noProof="0">
              <a:ln>
                <a:noFill/>
              </a:ln>
              <a:solidFill>
                <a:srgbClr val="FFFFFF"/>
              </a:solidFill>
              <a:effectLst/>
              <a:uLnTx/>
              <a:uFillTx/>
              <a:latin typeface="Helvetica Light"/>
              <a:sym typeface="Helvetica Light"/>
            </a:endParaRPr>
          </a:p>
        </p:txBody>
      </p:sp>
      <p:sp>
        <p:nvSpPr>
          <p:cNvPr id="155" name="Rounded Rectangle"/>
          <p:cNvSpPr/>
          <p:nvPr/>
        </p:nvSpPr>
        <p:spPr>
          <a:xfrm>
            <a:off x="222051" y="2172344"/>
            <a:ext cx="12560698" cy="2129087"/>
          </a:xfrm>
          <a:prstGeom prst="roundRect">
            <a:avLst>
              <a:gd name="adj" fmla="val 3535"/>
            </a:avLst>
          </a:prstGeom>
          <a:gradFill>
            <a:gsLst>
              <a:gs pos="0">
                <a:schemeClr val="accent1">
                  <a:satOff val="-3355"/>
                  <a:lumOff val="26614"/>
                </a:schemeClr>
              </a:gs>
              <a:gs pos="100000">
                <a:schemeClr val="accent1"/>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2400">
                <a:solidFill>
                  <a:srgbClr val="FFFFFF"/>
                </a:solidFill>
              </a:defRPr>
            </a:pPr>
            <a:endParaRPr kumimoji="0" sz="2400" b="0" i="0" u="none" strike="noStrike" kern="0" cap="none" spc="0" normalizeH="0" baseline="0" noProof="0">
              <a:ln>
                <a:noFill/>
              </a:ln>
              <a:solidFill>
                <a:srgbClr val="FFFFFF"/>
              </a:solidFill>
              <a:effectLst/>
              <a:uLnTx/>
              <a:uFillTx/>
              <a:latin typeface="Helvetica Light"/>
              <a:sym typeface="Helvetica Light"/>
            </a:endParaRPr>
          </a:p>
        </p:txBody>
      </p:sp>
      <p:sp>
        <p:nvSpPr>
          <p:cNvPr id="156" name="Procedure for Reconstruction"/>
          <p:cNvSpPr txBox="1">
            <a:spLocks noGrp="1"/>
          </p:cNvSpPr>
          <p:nvPr>
            <p:ph type="title"/>
          </p:nvPr>
        </p:nvSpPr>
        <p:spPr>
          <a:xfrm>
            <a:off x="300037" y="496788"/>
            <a:ext cx="12404726" cy="1267024"/>
          </a:xfrm>
          <a:prstGeom prst="rect">
            <a:avLst/>
          </a:prstGeom>
        </p:spPr>
        <p:txBody>
          <a:bodyPr/>
          <a:lstStyle>
            <a:lvl1pPr defTabSz="537463">
              <a:defRPr sz="7360"/>
            </a:lvl1pPr>
          </a:lstStyle>
          <a:p>
            <a:r>
              <a:rPr lang="en-US" dirty="0"/>
              <a:t>Two-view </a:t>
            </a:r>
            <a:r>
              <a:rPr lang="en-US" dirty="0" err="1"/>
              <a:t>SfM</a:t>
            </a:r>
            <a:endParaRPr dirty="0"/>
          </a:p>
        </p:txBody>
      </p:sp>
      <p:sp>
        <p:nvSpPr>
          <p:cNvPr id="158" name="Compute the camera matrices P from the Fundamental matrix P = [ I | 0 ]  and  P’ = [ [ex]F | e’ ]"/>
          <p:cNvSpPr txBox="1"/>
          <p:nvPr/>
        </p:nvSpPr>
        <p:spPr>
          <a:xfrm>
            <a:off x="517674" y="4564440"/>
            <a:ext cx="12060181" cy="184912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635000" marR="0" lvl="0" indent="-635000" algn="l" defTabSz="584200" rtl="0" eaLnBrk="1" fontAlgn="auto" latinLnBrk="0" hangingPunct="0">
              <a:lnSpc>
                <a:spcPct val="110000"/>
              </a:lnSpc>
              <a:spcBef>
                <a:spcPts val="0"/>
              </a:spcBef>
              <a:spcAft>
                <a:spcPts val="0"/>
              </a:spcAft>
              <a:buClrTx/>
              <a:buSzPct val="100000"/>
              <a:buFontTx/>
              <a:buAutoNum type="arabicPeriod" startAt="2"/>
              <a:tabLst/>
              <a:defRPr/>
            </a:pPr>
            <a:r>
              <a:rPr kumimoji="0" sz="3600" b="0" i="0" u="none" strike="noStrike" kern="0" cap="none" spc="0" normalizeH="0" baseline="0" noProof="0">
                <a:ln>
                  <a:noFill/>
                </a:ln>
                <a:solidFill>
                  <a:srgbClr val="000000"/>
                </a:solidFill>
                <a:effectLst/>
                <a:uLnTx/>
                <a:uFillTx/>
                <a:latin typeface="Helvetica Light"/>
                <a:sym typeface="Helvetica Light"/>
              </a:rPr>
              <a:t>Compute the camera matrices </a:t>
            </a:r>
            <a:r>
              <a:rPr kumimoji="0" sz="3600" b="1" i="0" u="none" strike="noStrike" kern="0" cap="none" spc="0" normalizeH="0" baseline="0" noProof="0">
                <a:ln>
                  <a:noFill/>
                </a:ln>
                <a:solidFill>
                  <a:srgbClr val="000000"/>
                </a:solidFill>
                <a:effectLst/>
                <a:uLnTx/>
                <a:uFillTx/>
                <a:latin typeface="Helvetica"/>
                <a:ea typeface="Helvetica"/>
                <a:cs typeface="Helvetica"/>
                <a:sym typeface="Helvetica"/>
              </a:rPr>
              <a:t>P</a:t>
            </a:r>
            <a:r>
              <a:rPr kumimoji="0" sz="3600" b="0" i="0" u="none" strike="noStrike" kern="0" cap="none" spc="0" normalizeH="0" baseline="0" noProof="0">
                <a:ln>
                  <a:noFill/>
                </a:ln>
                <a:solidFill>
                  <a:srgbClr val="000000"/>
                </a:solidFill>
                <a:effectLst/>
                <a:uLnTx/>
                <a:uFillTx/>
                <a:latin typeface="Helvetica Light"/>
                <a:sym typeface="Helvetica Light"/>
              </a:rPr>
              <a:t> from the Fundamental matrix</a:t>
            </a:r>
            <a:br>
              <a:rPr kumimoji="0" sz="3600" b="0" i="0" u="none" strike="noStrike" kern="0" cap="none" spc="0" normalizeH="0" baseline="0" noProof="0">
                <a:ln>
                  <a:noFill/>
                </a:ln>
                <a:solidFill>
                  <a:srgbClr val="000000"/>
                </a:solidFill>
                <a:effectLst/>
                <a:uLnTx/>
                <a:uFillTx/>
                <a:latin typeface="Helvetica Light"/>
                <a:sym typeface="Helvetica Light"/>
              </a:rPr>
            </a:br>
            <a:r>
              <a:rPr kumimoji="0" sz="3600" b="1" i="0" u="none" strike="noStrike" kern="0" cap="none" spc="0" normalizeH="0" baseline="0" noProof="0">
                <a:ln>
                  <a:noFill/>
                </a:ln>
                <a:solidFill>
                  <a:srgbClr val="FFFFFF"/>
                </a:solidFill>
                <a:effectLst/>
                <a:uLnTx/>
                <a:uFillTx/>
                <a:latin typeface="Tahoma"/>
                <a:ea typeface="Tahoma"/>
                <a:cs typeface="Tahoma"/>
                <a:sym typeface="Tahoma"/>
              </a:rPr>
              <a:t>P</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I</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0</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and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P’</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e</a:t>
            </a:r>
            <a:r>
              <a:rPr kumimoji="0" sz="3600" b="0" i="0" u="none" strike="noStrike" kern="0" cap="none" spc="0" normalizeH="0" baseline="-5999" noProof="0">
                <a:ln>
                  <a:noFill/>
                </a:ln>
                <a:solidFill>
                  <a:srgbClr val="FFFFFF"/>
                </a:solidFill>
                <a:effectLst/>
                <a:uLnTx/>
                <a:uFillTx/>
                <a:latin typeface="Tahoma"/>
                <a:ea typeface="Tahoma"/>
                <a:cs typeface="Tahoma"/>
                <a:sym typeface="Tahoma"/>
              </a:rPr>
              <a:t>x</a:t>
            </a:r>
            <a:r>
              <a:rPr kumimoji="0" sz="3600" b="0" i="0" u="none" strike="noStrike" kern="0" cap="none" spc="0" normalizeH="0" baseline="0" noProof="0">
                <a:ln>
                  <a:noFill/>
                </a:ln>
                <a:solidFill>
                  <a:srgbClr val="FFFFFF"/>
                </a:solidFill>
                <a:effectLst/>
                <a:uLnTx/>
                <a:uFillTx/>
                <a:latin typeface="Tahoma"/>
                <a:ea typeface="Tahoma"/>
                <a:cs typeface="Tahoma"/>
                <a:sym typeface="Tahoma"/>
              </a:rPr>
              <a:t>]</a:t>
            </a:r>
            <a:r>
              <a:rPr kumimoji="0" sz="3600" b="1" i="0" u="none" strike="noStrike" kern="0" cap="none" spc="0" normalizeH="0" baseline="0" noProof="0">
                <a:ln>
                  <a:noFill/>
                </a:ln>
                <a:solidFill>
                  <a:srgbClr val="FFFFFF"/>
                </a:solidFill>
                <a:effectLst/>
                <a:uLnTx/>
                <a:uFillTx/>
                <a:latin typeface="Tahoma"/>
                <a:ea typeface="Tahoma"/>
                <a:cs typeface="Tahoma"/>
                <a:sym typeface="Tahoma"/>
              </a:rPr>
              <a:t>F</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e</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a:t>
            </a:r>
          </a:p>
        </p:txBody>
      </p:sp>
      <p:sp>
        <p:nvSpPr>
          <p:cNvPr id="7" name="Compute the Fundamental Matrix F from points correspondences 8-point algorithm">
            <a:extLst>
              <a:ext uri="{FF2B5EF4-FFF2-40B4-BE49-F238E27FC236}">
                <a16:creationId xmlns:a16="http://schemas.microsoft.com/office/drawing/2014/main" id="{33700B62-D7DA-4892-8B85-0F96CBA3F181}"/>
              </a:ext>
            </a:extLst>
          </p:cNvPr>
          <p:cNvSpPr txBox="1"/>
          <p:nvPr/>
        </p:nvSpPr>
        <p:spPr>
          <a:xfrm>
            <a:off x="580477" y="2288691"/>
            <a:ext cx="10582328" cy="193078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35000" marR="0" lvl="0" indent="-635000" algn="l" defTabSz="584200" rtl="0" eaLnBrk="1" fontAlgn="auto" latinLnBrk="0" hangingPunct="0">
              <a:lnSpc>
                <a:spcPct val="110000"/>
              </a:lnSpc>
              <a:spcBef>
                <a:spcPts val="0"/>
              </a:spcBef>
              <a:spcAft>
                <a:spcPts val="0"/>
              </a:spcAft>
              <a:buClrTx/>
              <a:buSzPct val="100000"/>
              <a:buFontTx/>
              <a:buAutoNum type="arabicPeriod"/>
              <a:tabLst/>
              <a:defRPr/>
            </a:pPr>
            <a:r>
              <a:rPr kumimoji="0" sz="3600" b="0" i="0" u="none" strike="noStrike" kern="0" cap="none" spc="0" normalizeH="0" baseline="0" noProof="0" dirty="0">
                <a:ln>
                  <a:noFill/>
                </a:ln>
                <a:solidFill>
                  <a:srgbClr val="000000"/>
                </a:solidFill>
                <a:effectLst/>
                <a:uLnTx/>
                <a:uFillTx/>
                <a:latin typeface="Helvetica Light"/>
                <a:sym typeface="Helvetica Light"/>
              </a:rPr>
              <a:t>Compute the Fundamental Matrix </a:t>
            </a:r>
            <a:r>
              <a:rPr kumimoji="0" sz="3600" b="1" i="0" u="none" strike="noStrike" kern="0" cap="none" spc="0" normalizeH="0" baseline="0" noProof="0" dirty="0">
                <a:ln>
                  <a:noFill/>
                </a:ln>
                <a:solidFill>
                  <a:srgbClr val="000000"/>
                </a:solidFill>
                <a:effectLst/>
                <a:uLnTx/>
                <a:uFillTx/>
                <a:latin typeface="Helvetica"/>
                <a:ea typeface="Helvetica"/>
                <a:cs typeface="Helvetica"/>
                <a:sym typeface="Helvetica"/>
              </a:rPr>
              <a:t>F</a:t>
            </a:r>
            <a:r>
              <a:rPr kumimoji="0" sz="3600" b="0" i="0" u="none" strike="noStrike" kern="0" cap="none" spc="0" normalizeH="0" baseline="0" noProof="0" dirty="0">
                <a:ln>
                  <a:noFill/>
                </a:ln>
                <a:solidFill>
                  <a:srgbClr val="000000"/>
                </a:solidFill>
                <a:effectLst/>
                <a:uLnTx/>
                <a:uFillTx/>
                <a:latin typeface="Helvetica Light"/>
                <a:sym typeface="Helvetica Light"/>
              </a:rPr>
              <a:t> from points correspondences</a:t>
            </a:r>
            <a:br>
              <a:rPr kumimoji="0" sz="3600" b="0" i="0" u="none" strike="noStrike" kern="0" cap="none" spc="0" normalizeH="0" baseline="0" noProof="0" dirty="0">
                <a:ln>
                  <a:noFill/>
                </a:ln>
                <a:solidFill>
                  <a:srgbClr val="000000"/>
                </a:solidFill>
                <a:effectLst/>
                <a:uLnTx/>
                <a:uFillTx/>
                <a:latin typeface="Helvetica Light"/>
                <a:sym typeface="Helvetica Light"/>
              </a:rPr>
            </a:br>
            <a:r>
              <a:rPr kumimoji="0" sz="3600" b="1" i="0" u="none" strike="noStrike" kern="0" cap="none" spc="0" normalizeH="0" baseline="0" noProof="0" dirty="0">
                <a:ln>
                  <a:noFill/>
                </a:ln>
                <a:solidFill>
                  <a:srgbClr val="FFFFFF"/>
                </a:solidFill>
                <a:effectLst/>
                <a:uLnTx/>
                <a:uFillTx/>
                <a:latin typeface="Helvetica"/>
                <a:ea typeface="Helvetica"/>
                <a:cs typeface="Helvetica"/>
                <a:sym typeface="Helvetica"/>
              </a:rPr>
              <a:t>8-point algorithm</a:t>
            </a:r>
          </a:p>
        </p:txBody>
      </p:sp>
    </p:spTree>
    <p:extLst>
      <p:ext uri="{BB962C8B-B14F-4D97-AF65-F5344CB8AC3E}">
        <p14:creationId xmlns:p14="http://schemas.microsoft.com/office/powerpoint/2010/main" val="2679310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amera matrices corresponding to the fundamental matrix F may be chosen as"/>
          <p:cNvSpPr txBox="1"/>
          <p:nvPr/>
        </p:nvSpPr>
        <p:spPr>
          <a:xfrm>
            <a:off x="1595703" y="2501896"/>
            <a:ext cx="9813395" cy="119380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600" b="0" i="0" u="none" strike="noStrike" kern="0" cap="none" spc="0" normalizeH="0" baseline="0" noProof="0">
                <a:ln>
                  <a:noFill/>
                </a:ln>
                <a:solidFill>
                  <a:srgbClr val="000000"/>
                </a:solidFill>
                <a:effectLst/>
                <a:uLnTx/>
                <a:uFillTx/>
                <a:latin typeface="Helvetica Light"/>
                <a:sym typeface="Helvetica Light"/>
              </a:rPr>
              <a:t>Camera matrices corresponding to the fundamental matrix </a:t>
            </a:r>
            <a:r>
              <a:rPr kumimoji="0" sz="3600" b="1" i="0" u="none" strike="noStrike" kern="0" cap="none" spc="0" normalizeH="0" baseline="0" noProof="0">
                <a:ln>
                  <a:noFill/>
                </a:ln>
                <a:solidFill>
                  <a:srgbClr val="000000"/>
                </a:solidFill>
                <a:effectLst/>
                <a:uLnTx/>
                <a:uFillTx/>
                <a:latin typeface="Helvetica"/>
                <a:ea typeface="Helvetica"/>
                <a:cs typeface="Helvetica"/>
                <a:sym typeface="Helvetica"/>
              </a:rPr>
              <a:t>F </a:t>
            </a:r>
            <a:r>
              <a:rPr kumimoji="0" sz="3600" b="0" i="0" u="none" strike="noStrike" kern="0" cap="none" spc="0" normalizeH="0" baseline="0" noProof="0">
                <a:ln>
                  <a:noFill/>
                </a:ln>
                <a:solidFill>
                  <a:srgbClr val="000000"/>
                </a:solidFill>
                <a:effectLst/>
                <a:uLnTx/>
                <a:uFillTx/>
                <a:latin typeface="Helvetica Light"/>
                <a:sym typeface="Helvetica Light"/>
              </a:rPr>
              <a:t>may be chosen as</a:t>
            </a:r>
          </a:p>
        </p:txBody>
      </p:sp>
      <p:pic>
        <p:nvPicPr>
          <p:cNvPr id="161" name="latex-image-1.pdf" descr="latex-image-1.pdf"/>
          <p:cNvPicPr>
            <a:picLocks noChangeAspect="1"/>
          </p:cNvPicPr>
          <p:nvPr/>
        </p:nvPicPr>
        <p:blipFill>
          <a:blip r:embed="rId2"/>
          <a:stretch>
            <a:fillRect/>
          </a:stretch>
        </p:blipFill>
        <p:spPr>
          <a:xfrm>
            <a:off x="1262211" y="4329997"/>
            <a:ext cx="4078853" cy="1093606"/>
          </a:xfrm>
          <a:prstGeom prst="rect">
            <a:avLst/>
          </a:prstGeom>
          <a:ln w="12700">
            <a:miter lim="400000"/>
          </a:ln>
        </p:spPr>
      </p:pic>
      <p:pic>
        <p:nvPicPr>
          <p:cNvPr id="162" name="latex-image-2.pdf" descr="latex-image-2.pdf"/>
          <p:cNvPicPr>
            <a:picLocks noChangeAspect="1"/>
          </p:cNvPicPr>
          <p:nvPr/>
        </p:nvPicPr>
        <p:blipFill>
          <a:blip r:embed="rId3"/>
          <a:stretch>
            <a:fillRect/>
          </a:stretch>
        </p:blipFill>
        <p:spPr>
          <a:xfrm>
            <a:off x="6662191" y="4412494"/>
            <a:ext cx="5524049" cy="928612"/>
          </a:xfrm>
          <a:prstGeom prst="rect">
            <a:avLst/>
          </a:prstGeom>
          <a:ln w="12700">
            <a:miter lim="400000"/>
          </a:ln>
        </p:spPr>
      </p:pic>
      <p:sp>
        <p:nvSpPr>
          <p:cNvPr id="163" name="(See Hartley and Zisserman C.9 for proof)"/>
          <p:cNvSpPr txBox="1"/>
          <p:nvPr/>
        </p:nvSpPr>
        <p:spPr>
          <a:xfrm>
            <a:off x="3122345" y="6057896"/>
            <a:ext cx="6760110" cy="533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8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800" b="0" i="0" u="none" strike="noStrike" kern="0" cap="none" spc="0" normalizeH="0" baseline="0" noProof="0">
                <a:ln>
                  <a:noFill/>
                </a:ln>
                <a:solidFill>
                  <a:srgbClr val="000000"/>
                </a:solidFill>
                <a:effectLst/>
                <a:uLnTx/>
                <a:uFillTx/>
                <a:latin typeface="Helvetica Light"/>
                <a:sym typeface="Helvetica Light"/>
              </a:rPr>
              <a:t>(See Hartley and Zisserman C.9 for proof)</a:t>
            </a:r>
          </a:p>
        </p:txBody>
      </p:sp>
    </p:spTree>
    <p:extLst>
      <p:ext uri="{BB962C8B-B14F-4D97-AF65-F5344CB8AC3E}">
        <p14:creationId xmlns:p14="http://schemas.microsoft.com/office/powerpoint/2010/main" val="232302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stretch>
            <a:fillRect/>
          </a:stretch>
        </p:blipFill>
        <p:spPr>
          <a:xfrm>
            <a:off x="806063" y="1607307"/>
            <a:ext cx="11392674" cy="7453386"/>
          </a:xfrm>
          <a:prstGeom prst="rect">
            <a:avLst/>
          </a:prstGeom>
          <a:ln w="12700">
            <a:miter lim="400000"/>
          </a:ln>
        </p:spPr>
      </p:pic>
      <p:sp>
        <p:nvSpPr>
          <p:cNvPr id="228" name="Find the configuration where the points is in front of both cameras"/>
          <p:cNvSpPr txBox="1"/>
          <p:nvPr/>
        </p:nvSpPr>
        <p:spPr>
          <a:xfrm>
            <a:off x="314864" y="317500"/>
            <a:ext cx="12375072" cy="609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300" i="1">
                <a:solidFill>
                  <a:schemeClr val="accent1"/>
                </a:solidFill>
                <a:latin typeface="Helvetica"/>
                <a:ea typeface="Helvetica"/>
                <a:cs typeface="Helvetica"/>
                <a:sym typeface="Helvetica"/>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300" b="0" i="1" u="none" strike="noStrike" kern="0" cap="none" spc="0" normalizeH="0" baseline="0" noProof="0">
                <a:ln>
                  <a:noFill/>
                </a:ln>
                <a:solidFill>
                  <a:srgbClr val="0365C0"/>
                </a:solidFill>
                <a:effectLst/>
                <a:uLnTx/>
                <a:uFillTx/>
                <a:latin typeface="Helvetica"/>
                <a:cs typeface="Helvetica"/>
                <a:sym typeface="Helvetica"/>
              </a:rPr>
              <a:t>Find the configuration where the points is in front of both cameras</a:t>
            </a:r>
          </a:p>
        </p:txBody>
      </p:sp>
      <p:pic>
        <p:nvPicPr>
          <p:cNvPr id="229" name="Rounded Rectangle" descr="Rounded Rectangle"/>
          <p:cNvPicPr>
            <a:picLocks/>
          </p:cNvPicPr>
          <p:nvPr/>
        </p:nvPicPr>
        <p:blipFill>
          <a:blip r:embed="rId3"/>
          <a:stretch>
            <a:fillRect/>
          </a:stretch>
        </p:blipFill>
        <p:spPr>
          <a:xfrm>
            <a:off x="1511300" y="1395908"/>
            <a:ext cx="5041107" cy="3339357"/>
          </a:xfrm>
          <a:prstGeom prst="rect">
            <a:avLst/>
          </a:prstGeom>
          <a:effectLst>
            <a:outerShdw blurRad="38100" dist="25400" dir="5400000" rotWithShape="0">
              <a:srgbClr val="000000">
                <a:alpha val="50000"/>
              </a:srgbClr>
            </a:outerShdw>
          </a:effectLst>
        </p:spPr>
      </p:pic>
    </p:spTree>
    <p:extLst>
      <p:ext uri="{BB962C8B-B14F-4D97-AF65-F5344CB8AC3E}">
        <p14:creationId xmlns:p14="http://schemas.microsoft.com/office/powerpoint/2010/main" val="1801694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ounded Rectangle"/>
          <p:cNvSpPr/>
          <p:nvPr/>
        </p:nvSpPr>
        <p:spPr>
          <a:xfrm>
            <a:off x="222051" y="6799361"/>
            <a:ext cx="12560698" cy="2015729"/>
          </a:xfrm>
          <a:prstGeom prst="roundRect">
            <a:avLst>
              <a:gd name="adj" fmla="val 3734"/>
            </a:avLst>
          </a:prstGeom>
          <a:gradFill>
            <a:gsLst>
              <a:gs pos="0">
                <a:schemeClr val="accent3">
                  <a:hueOff val="136526"/>
                  <a:satOff val="23858"/>
                  <a:lumOff val="7773"/>
                </a:schemeClr>
              </a:gs>
              <a:gs pos="100000">
                <a:schemeClr val="accent3">
                  <a:hueOff val="-192296"/>
                  <a:satOff val="2884"/>
                  <a:lumOff val="-7566"/>
                </a:schemeClr>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2400">
                <a:solidFill>
                  <a:srgbClr val="FFFFFF"/>
                </a:solidFill>
              </a:defRPr>
            </a:pPr>
            <a:endParaRPr kumimoji="0" sz="2400" b="0" i="0" u="none" strike="noStrike" kern="0" cap="none" spc="0" normalizeH="0" baseline="0" noProof="0">
              <a:ln>
                <a:noFill/>
              </a:ln>
              <a:solidFill>
                <a:srgbClr val="FFFFFF"/>
              </a:solidFill>
              <a:effectLst/>
              <a:uLnTx/>
              <a:uFillTx/>
              <a:latin typeface="Helvetica Light"/>
              <a:sym typeface="Helvetica Light"/>
            </a:endParaRPr>
          </a:p>
        </p:txBody>
      </p:sp>
      <p:sp>
        <p:nvSpPr>
          <p:cNvPr id="235" name="Rounded Rectangle"/>
          <p:cNvSpPr/>
          <p:nvPr/>
        </p:nvSpPr>
        <p:spPr>
          <a:xfrm>
            <a:off x="222051" y="4424461"/>
            <a:ext cx="12560698" cy="2129087"/>
          </a:xfrm>
          <a:prstGeom prst="roundRect">
            <a:avLst>
              <a:gd name="adj" fmla="val 3535"/>
            </a:avLst>
          </a:prstGeom>
          <a:gradFill>
            <a:gsLst>
              <a:gs pos="0">
                <a:schemeClr val="accent2">
                  <a:hueOff val="-2473792"/>
                  <a:satOff val="-50209"/>
                  <a:lumOff val="23543"/>
                </a:schemeClr>
              </a:gs>
              <a:gs pos="100000">
                <a:schemeClr val="accent2"/>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2400">
                <a:solidFill>
                  <a:srgbClr val="FFFFFF"/>
                </a:solidFill>
              </a:defRPr>
            </a:pPr>
            <a:endParaRPr kumimoji="0" sz="2400" b="0" i="0" u="none" strike="noStrike" kern="0" cap="none" spc="0" normalizeH="0" baseline="0" noProof="0">
              <a:ln>
                <a:noFill/>
              </a:ln>
              <a:solidFill>
                <a:srgbClr val="FFFFFF"/>
              </a:solidFill>
              <a:effectLst/>
              <a:uLnTx/>
              <a:uFillTx/>
              <a:latin typeface="Helvetica Light"/>
              <a:sym typeface="Helvetica Light"/>
            </a:endParaRPr>
          </a:p>
        </p:txBody>
      </p:sp>
      <p:sp>
        <p:nvSpPr>
          <p:cNvPr id="236" name="Rounded Rectangle"/>
          <p:cNvSpPr/>
          <p:nvPr/>
        </p:nvSpPr>
        <p:spPr>
          <a:xfrm>
            <a:off x="222051" y="2172344"/>
            <a:ext cx="12560698" cy="2129087"/>
          </a:xfrm>
          <a:prstGeom prst="roundRect">
            <a:avLst>
              <a:gd name="adj" fmla="val 3535"/>
            </a:avLst>
          </a:prstGeom>
          <a:gradFill>
            <a:gsLst>
              <a:gs pos="0">
                <a:schemeClr val="accent1">
                  <a:satOff val="-3355"/>
                  <a:lumOff val="26614"/>
                </a:schemeClr>
              </a:gs>
              <a:gs pos="100000">
                <a:schemeClr val="accent1"/>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2400">
                <a:solidFill>
                  <a:srgbClr val="FFFFFF"/>
                </a:solidFill>
              </a:defRPr>
            </a:pPr>
            <a:endParaRPr kumimoji="0" sz="2400" b="0" i="0" u="none" strike="noStrike" kern="0" cap="none" spc="0" normalizeH="0" baseline="0" noProof="0">
              <a:ln>
                <a:noFill/>
              </a:ln>
              <a:solidFill>
                <a:srgbClr val="FFFFFF"/>
              </a:solidFill>
              <a:effectLst/>
              <a:uLnTx/>
              <a:uFillTx/>
              <a:latin typeface="Helvetica Light"/>
              <a:sym typeface="Helvetica Light"/>
            </a:endParaRPr>
          </a:p>
        </p:txBody>
      </p:sp>
      <p:sp>
        <p:nvSpPr>
          <p:cNvPr id="237" name="Procedure for Reconstruction"/>
          <p:cNvSpPr txBox="1">
            <a:spLocks noGrp="1"/>
          </p:cNvSpPr>
          <p:nvPr>
            <p:ph type="title"/>
          </p:nvPr>
        </p:nvSpPr>
        <p:spPr>
          <a:xfrm>
            <a:off x="300037" y="496788"/>
            <a:ext cx="12404726" cy="1267024"/>
          </a:xfrm>
          <a:prstGeom prst="rect">
            <a:avLst/>
          </a:prstGeom>
        </p:spPr>
        <p:txBody>
          <a:bodyPr/>
          <a:lstStyle>
            <a:lvl1pPr defTabSz="537463">
              <a:defRPr sz="7360"/>
            </a:lvl1pPr>
          </a:lstStyle>
          <a:p>
            <a:r>
              <a:rPr lang="en-US" dirty="0"/>
              <a:t>Two-view </a:t>
            </a:r>
            <a:r>
              <a:rPr lang="en-US" dirty="0" err="1"/>
              <a:t>SfM</a:t>
            </a:r>
            <a:endParaRPr dirty="0"/>
          </a:p>
        </p:txBody>
      </p:sp>
      <p:sp>
        <p:nvSpPr>
          <p:cNvPr id="239" name="Compute the camera matrices P from the Fundamental matrix P = [ I | 0 ]  and  P’ = [ [e’x]F | e’ ]"/>
          <p:cNvSpPr txBox="1"/>
          <p:nvPr/>
        </p:nvSpPr>
        <p:spPr>
          <a:xfrm>
            <a:off x="517674" y="4564440"/>
            <a:ext cx="12060181" cy="184912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635000" marR="0" lvl="0" indent="-635000" algn="l" defTabSz="584200" rtl="0" eaLnBrk="1" fontAlgn="auto" latinLnBrk="0" hangingPunct="0">
              <a:lnSpc>
                <a:spcPct val="110000"/>
              </a:lnSpc>
              <a:spcBef>
                <a:spcPts val="0"/>
              </a:spcBef>
              <a:spcAft>
                <a:spcPts val="0"/>
              </a:spcAft>
              <a:buClrTx/>
              <a:buSzPct val="100000"/>
              <a:buFontTx/>
              <a:buAutoNum type="arabicPeriod" startAt="2"/>
              <a:tabLst/>
              <a:defRPr/>
            </a:pPr>
            <a:r>
              <a:rPr kumimoji="0" sz="3600" b="0" i="0" u="none" strike="noStrike" kern="0" cap="none" spc="0" normalizeH="0" baseline="0" noProof="0">
                <a:ln>
                  <a:noFill/>
                </a:ln>
                <a:solidFill>
                  <a:srgbClr val="000000"/>
                </a:solidFill>
                <a:effectLst/>
                <a:uLnTx/>
                <a:uFillTx/>
                <a:latin typeface="Helvetica Light"/>
                <a:sym typeface="Helvetica Light"/>
              </a:rPr>
              <a:t>Compute the camera matrices </a:t>
            </a:r>
            <a:r>
              <a:rPr kumimoji="0" sz="3600" b="1" i="0" u="none" strike="noStrike" kern="0" cap="none" spc="0" normalizeH="0" baseline="0" noProof="0">
                <a:ln>
                  <a:noFill/>
                </a:ln>
                <a:solidFill>
                  <a:srgbClr val="000000"/>
                </a:solidFill>
                <a:effectLst/>
                <a:uLnTx/>
                <a:uFillTx/>
                <a:latin typeface="Helvetica"/>
                <a:ea typeface="Helvetica"/>
                <a:cs typeface="Helvetica"/>
                <a:sym typeface="Helvetica"/>
              </a:rPr>
              <a:t>P</a:t>
            </a:r>
            <a:r>
              <a:rPr kumimoji="0" sz="3600" b="0" i="0" u="none" strike="noStrike" kern="0" cap="none" spc="0" normalizeH="0" baseline="0" noProof="0">
                <a:ln>
                  <a:noFill/>
                </a:ln>
                <a:solidFill>
                  <a:srgbClr val="000000"/>
                </a:solidFill>
                <a:effectLst/>
                <a:uLnTx/>
                <a:uFillTx/>
                <a:latin typeface="Helvetica Light"/>
                <a:sym typeface="Helvetica Light"/>
              </a:rPr>
              <a:t> from the Fundamental matrix</a:t>
            </a:r>
            <a:br>
              <a:rPr kumimoji="0" sz="3600" b="0" i="0" u="none" strike="noStrike" kern="0" cap="none" spc="0" normalizeH="0" baseline="0" noProof="0">
                <a:ln>
                  <a:noFill/>
                </a:ln>
                <a:solidFill>
                  <a:srgbClr val="000000"/>
                </a:solidFill>
                <a:effectLst/>
                <a:uLnTx/>
                <a:uFillTx/>
                <a:latin typeface="Helvetica Light"/>
                <a:sym typeface="Helvetica Light"/>
              </a:rPr>
            </a:br>
            <a:r>
              <a:rPr kumimoji="0" sz="3600" b="1" i="0" u="none" strike="noStrike" kern="0" cap="none" spc="0" normalizeH="0" baseline="0" noProof="0">
                <a:ln>
                  <a:noFill/>
                </a:ln>
                <a:solidFill>
                  <a:srgbClr val="FFFFFF"/>
                </a:solidFill>
                <a:effectLst/>
                <a:uLnTx/>
                <a:uFillTx/>
                <a:latin typeface="Tahoma"/>
                <a:ea typeface="Tahoma"/>
                <a:cs typeface="Tahoma"/>
                <a:sym typeface="Tahoma"/>
              </a:rPr>
              <a:t>P</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I</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0</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and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P’</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e</a:t>
            </a:r>
            <a:r>
              <a:rPr kumimoji="0" sz="3600" b="0" i="0" u="none" strike="noStrike" kern="0" cap="none" spc="0" normalizeH="0" baseline="0" noProof="0">
                <a:ln>
                  <a:noFill/>
                </a:ln>
                <a:solidFill>
                  <a:srgbClr val="FFFFFF"/>
                </a:solidFill>
                <a:effectLst/>
                <a:uLnTx/>
                <a:uFillTx/>
                <a:latin typeface="Tahoma"/>
                <a:ea typeface="Tahoma"/>
                <a:cs typeface="Tahoma"/>
                <a:sym typeface="Tahoma"/>
              </a:rPr>
              <a:t>’</a:t>
            </a:r>
            <a:r>
              <a:rPr kumimoji="0" sz="3600" b="0" i="0" u="none" strike="noStrike" kern="0" cap="none" spc="0" normalizeH="0" baseline="-5999" noProof="0">
                <a:ln>
                  <a:noFill/>
                </a:ln>
                <a:solidFill>
                  <a:srgbClr val="FFFFFF"/>
                </a:solidFill>
                <a:effectLst/>
                <a:uLnTx/>
                <a:uFillTx/>
                <a:latin typeface="Tahoma"/>
                <a:ea typeface="Tahoma"/>
                <a:cs typeface="Tahoma"/>
                <a:sym typeface="Tahoma"/>
              </a:rPr>
              <a:t>x</a:t>
            </a:r>
            <a:r>
              <a:rPr kumimoji="0" sz="3600" b="0" i="0" u="none" strike="noStrike" kern="0" cap="none" spc="0" normalizeH="0" baseline="0" noProof="0">
                <a:ln>
                  <a:noFill/>
                </a:ln>
                <a:solidFill>
                  <a:srgbClr val="FFFFFF"/>
                </a:solidFill>
                <a:effectLst/>
                <a:uLnTx/>
                <a:uFillTx/>
                <a:latin typeface="Tahoma"/>
                <a:ea typeface="Tahoma"/>
                <a:cs typeface="Tahoma"/>
                <a:sym typeface="Tahoma"/>
              </a:rPr>
              <a:t>]</a:t>
            </a:r>
            <a:r>
              <a:rPr kumimoji="0" sz="3600" b="1" i="0" u="none" strike="noStrike" kern="0" cap="none" spc="0" normalizeH="0" baseline="0" noProof="0">
                <a:ln>
                  <a:noFill/>
                </a:ln>
                <a:solidFill>
                  <a:srgbClr val="FFFFFF"/>
                </a:solidFill>
                <a:effectLst/>
                <a:uLnTx/>
                <a:uFillTx/>
                <a:latin typeface="Tahoma"/>
                <a:ea typeface="Tahoma"/>
                <a:cs typeface="Tahoma"/>
                <a:sym typeface="Tahoma"/>
              </a:rPr>
              <a:t>F</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e</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a:t>
            </a:r>
          </a:p>
        </p:txBody>
      </p:sp>
      <p:sp>
        <p:nvSpPr>
          <p:cNvPr id="240" name="For each point correspondence, compute the point X in 3D space (triangularization) DLT with x = P X and x’ = P’ X"/>
          <p:cNvSpPr txBox="1"/>
          <p:nvPr/>
        </p:nvSpPr>
        <p:spPr>
          <a:xfrm>
            <a:off x="472310" y="6866423"/>
            <a:ext cx="12060180" cy="188160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635000" marR="0" lvl="0" indent="-635000" algn="l" defTabSz="584200" rtl="0" eaLnBrk="1" fontAlgn="auto" latinLnBrk="0" hangingPunct="0">
              <a:lnSpc>
                <a:spcPct val="110000"/>
              </a:lnSpc>
              <a:spcBef>
                <a:spcPts val="0"/>
              </a:spcBef>
              <a:spcAft>
                <a:spcPts val="0"/>
              </a:spcAft>
              <a:buClrTx/>
              <a:buSzPct val="100000"/>
              <a:buFontTx/>
              <a:buAutoNum type="arabicPeriod" startAt="3"/>
              <a:tabLst/>
              <a:defRPr/>
            </a:pPr>
            <a:r>
              <a:rPr kumimoji="0" sz="3600" b="0" i="0" u="none" strike="noStrike" kern="0" cap="none" spc="0" normalizeH="0" baseline="0" noProof="0" dirty="0">
                <a:ln>
                  <a:noFill/>
                </a:ln>
                <a:solidFill>
                  <a:srgbClr val="000000"/>
                </a:solidFill>
                <a:effectLst/>
                <a:uLnTx/>
                <a:uFillTx/>
                <a:latin typeface="Helvetica Light"/>
                <a:sym typeface="Helvetica Light"/>
              </a:rPr>
              <a:t>For each point correspondence, compute the point </a:t>
            </a:r>
            <a:r>
              <a:rPr kumimoji="0" sz="3600" b="1" i="0" u="none" strike="noStrike" kern="0" cap="none" spc="0" normalizeH="0" baseline="0" noProof="0" dirty="0">
                <a:ln>
                  <a:noFill/>
                </a:ln>
                <a:solidFill>
                  <a:srgbClr val="000000"/>
                </a:solidFill>
                <a:effectLst/>
                <a:uLnTx/>
                <a:uFillTx/>
                <a:latin typeface="Helvetica"/>
                <a:ea typeface="Helvetica"/>
                <a:cs typeface="Helvetica"/>
                <a:sym typeface="Helvetica"/>
              </a:rPr>
              <a:t>X</a:t>
            </a:r>
            <a:r>
              <a:rPr kumimoji="0" sz="3600" b="0" i="0" u="none" strike="noStrike" kern="0" cap="none" spc="0" normalizeH="0" baseline="0" noProof="0" dirty="0">
                <a:ln>
                  <a:noFill/>
                </a:ln>
                <a:solidFill>
                  <a:srgbClr val="000000"/>
                </a:solidFill>
                <a:effectLst/>
                <a:uLnTx/>
                <a:uFillTx/>
                <a:latin typeface="Helvetica Light"/>
                <a:sym typeface="Helvetica Light"/>
              </a:rPr>
              <a:t> in 3D space (triangulation)</a:t>
            </a:r>
            <a:br>
              <a:rPr kumimoji="0" sz="3600" b="0" i="0" u="none" strike="noStrike" kern="0" cap="none" spc="0" normalizeH="0" baseline="0" noProof="0" dirty="0">
                <a:ln>
                  <a:noFill/>
                </a:ln>
                <a:solidFill>
                  <a:srgbClr val="000000"/>
                </a:solidFill>
                <a:effectLst/>
                <a:uLnTx/>
                <a:uFillTx/>
                <a:latin typeface="Helvetica Light"/>
                <a:sym typeface="Helvetica Light"/>
              </a:rPr>
            </a:br>
            <a:r>
              <a:rPr kumimoji="0" lang="en-US" sz="3600" b="1" i="0" u="none" strike="noStrike" kern="0" cap="none" spc="0" normalizeH="0" baseline="0" noProof="0" dirty="0">
                <a:ln>
                  <a:noFill/>
                </a:ln>
                <a:solidFill>
                  <a:srgbClr val="FFFFFF"/>
                </a:solidFill>
                <a:effectLst/>
                <a:uLnTx/>
                <a:uFillTx/>
                <a:latin typeface="Helvetica"/>
                <a:ea typeface="Helvetica"/>
                <a:cs typeface="Helvetica"/>
                <a:sym typeface="Helvetica"/>
              </a:rPr>
              <a:t>Triangulation</a:t>
            </a:r>
            <a:r>
              <a:rPr kumimoji="0" sz="3600" b="0" i="0" u="none" strike="noStrike" kern="0" cap="none" spc="0" normalizeH="0" baseline="0" noProof="0" dirty="0">
                <a:ln>
                  <a:noFill/>
                </a:ln>
                <a:solidFill>
                  <a:srgbClr val="FFFFFF"/>
                </a:solidFill>
                <a:effectLst/>
                <a:uLnTx/>
                <a:uFillTx/>
                <a:latin typeface="Helvetica Light"/>
                <a:sym typeface="Helvetica Light"/>
              </a:rPr>
              <a:t> with </a:t>
            </a:r>
            <a:r>
              <a:rPr kumimoji="0" sz="3600" b="0" i="0" u="none" strike="noStrike" kern="0" cap="none" spc="0" normalizeH="0" baseline="0" noProof="0" dirty="0">
                <a:ln>
                  <a:noFill/>
                </a:ln>
                <a:solidFill>
                  <a:srgbClr val="FFFFFF"/>
                </a:solidFill>
                <a:effectLst/>
                <a:uLnTx/>
                <a:uFillTx/>
                <a:latin typeface="Tahoma"/>
                <a:ea typeface="Tahoma"/>
                <a:cs typeface="Tahoma"/>
                <a:sym typeface="Tahoma"/>
              </a:rPr>
              <a:t>x = </a:t>
            </a:r>
            <a:r>
              <a:rPr kumimoji="0" sz="3600" b="1" i="0" u="none" strike="noStrike" kern="0" cap="none" spc="0" normalizeH="0" baseline="0" noProof="0" dirty="0">
                <a:ln>
                  <a:noFill/>
                </a:ln>
                <a:solidFill>
                  <a:srgbClr val="FFFFFF"/>
                </a:solidFill>
                <a:effectLst/>
                <a:uLnTx/>
                <a:uFillTx/>
                <a:latin typeface="Tahoma"/>
                <a:ea typeface="Tahoma"/>
                <a:cs typeface="Tahoma"/>
                <a:sym typeface="Tahoma"/>
              </a:rPr>
              <a:t>P</a:t>
            </a:r>
            <a:r>
              <a:rPr kumimoji="0" sz="3600" b="0" i="0" u="none" strike="noStrike" kern="0" cap="none" spc="0" normalizeH="0" baseline="0" noProof="0" dirty="0">
                <a:ln>
                  <a:noFill/>
                </a:ln>
                <a:solidFill>
                  <a:srgbClr val="FFFFFF"/>
                </a:solidFill>
                <a:effectLst/>
                <a:uLnTx/>
                <a:uFillTx/>
                <a:latin typeface="Tahoma"/>
                <a:ea typeface="Tahoma"/>
                <a:cs typeface="Tahoma"/>
                <a:sym typeface="Tahoma"/>
              </a:rPr>
              <a:t> X</a:t>
            </a:r>
            <a:r>
              <a:rPr kumimoji="0" sz="3600" b="0" i="0" u="none" strike="noStrike" kern="0" cap="none" spc="0" normalizeH="0" baseline="0" noProof="0" dirty="0">
                <a:ln>
                  <a:noFill/>
                </a:ln>
                <a:solidFill>
                  <a:srgbClr val="FFFFFF"/>
                </a:solidFill>
                <a:effectLst/>
                <a:uLnTx/>
                <a:uFillTx/>
                <a:latin typeface="Helvetica Light"/>
                <a:sym typeface="Helvetica Light"/>
              </a:rPr>
              <a:t> and </a:t>
            </a:r>
            <a:r>
              <a:rPr kumimoji="0" sz="3600" b="0" i="0" u="none" strike="noStrike" kern="0" cap="none" spc="0" normalizeH="0" baseline="0" noProof="0" dirty="0">
                <a:ln>
                  <a:noFill/>
                </a:ln>
                <a:solidFill>
                  <a:srgbClr val="FFFFFF"/>
                </a:solidFill>
                <a:effectLst/>
                <a:uLnTx/>
                <a:uFillTx/>
                <a:latin typeface="Tahoma"/>
                <a:ea typeface="Tahoma"/>
                <a:cs typeface="Tahoma"/>
                <a:sym typeface="Tahoma"/>
              </a:rPr>
              <a:t>x’ = </a:t>
            </a:r>
            <a:r>
              <a:rPr kumimoji="0" sz="3600" b="1" i="0" u="none" strike="noStrike" kern="0" cap="none" spc="0" normalizeH="0" baseline="0" noProof="0" dirty="0">
                <a:ln>
                  <a:noFill/>
                </a:ln>
                <a:solidFill>
                  <a:srgbClr val="FFFFFF"/>
                </a:solidFill>
                <a:effectLst/>
                <a:uLnTx/>
                <a:uFillTx/>
                <a:latin typeface="Tahoma"/>
                <a:ea typeface="Tahoma"/>
                <a:cs typeface="Tahoma"/>
                <a:sym typeface="Tahoma"/>
              </a:rPr>
              <a:t>P</a:t>
            </a:r>
            <a:r>
              <a:rPr kumimoji="0" sz="3600" b="0" i="0" u="none" strike="noStrike" kern="0" cap="none" spc="0" normalizeH="0" baseline="0" noProof="0" dirty="0">
                <a:ln>
                  <a:noFill/>
                </a:ln>
                <a:solidFill>
                  <a:srgbClr val="FFFFFF"/>
                </a:solidFill>
                <a:effectLst/>
                <a:uLnTx/>
                <a:uFillTx/>
                <a:latin typeface="Tahoma"/>
                <a:ea typeface="Tahoma"/>
                <a:cs typeface="Tahoma"/>
                <a:sym typeface="Tahoma"/>
              </a:rPr>
              <a:t>’ X</a:t>
            </a:r>
          </a:p>
        </p:txBody>
      </p:sp>
      <p:sp>
        <p:nvSpPr>
          <p:cNvPr id="9" name="Compute the Fundamental Matrix F from points correspondences 8-point algorithm">
            <a:extLst>
              <a:ext uri="{FF2B5EF4-FFF2-40B4-BE49-F238E27FC236}">
                <a16:creationId xmlns:a16="http://schemas.microsoft.com/office/drawing/2014/main" id="{FBCA6860-0796-4699-8B97-4B99892DD612}"/>
              </a:ext>
            </a:extLst>
          </p:cNvPr>
          <p:cNvSpPr txBox="1"/>
          <p:nvPr/>
        </p:nvSpPr>
        <p:spPr>
          <a:xfrm>
            <a:off x="580477" y="2288691"/>
            <a:ext cx="10582328" cy="193078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35000" marR="0" lvl="0" indent="-635000" algn="l" defTabSz="584200" rtl="0" eaLnBrk="1" fontAlgn="auto" latinLnBrk="0" hangingPunct="0">
              <a:lnSpc>
                <a:spcPct val="110000"/>
              </a:lnSpc>
              <a:spcBef>
                <a:spcPts val="0"/>
              </a:spcBef>
              <a:spcAft>
                <a:spcPts val="0"/>
              </a:spcAft>
              <a:buClrTx/>
              <a:buSzPct val="100000"/>
              <a:buFontTx/>
              <a:buAutoNum type="arabicPeriod"/>
              <a:tabLst/>
              <a:defRPr/>
            </a:pPr>
            <a:r>
              <a:rPr kumimoji="0" sz="3600" b="0" i="0" u="none" strike="noStrike" kern="0" cap="none" spc="0" normalizeH="0" baseline="0" noProof="0" dirty="0">
                <a:ln>
                  <a:noFill/>
                </a:ln>
                <a:solidFill>
                  <a:srgbClr val="000000"/>
                </a:solidFill>
                <a:effectLst/>
                <a:uLnTx/>
                <a:uFillTx/>
                <a:latin typeface="Helvetica Light"/>
                <a:sym typeface="Helvetica Light"/>
              </a:rPr>
              <a:t>Compute the Fundamental Matrix </a:t>
            </a:r>
            <a:r>
              <a:rPr kumimoji="0" sz="3600" b="1" i="0" u="none" strike="noStrike" kern="0" cap="none" spc="0" normalizeH="0" baseline="0" noProof="0" dirty="0">
                <a:ln>
                  <a:noFill/>
                </a:ln>
                <a:solidFill>
                  <a:srgbClr val="000000"/>
                </a:solidFill>
                <a:effectLst/>
                <a:uLnTx/>
                <a:uFillTx/>
                <a:latin typeface="Helvetica"/>
                <a:ea typeface="Helvetica"/>
                <a:cs typeface="Helvetica"/>
                <a:sym typeface="Helvetica"/>
              </a:rPr>
              <a:t>F</a:t>
            </a:r>
            <a:r>
              <a:rPr kumimoji="0" sz="3600" b="0" i="0" u="none" strike="noStrike" kern="0" cap="none" spc="0" normalizeH="0" baseline="0" noProof="0" dirty="0">
                <a:ln>
                  <a:noFill/>
                </a:ln>
                <a:solidFill>
                  <a:srgbClr val="000000"/>
                </a:solidFill>
                <a:effectLst/>
                <a:uLnTx/>
                <a:uFillTx/>
                <a:latin typeface="Helvetica Light"/>
                <a:sym typeface="Helvetica Light"/>
              </a:rPr>
              <a:t> from points correspondences</a:t>
            </a:r>
            <a:br>
              <a:rPr kumimoji="0" sz="3600" b="0" i="0" u="none" strike="noStrike" kern="0" cap="none" spc="0" normalizeH="0" baseline="0" noProof="0" dirty="0">
                <a:ln>
                  <a:noFill/>
                </a:ln>
                <a:solidFill>
                  <a:srgbClr val="000000"/>
                </a:solidFill>
                <a:effectLst/>
                <a:uLnTx/>
                <a:uFillTx/>
                <a:latin typeface="Helvetica Light"/>
                <a:sym typeface="Helvetica Light"/>
              </a:rPr>
            </a:br>
            <a:r>
              <a:rPr kumimoji="0" sz="3600" b="1" i="0" u="none" strike="noStrike" kern="0" cap="none" spc="0" normalizeH="0" baseline="0" noProof="0" dirty="0">
                <a:ln>
                  <a:noFill/>
                </a:ln>
                <a:solidFill>
                  <a:srgbClr val="FFFFFF"/>
                </a:solidFill>
                <a:effectLst/>
                <a:uLnTx/>
                <a:uFillTx/>
                <a:latin typeface="Helvetica"/>
                <a:ea typeface="Helvetica"/>
                <a:cs typeface="Helvetica"/>
                <a:sym typeface="Helvetica"/>
              </a:rPr>
              <a:t>8-point algorithm</a:t>
            </a:r>
          </a:p>
        </p:txBody>
      </p:sp>
    </p:spTree>
    <p:extLst>
      <p:ext uri="{BB962C8B-B14F-4D97-AF65-F5344CB8AC3E}">
        <p14:creationId xmlns:p14="http://schemas.microsoft.com/office/powerpoint/2010/main" val="1394494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riangulation"/>
          <p:cNvSpPr txBox="1">
            <a:spLocks noGrp="1"/>
          </p:cNvSpPr>
          <p:nvPr>
            <p:ph type="title"/>
          </p:nvPr>
        </p:nvSpPr>
        <p:spPr>
          <a:prstGeom prst="rect">
            <a:avLst/>
          </a:prstGeom>
        </p:spPr>
        <p:txBody>
          <a:bodyPr/>
          <a:lstStyle/>
          <a:p>
            <a:r>
              <a:t>Triangulation</a:t>
            </a:r>
          </a:p>
        </p:txBody>
      </p:sp>
      <p:grpSp>
        <p:nvGrpSpPr>
          <p:cNvPr id="180" name="Group"/>
          <p:cNvGrpSpPr/>
          <p:nvPr/>
        </p:nvGrpSpPr>
        <p:grpSpPr>
          <a:xfrm>
            <a:off x="997415" y="2633169"/>
            <a:ext cx="11009970" cy="6676281"/>
            <a:chOff x="0" y="0"/>
            <a:chExt cx="11009968" cy="6676279"/>
          </a:xfrm>
        </p:grpSpPr>
        <p:sp>
          <p:nvSpPr>
            <p:cNvPr id="165" name="Line"/>
            <p:cNvSpPr/>
            <p:nvPr/>
          </p:nvSpPr>
          <p:spPr>
            <a:xfrm flipH="1" flipV="1">
              <a:off x="3563276" y="0"/>
              <a:ext cx="4843872" cy="4419186"/>
            </a:xfrm>
            <a:prstGeom prst="line">
              <a:avLst/>
            </a:prstGeom>
            <a:noFill/>
            <a:ln w="25400" cap="flat">
              <a:solidFill>
                <a:srgbClr val="000000"/>
              </a:solidFill>
              <a:prstDash val="solid"/>
              <a:miter lim="400000"/>
              <a:headEnd type="oval"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Helvetica Light"/>
                <a:sym typeface="Helvetica Light"/>
              </a:endParaRPr>
            </a:p>
          </p:txBody>
        </p:sp>
        <p:sp>
          <p:nvSpPr>
            <p:cNvPr id="166" name="Line"/>
            <p:cNvSpPr/>
            <p:nvPr/>
          </p:nvSpPr>
          <p:spPr>
            <a:xfrm flipH="1" flipV="1">
              <a:off x="4373639" y="746387"/>
              <a:ext cx="4843872" cy="4419187"/>
            </a:xfrm>
            <a:prstGeom prst="line">
              <a:avLst/>
            </a:prstGeom>
            <a:noFill/>
            <a:ln w="25400" cap="flat">
              <a:solidFill>
                <a:srgbClr val="000000"/>
              </a:solidFill>
              <a:prstDash val="solid"/>
              <a:miter lim="400000"/>
              <a:headEnd type="oval"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Helvetica Light"/>
                <a:sym typeface="Helvetica Light"/>
              </a:endParaRPr>
            </a:p>
          </p:txBody>
        </p:sp>
        <p:sp>
          <p:nvSpPr>
            <p:cNvPr id="167" name="Shape"/>
            <p:cNvSpPr/>
            <p:nvPr/>
          </p:nvSpPr>
          <p:spPr>
            <a:xfrm rot="17922376">
              <a:off x="6058556" y="2732312"/>
              <a:ext cx="4644887" cy="257642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4">
                <a:hueOff val="384618"/>
                <a:satOff val="3869"/>
                <a:lumOff val="5802"/>
                <a:alpha val="90000"/>
              </a:scheme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Helvetica Light"/>
                <a:sym typeface="Helvetica Light"/>
              </a:endParaRPr>
            </a:p>
          </p:txBody>
        </p:sp>
        <p:sp>
          <p:nvSpPr>
            <p:cNvPr id="168" name="Line"/>
            <p:cNvSpPr/>
            <p:nvPr/>
          </p:nvSpPr>
          <p:spPr>
            <a:xfrm flipV="1">
              <a:off x="5798407" y="1561580"/>
              <a:ext cx="1" cy="489515"/>
            </a:xfrm>
            <a:prstGeom prst="line">
              <a:avLst/>
            </a:prstGeom>
            <a:noFill/>
            <a:ln w="12700" cap="flat">
              <a:solidFill>
                <a:srgbClr val="000000"/>
              </a:solidFill>
              <a:custDash>
                <a:ds d="200000" sp="200000"/>
              </a:custDash>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Helvetica Light"/>
                <a:sym typeface="Helvetica Light"/>
              </a:endParaRPr>
            </a:p>
          </p:txBody>
        </p:sp>
        <p:sp>
          <p:nvSpPr>
            <p:cNvPr id="169" name="Line"/>
            <p:cNvSpPr/>
            <p:nvPr/>
          </p:nvSpPr>
          <p:spPr>
            <a:xfrm flipV="1">
              <a:off x="5275598" y="1613292"/>
              <a:ext cx="460126" cy="386092"/>
            </a:xfrm>
            <a:prstGeom prst="line">
              <a:avLst/>
            </a:prstGeom>
            <a:noFill/>
            <a:ln w="101600" cap="flat">
              <a:solidFill>
                <a:srgbClr val="FFFFFF"/>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Helvetica Light"/>
                <a:sym typeface="Helvetica Light"/>
              </a:endParaRPr>
            </a:p>
          </p:txBody>
        </p:sp>
        <p:sp>
          <p:nvSpPr>
            <p:cNvPr id="170" name="Line"/>
            <p:cNvSpPr/>
            <p:nvPr/>
          </p:nvSpPr>
          <p:spPr>
            <a:xfrm flipV="1">
              <a:off x="2504488" y="418047"/>
              <a:ext cx="4641032" cy="3883459"/>
            </a:xfrm>
            <a:prstGeom prst="line">
              <a:avLst/>
            </a:prstGeom>
            <a:noFill/>
            <a:ln w="25400" cap="flat">
              <a:solidFill>
                <a:srgbClr val="000000"/>
              </a:solidFill>
              <a:prstDash val="solid"/>
              <a:miter lim="400000"/>
              <a:headEnd type="oval"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Helvetica Light"/>
                <a:sym typeface="Helvetica Light"/>
              </a:endParaRPr>
            </a:p>
          </p:txBody>
        </p:sp>
        <p:sp>
          <p:nvSpPr>
            <p:cNvPr id="171" name="Shape"/>
            <p:cNvSpPr/>
            <p:nvPr/>
          </p:nvSpPr>
          <p:spPr>
            <a:xfrm rot="3650718">
              <a:off x="306340" y="2609040"/>
              <a:ext cx="4644887" cy="257642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4">
                <a:hueOff val="384618"/>
                <a:satOff val="3869"/>
                <a:lumOff val="5802"/>
                <a:alpha val="80000"/>
              </a:scheme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Helvetica Light"/>
                <a:sym typeface="Helvetica Light"/>
              </a:endParaRPr>
            </a:p>
          </p:txBody>
        </p:sp>
        <p:sp>
          <p:nvSpPr>
            <p:cNvPr id="172" name="Line"/>
            <p:cNvSpPr/>
            <p:nvPr/>
          </p:nvSpPr>
          <p:spPr>
            <a:xfrm flipV="1">
              <a:off x="1568072" y="4265406"/>
              <a:ext cx="968828" cy="813668"/>
            </a:xfrm>
            <a:prstGeom prst="line">
              <a:avLst/>
            </a:prstGeom>
            <a:noFill/>
            <a:ln w="25400" cap="flat">
              <a:solidFill>
                <a:srgbClr val="000000"/>
              </a:solidFill>
              <a:prstDash val="solid"/>
              <a:miter lim="400000"/>
              <a:headEnd type="oval" w="med" len="med"/>
              <a:tailEnd type="oval"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Helvetica Light"/>
                <a:sym typeface="Helvetica Light"/>
              </a:endParaRPr>
            </a:p>
          </p:txBody>
        </p:sp>
        <p:sp>
          <p:nvSpPr>
            <p:cNvPr id="173" name="Line"/>
            <p:cNvSpPr/>
            <p:nvPr/>
          </p:nvSpPr>
          <p:spPr>
            <a:xfrm flipH="1" flipV="1">
              <a:off x="8374367" y="4396764"/>
              <a:ext cx="843137" cy="768817"/>
            </a:xfrm>
            <a:prstGeom prst="line">
              <a:avLst/>
            </a:prstGeom>
            <a:noFill/>
            <a:ln w="25400" cap="flat">
              <a:solidFill>
                <a:srgbClr val="000000"/>
              </a:solidFill>
              <a:prstDash val="solid"/>
              <a:miter lim="400000"/>
              <a:headEnd type="oval" w="med" len="med"/>
              <a:tailEnd type="oval"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srgbClr val="000000"/>
                </a:solidFill>
                <a:effectLst/>
                <a:uLnTx/>
                <a:uFillTx/>
                <a:latin typeface="Helvetica Light"/>
                <a:sym typeface="Helvetica Light"/>
              </a:endParaRPr>
            </a:p>
          </p:txBody>
        </p:sp>
        <p:pic>
          <p:nvPicPr>
            <p:cNvPr id="174" name="latex-image-1.pdf" descr="latex-image-1.pdf"/>
            <p:cNvPicPr>
              <a:picLocks noChangeAspect="1"/>
            </p:cNvPicPr>
            <p:nvPr/>
          </p:nvPicPr>
          <p:blipFill>
            <a:blip r:embed="rId2"/>
            <a:stretch>
              <a:fillRect/>
            </a:stretch>
          </p:blipFill>
          <p:spPr>
            <a:xfrm>
              <a:off x="2279662" y="3772634"/>
              <a:ext cx="307886" cy="249241"/>
            </a:xfrm>
            <a:prstGeom prst="rect">
              <a:avLst/>
            </a:prstGeom>
            <a:ln w="12700" cap="flat">
              <a:noFill/>
              <a:miter lim="400000"/>
            </a:ln>
            <a:effectLst/>
          </p:spPr>
        </p:pic>
        <p:pic>
          <p:nvPicPr>
            <p:cNvPr id="175" name="latex-image-2.pdf" descr="latex-image-2.pdf"/>
            <p:cNvPicPr>
              <a:picLocks noChangeAspect="1"/>
            </p:cNvPicPr>
            <p:nvPr/>
          </p:nvPicPr>
          <p:blipFill>
            <a:blip r:embed="rId3"/>
            <a:stretch>
              <a:fillRect/>
            </a:stretch>
          </p:blipFill>
          <p:spPr>
            <a:xfrm>
              <a:off x="8421363" y="3800608"/>
              <a:ext cx="439836" cy="439836"/>
            </a:xfrm>
            <a:prstGeom prst="rect">
              <a:avLst/>
            </a:prstGeom>
            <a:ln w="12700" cap="flat">
              <a:noFill/>
              <a:miter lim="400000"/>
            </a:ln>
            <a:effectLst/>
          </p:spPr>
        </p:pic>
        <p:pic>
          <p:nvPicPr>
            <p:cNvPr id="176" name="latex-image-3.pdf" descr="latex-image-3.pdf"/>
            <p:cNvPicPr>
              <a:picLocks noChangeAspect="1"/>
            </p:cNvPicPr>
            <p:nvPr/>
          </p:nvPicPr>
          <p:blipFill>
            <a:blip r:embed="rId4"/>
            <a:stretch>
              <a:fillRect/>
            </a:stretch>
          </p:blipFill>
          <p:spPr>
            <a:xfrm>
              <a:off x="1096106" y="5155411"/>
              <a:ext cx="439836" cy="381192"/>
            </a:xfrm>
            <a:prstGeom prst="rect">
              <a:avLst/>
            </a:prstGeom>
            <a:ln w="12700" cap="flat">
              <a:noFill/>
              <a:miter lim="400000"/>
            </a:ln>
            <a:effectLst/>
          </p:spPr>
        </p:pic>
        <p:pic>
          <p:nvPicPr>
            <p:cNvPr id="177" name="latex-image-4.pdf" descr="latex-image-4.pdf"/>
            <p:cNvPicPr>
              <a:picLocks noChangeAspect="1"/>
            </p:cNvPicPr>
            <p:nvPr/>
          </p:nvPicPr>
          <p:blipFill>
            <a:blip r:embed="rId5"/>
            <a:stretch>
              <a:fillRect/>
            </a:stretch>
          </p:blipFill>
          <p:spPr>
            <a:xfrm>
              <a:off x="9270000" y="5283363"/>
              <a:ext cx="557125" cy="454498"/>
            </a:xfrm>
            <a:prstGeom prst="rect">
              <a:avLst/>
            </a:prstGeom>
            <a:ln w="12700" cap="flat">
              <a:noFill/>
              <a:miter lim="400000"/>
            </a:ln>
            <a:effectLst/>
          </p:spPr>
        </p:pic>
        <p:sp>
          <p:nvSpPr>
            <p:cNvPr id="178" name="image 2"/>
            <p:cNvSpPr txBox="1"/>
            <p:nvPr/>
          </p:nvSpPr>
          <p:spPr>
            <a:xfrm>
              <a:off x="9607069" y="2983412"/>
              <a:ext cx="1402900" cy="5424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4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400" b="0" i="0" u="none" strike="noStrike" kern="0" cap="none" spc="0" normalizeH="0" baseline="0" noProof="0">
                  <a:ln>
                    <a:noFill/>
                  </a:ln>
                  <a:solidFill>
                    <a:srgbClr val="000000"/>
                  </a:solidFill>
                  <a:effectLst/>
                  <a:uLnTx/>
                  <a:uFillTx/>
                  <a:latin typeface="Helvetica Light"/>
                  <a:sym typeface="Helvetica Light"/>
                </a:rPr>
                <a:t>image 2</a:t>
              </a:r>
            </a:p>
          </p:txBody>
        </p:sp>
        <p:sp>
          <p:nvSpPr>
            <p:cNvPr id="179" name="image 1"/>
            <p:cNvSpPr txBox="1"/>
            <p:nvPr/>
          </p:nvSpPr>
          <p:spPr>
            <a:xfrm>
              <a:off x="0" y="2983412"/>
              <a:ext cx="1402899" cy="5424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4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400" b="0" i="0" u="none" strike="noStrike" kern="0" cap="none" spc="0" normalizeH="0" baseline="0" noProof="0">
                  <a:ln>
                    <a:noFill/>
                  </a:ln>
                  <a:solidFill>
                    <a:srgbClr val="000000"/>
                  </a:solidFill>
                  <a:effectLst/>
                  <a:uLnTx/>
                  <a:uFillTx/>
                  <a:latin typeface="Helvetica Light"/>
                  <a:sym typeface="Helvetica Light"/>
                </a:rPr>
                <a:t>image 1</a:t>
              </a:r>
            </a:p>
          </p:txBody>
        </p:sp>
      </p:grpSp>
      <p:sp>
        <p:nvSpPr>
          <p:cNvPr id="181" name="Find 3D object point…"/>
          <p:cNvSpPr txBox="1"/>
          <p:nvPr/>
        </p:nvSpPr>
        <p:spPr>
          <a:xfrm>
            <a:off x="8755197" y="3292344"/>
            <a:ext cx="3419205" cy="56425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sz="3000"/>
            </a:pPr>
            <a:r>
              <a:rPr kumimoji="0" sz="3000" b="0" i="0" u="none" strike="noStrike" kern="0" cap="none" spc="0" normalizeH="0" baseline="0" noProof="0" dirty="0">
                <a:ln>
                  <a:noFill/>
                </a:ln>
                <a:solidFill>
                  <a:srgbClr val="000000"/>
                </a:solidFill>
                <a:effectLst/>
                <a:uLnTx/>
                <a:uFillTx/>
                <a:latin typeface="Helvetica Light"/>
                <a:sym typeface="Helvetica Light"/>
              </a:rPr>
              <a:t>Find 3D object point</a:t>
            </a:r>
          </a:p>
        </p:txBody>
      </p:sp>
      <p:pic>
        <p:nvPicPr>
          <p:cNvPr id="183" name="Connection Line" descr="Connection Line"/>
          <p:cNvPicPr>
            <a:picLocks/>
          </p:cNvPicPr>
          <p:nvPr/>
        </p:nvPicPr>
        <p:blipFill>
          <a:blip r:embed="rId6"/>
          <a:stretch>
            <a:fillRect/>
          </a:stretch>
        </p:blipFill>
        <p:spPr>
          <a:xfrm>
            <a:off x="6303129" y="2773920"/>
            <a:ext cx="2301153" cy="1461130"/>
          </a:xfrm>
          <a:prstGeom prst="rect">
            <a:avLst/>
          </a:prstGeom>
        </p:spPr>
      </p:pic>
      <p:grpSp>
        <p:nvGrpSpPr>
          <p:cNvPr id="21" name="Group 20">
            <a:extLst>
              <a:ext uri="{FF2B5EF4-FFF2-40B4-BE49-F238E27FC236}">
                <a16:creationId xmlns:a16="http://schemas.microsoft.com/office/drawing/2014/main" id="{D9CF5462-6B0E-4658-9D80-A57CE12C04E3}"/>
              </a:ext>
            </a:extLst>
          </p:cNvPr>
          <p:cNvGrpSpPr/>
          <p:nvPr/>
        </p:nvGrpSpPr>
        <p:grpSpPr>
          <a:xfrm>
            <a:off x="1673426" y="8741375"/>
            <a:ext cx="9887140" cy="582334"/>
            <a:chOff x="1673426" y="8741375"/>
            <a:chExt cx="9887140" cy="582334"/>
          </a:xfrm>
        </p:grpSpPr>
        <p:pic>
          <p:nvPicPr>
            <p:cNvPr id="22" name="latex-image-7.pdf" descr="latex-image-7.pdf">
              <a:extLst>
                <a:ext uri="{FF2B5EF4-FFF2-40B4-BE49-F238E27FC236}">
                  <a16:creationId xmlns:a16="http://schemas.microsoft.com/office/drawing/2014/main" id="{82171410-6E41-4AE1-B65A-903E511A5AD7}"/>
                </a:ext>
              </a:extLst>
            </p:cNvPr>
            <p:cNvPicPr>
              <a:picLocks noChangeAspect="1"/>
            </p:cNvPicPr>
            <p:nvPr/>
          </p:nvPicPr>
          <p:blipFill rotWithShape="1">
            <a:blip r:embed="rId7"/>
            <a:srcRect l="50988" r="-1635"/>
            <a:stretch/>
          </p:blipFill>
          <p:spPr>
            <a:xfrm>
              <a:off x="10954924" y="8741375"/>
              <a:ext cx="605642" cy="560057"/>
            </a:xfrm>
            <a:prstGeom prst="rect">
              <a:avLst/>
            </a:prstGeom>
            <a:ln w="12700">
              <a:miter lim="400000"/>
            </a:ln>
          </p:spPr>
        </p:pic>
        <p:grpSp>
          <p:nvGrpSpPr>
            <p:cNvPr id="23" name="Group 22">
              <a:extLst>
                <a:ext uri="{FF2B5EF4-FFF2-40B4-BE49-F238E27FC236}">
                  <a16:creationId xmlns:a16="http://schemas.microsoft.com/office/drawing/2014/main" id="{2E1DBB73-1BEA-471A-A060-9EFCE9E147B1}"/>
                </a:ext>
              </a:extLst>
            </p:cNvPr>
            <p:cNvGrpSpPr/>
            <p:nvPr/>
          </p:nvGrpSpPr>
          <p:grpSpPr>
            <a:xfrm>
              <a:off x="1673426" y="8741375"/>
              <a:ext cx="3515189" cy="582334"/>
              <a:chOff x="318481" y="8452218"/>
              <a:chExt cx="3515189" cy="582334"/>
            </a:xfrm>
          </p:grpSpPr>
          <p:pic>
            <p:nvPicPr>
              <p:cNvPr id="25" name="latex-image-7.pdf" descr="latex-image-7.pdf">
                <a:extLst>
                  <a:ext uri="{FF2B5EF4-FFF2-40B4-BE49-F238E27FC236}">
                    <a16:creationId xmlns:a16="http://schemas.microsoft.com/office/drawing/2014/main" id="{7DD1DE23-C1DF-4178-BFE9-28050FD21A12}"/>
                  </a:ext>
                </a:extLst>
              </p:cNvPr>
              <p:cNvPicPr>
                <a:picLocks noChangeAspect="1"/>
              </p:cNvPicPr>
              <p:nvPr/>
            </p:nvPicPr>
            <p:blipFill rotWithShape="1">
              <a:blip r:embed="rId7"/>
              <a:srcRect r="65592"/>
              <a:stretch/>
            </p:blipFill>
            <p:spPr>
              <a:xfrm>
                <a:off x="3418727" y="8452218"/>
                <a:ext cx="414943" cy="564811"/>
              </a:xfrm>
              <a:prstGeom prst="rect">
                <a:avLst/>
              </a:prstGeom>
              <a:ln w="12700">
                <a:miter lim="400000"/>
              </a:ln>
            </p:spPr>
          </p:pic>
          <p:sp>
            <p:nvSpPr>
              <p:cNvPr id="26" name="image 1">
                <a:extLst>
                  <a:ext uri="{FF2B5EF4-FFF2-40B4-BE49-F238E27FC236}">
                    <a16:creationId xmlns:a16="http://schemas.microsoft.com/office/drawing/2014/main" id="{3055E625-ED79-44C9-82E7-D9AEEE531923}"/>
                  </a:ext>
                </a:extLst>
              </p:cNvPr>
              <p:cNvSpPr txBox="1"/>
              <p:nvPr/>
            </p:nvSpPr>
            <p:spPr>
              <a:xfrm>
                <a:off x="318481" y="8492088"/>
                <a:ext cx="3113487" cy="5424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Helvetica Light"/>
                    <a:sym typeface="Helvetica Light"/>
                  </a:rPr>
                  <a:t>camera</a:t>
                </a:r>
                <a:r>
                  <a:rPr kumimoji="0" sz="2400" b="0" i="0" u="none" strike="noStrike" kern="0" cap="none" spc="0" normalizeH="0" baseline="0" noProof="0" dirty="0">
                    <a:ln>
                      <a:noFill/>
                    </a:ln>
                    <a:solidFill>
                      <a:srgbClr val="000000"/>
                    </a:solidFill>
                    <a:effectLst/>
                    <a:uLnTx/>
                    <a:uFillTx/>
                    <a:latin typeface="Helvetica Light"/>
                    <a:sym typeface="Helvetica Light"/>
                  </a:rPr>
                  <a:t> 1</a:t>
                </a:r>
                <a:r>
                  <a:rPr kumimoji="0" lang="en-US" sz="2400" b="0" i="0" u="none" strike="noStrike" kern="0" cap="none" spc="0" normalizeH="0" baseline="0" noProof="0" dirty="0">
                    <a:ln>
                      <a:noFill/>
                    </a:ln>
                    <a:solidFill>
                      <a:srgbClr val="000000"/>
                    </a:solidFill>
                    <a:effectLst/>
                    <a:uLnTx/>
                    <a:uFillTx/>
                    <a:latin typeface="Helvetica Light"/>
                    <a:sym typeface="Helvetica Light"/>
                  </a:rPr>
                  <a:t> with matrix</a:t>
                </a:r>
                <a:endParaRPr kumimoji="0" sz="2400" b="0" i="0" u="none" strike="noStrike" kern="0" cap="none" spc="0" normalizeH="0" baseline="0" noProof="0" dirty="0">
                  <a:ln>
                    <a:noFill/>
                  </a:ln>
                  <a:solidFill>
                    <a:srgbClr val="000000"/>
                  </a:solidFill>
                  <a:effectLst/>
                  <a:uLnTx/>
                  <a:uFillTx/>
                  <a:latin typeface="Helvetica Light"/>
                  <a:sym typeface="Helvetica Light"/>
                </a:endParaRPr>
              </a:p>
            </p:txBody>
          </p:sp>
        </p:grpSp>
        <p:sp>
          <p:nvSpPr>
            <p:cNvPr id="24" name="image 1">
              <a:extLst>
                <a:ext uri="{FF2B5EF4-FFF2-40B4-BE49-F238E27FC236}">
                  <a16:creationId xmlns:a16="http://schemas.microsoft.com/office/drawing/2014/main" id="{F6D5C20C-C42A-40D2-9C8D-0A27D527AA48}"/>
                </a:ext>
              </a:extLst>
            </p:cNvPr>
            <p:cNvSpPr txBox="1"/>
            <p:nvPr/>
          </p:nvSpPr>
          <p:spPr>
            <a:xfrm>
              <a:off x="7887159" y="8765732"/>
              <a:ext cx="3113487" cy="5424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Helvetica Light"/>
                  <a:sym typeface="Helvetica Light"/>
                </a:rPr>
                <a:t>camera</a:t>
              </a:r>
              <a:r>
                <a:rPr kumimoji="0" sz="2400" b="0" i="0" u="none" strike="noStrike" kern="0" cap="none" spc="0" normalizeH="0" baseline="0" noProof="0" dirty="0">
                  <a:ln>
                    <a:noFill/>
                  </a:ln>
                  <a:solidFill>
                    <a:srgbClr val="000000"/>
                  </a:solidFill>
                  <a:effectLst/>
                  <a:uLnTx/>
                  <a:uFillTx/>
                  <a:latin typeface="Helvetica Light"/>
                  <a:sym typeface="Helvetica Light"/>
                </a:rPr>
                <a:t> </a:t>
              </a:r>
              <a:r>
                <a:rPr kumimoji="0" lang="en-US" sz="2400" b="0" i="0" u="none" strike="noStrike" kern="0" cap="none" spc="0" normalizeH="0" baseline="0" noProof="0" dirty="0">
                  <a:ln>
                    <a:noFill/>
                  </a:ln>
                  <a:solidFill>
                    <a:srgbClr val="000000"/>
                  </a:solidFill>
                  <a:effectLst/>
                  <a:uLnTx/>
                  <a:uFillTx/>
                  <a:latin typeface="Helvetica Light"/>
                  <a:sym typeface="Helvetica Light"/>
                </a:rPr>
                <a:t>2 with matrix</a:t>
              </a:r>
              <a:endParaRPr kumimoji="0" sz="2400" b="0" i="0" u="none" strike="noStrike" kern="0" cap="none" spc="0" normalizeH="0" baseline="0" noProof="0" dirty="0">
                <a:ln>
                  <a:noFill/>
                </a:ln>
                <a:solidFill>
                  <a:srgbClr val="000000"/>
                </a:solidFill>
                <a:effectLst/>
                <a:uLnTx/>
                <a:uFillTx/>
                <a:latin typeface="Helvetica Light"/>
                <a:sym typeface="Helvetica Light"/>
              </a:endParaRPr>
            </a:p>
          </p:txBody>
        </p:sp>
      </p:grpSp>
    </p:spTree>
    <p:extLst>
      <p:ext uri="{BB962C8B-B14F-4D97-AF65-F5344CB8AC3E}">
        <p14:creationId xmlns:p14="http://schemas.microsoft.com/office/powerpoint/2010/main" val="826043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ounded Rectangle"/>
          <p:cNvSpPr/>
          <p:nvPr/>
        </p:nvSpPr>
        <p:spPr>
          <a:xfrm>
            <a:off x="222051" y="6799361"/>
            <a:ext cx="12560698" cy="2015729"/>
          </a:xfrm>
          <a:prstGeom prst="roundRect">
            <a:avLst>
              <a:gd name="adj" fmla="val 3734"/>
            </a:avLst>
          </a:prstGeom>
          <a:gradFill>
            <a:gsLst>
              <a:gs pos="0">
                <a:schemeClr val="accent3">
                  <a:hueOff val="136526"/>
                  <a:satOff val="23858"/>
                  <a:lumOff val="7773"/>
                </a:schemeClr>
              </a:gs>
              <a:gs pos="100000">
                <a:schemeClr val="accent3">
                  <a:hueOff val="-192296"/>
                  <a:satOff val="2884"/>
                  <a:lumOff val="-7566"/>
                </a:schemeClr>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2400">
                <a:solidFill>
                  <a:srgbClr val="FFFFFF"/>
                </a:solidFill>
              </a:defRPr>
            </a:pPr>
            <a:endParaRPr kumimoji="0" sz="2400" b="0" i="0" u="none" strike="noStrike" kern="0" cap="none" spc="0" normalizeH="0" baseline="0" noProof="0">
              <a:ln>
                <a:noFill/>
              </a:ln>
              <a:solidFill>
                <a:srgbClr val="FFFFFF"/>
              </a:solidFill>
              <a:effectLst/>
              <a:uLnTx/>
              <a:uFillTx/>
              <a:latin typeface="Helvetica Light"/>
              <a:sym typeface="Helvetica Light"/>
            </a:endParaRPr>
          </a:p>
        </p:txBody>
      </p:sp>
      <p:sp>
        <p:nvSpPr>
          <p:cNvPr id="235" name="Rounded Rectangle"/>
          <p:cNvSpPr/>
          <p:nvPr/>
        </p:nvSpPr>
        <p:spPr>
          <a:xfrm>
            <a:off x="222051" y="4424461"/>
            <a:ext cx="12560698" cy="2129087"/>
          </a:xfrm>
          <a:prstGeom prst="roundRect">
            <a:avLst>
              <a:gd name="adj" fmla="val 3535"/>
            </a:avLst>
          </a:prstGeom>
          <a:gradFill>
            <a:gsLst>
              <a:gs pos="0">
                <a:schemeClr val="accent2">
                  <a:hueOff val="-2473792"/>
                  <a:satOff val="-50209"/>
                  <a:lumOff val="23543"/>
                </a:schemeClr>
              </a:gs>
              <a:gs pos="100000">
                <a:schemeClr val="accent2"/>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2400">
                <a:solidFill>
                  <a:srgbClr val="FFFFFF"/>
                </a:solidFill>
              </a:defRPr>
            </a:pPr>
            <a:endParaRPr kumimoji="0" sz="2400" b="0" i="0" u="none" strike="noStrike" kern="0" cap="none" spc="0" normalizeH="0" baseline="0" noProof="0">
              <a:ln>
                <a:noFill/>
              </a:ln>
              <a:solidFill>
                <a:srgbClr val="FFFFFF"/>
              </a:solidFill>
              <a:effectLst/>
              <a:uLnTx/>
              <a:uFillTx/>
              <a:latin typeface="Helvetica Light"/>
              <a:sym typeface="Helvetica Light"/>
            </a:endParaRPr>
          </a:p>
        </p:txBody>
      </p:sp>
      <p:sp>
        <p:nvSpPr>
          <p:cNvPr id="236" name="Rounded Rectangle"/>
          <p:cNvSpPr/>
          <p:nvPr/>
        </p:nvSpPr>
        <p:spPr>
          <a:xfrm>
            <a:off x="222051" y="2172344"/>
            <a:ext cx="12560698" cy="2129087"/>
          </a:xfrm>
          <a:prstGeom prst="roundRect">
            <a:avLst>
              <a:gd name="adj" fmla="val 3535"/>
            </a:avLst>
          </a:prstGeom>
          <a:gradFill>
            <a:gsLst>
              <a:gs pos="0">
                <a:schemeClr val="accent1">
                  <a:satOff val="-3355"/>
                  <a:lumOff val="26614"/>
                </a:schemeClr>
              </a:gs>
              <a:gs pos="100000">
                <a:schemeClr val="accent1"/>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2400">
                <a:solidFill>
                  <a:srgbClr val="FFFFFF"/>
                </a:solidFill>
              </a:defRPr>
            </a:pPr>
            <a:endParaRPr kumimoji="0" sz="2400" b="0" i="0" u="none" strike="noStrike" kern="0" cap="none" spc="0" normalizeH="0" baseline="0" noProof="0">
              <a:ln>
                <a:noFill/>
              </a:ln>
              <a:solidFill>
                <a:srgbClr val="FFFFFF"/>
              </a:solidFill>
              <a:effectLst/>
              <a:uLnTx/>
              <a:uFillTx/>
              <a:latin typeface="Helvetica Light"/>
              <a:sym typeface="Helvetica Light"/>
            </a:endParaRPr>
          </a:p>
        </p:txBody>
      </p:sp>
      <p:sp>
        <p:nvSpPr>
          <p:cNvPr id="237" name="Procedure for Reconstruction"/>
          <p:cNvSpPr txBox="1">
            <a:spLocks noGrp="1"/>
          </p:cNvSpPr>
          <p:nvPr>
            <p:ph type="title"/>
          </p:nvPr>
        </p:nvSpPr>
        <p:spPr>
          <a:xfrm>
            <a:off x="300037" y="496788"/>
            <a:ext cx="12404726" cy="1267024"/>
          </a:xfrm>
          <a:prstGeom prst="rect">
            <a:avLst/>
          </a:prstGeom>
        </p:spPr>
        <p:txBody>
          <a:bodyPr/>
          <a:lstStyle>
            <a:lvl1pPr defTabSz="537463">
              <a:defRPr sz="7360"/>
            </a:lvl1pPr>
          </a:lstStyle>
          <a:p>
            <a:r>
              <a:rPr lang="en-US" dirty="0"/>
              <a:t>Two-view </a:t>
            </a:r>
            <a:r>
              <a:rPr lang="en-US" dirty="0" err="1"/>
              <a:t>SfM</a:t>
            </a:r>
            <a:endParaRPr dirty="0"/>
          </a:p>
        </p:txBody>
      </p:sp>
      <p:sp>
        <p:nvSpPr>
          <p:cNvPr id="239" name="Compute the camera matrices P from the Fundamental matrix P = [ I | 0 ]  and  P’ = [ [e’x]F | e’ ]"/>
          <p:cNvSpPr txBox="1"/>
          <p:nvPr/>
        </p:nvSpPr>
        <p:spPr>
          <a:xfrm>
            <a:off x="517674" y="4564440"/>
            <a:ext cx="12060181" cy="184912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635000" marR="0" lvl="0" indent="-635000" algn="l" defTabSz="584200" rtl="0" eaLnBrk="1" fontAlgn="auto" latinLnBrk="0" hangingPunct="0">
              <a:lnSpc>
                <a:spcPct val="110000"/>
              </a:lnSpc>
              <a:spcBef>
                <a:spcPts val="0"/>
              </a:spcBef>
              <a:spcAft>
                <a:spcPts val="0"/>
              </a:spcAft>
              <a:buClrTx/>
              <a:buSzPct val="100000"/>
              <a:buFontTx/>
              <a:buAutoNum type="arabicPeriod" startAt="2"/>
              <a:tabLst/>
              <a:defRPr/>
            </a:pPr>
            <a:r>
              <a:rPr kumimoji="0" sz="3600" b="0" i="0" u="none" strike="noStrike" kern="0" cap="none" spc="0" normalizeH="0" baseline="0" noProof="0">
                <a:ln>
                  <a:noFill/>
                </a:ln>
                <a:solidFill>
                  <a:srgbClr val="000000"/>
                </a:solidFill>
                <a:effectLst/>
                <a:uLnTx/>
                <a:uFillTx/>
                <a:latin typeface="Helvetica Light"/>
                <a:sym typeface="Helvetica Light"/>
              </a:rPr>
              <a:t>Compute the camera matrices </a:t>
            </a:r>
            <a:r>
              <a:rPr kumimoji="0" sz="3600" b="1" i="0" u="none" strike="noStrike" kern="0" cap="none" spc="0" normalizeH="0" baseline="0" noProof="0">
                <a:ln>
                  <a:noFill/>
                </a:ln>
                <a:solidFill>
                  <a:srgbClr val="000000"/>
                </a:solidFill>
                <a:effectLst/>
                <a:uLnTx/>
                <a:uFillTx/>
                <a:latin typeface="Helvetica"/>
                <a:ea typeface="Helvetica"/>
                <a:cs typeface="Helvetica"/>
                <a:sym typeface="Helvetica"/>
              </a:rPr>
              <a:t>P</a:t>
            </a:r>
            <a:r>
              <a:rPr kumimoji="0" sz="3600" b="0" i="0" u="none" strike="noStrike" kern="0" cap="none" spc="0" normalizeH="0" baseline="0" noProof="0">
                <a:ln>
                  <a:noFill/>
                </a:ln>
                <a:solidFill>
                  <a:srgbClr val="000000"/>
                </a:solidFill>
                <a:effectLst/>
                <a:uLnTx/>
                <a:uFillTx/>
                <a:latin typeface="Helvetica Light"/>
                <a:sym typeface="Helvetica Light"/>
              </a:rPr>
              <a:t> from the Fundamental matrix</a:t>
            </a:r>
            <a:br>
              <a:rPr kumimoji="0" sz="3600" b="0" i="0" u="none" strike="noStrike" kern="0" cap="none" spc="0" normalizeH="0" baseline="0" noProof="0">
                <a:ln>
                  <a:noFill/>
                </a:ln>
                <a:solidFill>
                  <a:srgbClr val="000000"/>
                </a:solidFill>
                <a:effectLst/>
                <a:uLnTx/>
                <a:uFillTx/>
                <a:latin typeface="Helvetica Light"/>
                <a:sym typeface="Helvetica Light"/>
              </a:rPr>
            </a:br>
            <a:r>
              <a:rPr kumimoji="0" sz="3600" b="1" i="0" u="none" strike="noStrike" kern="0" cap="none" spc="0" normalizeH="0" baseline="0" noProof="0">
                <a:ln>
                  <a:noFill/>
                </a:ln>
                <a:solidFill>
                  <a:srgbClr val="FFFFFF"/>
                </a:solidFill>
                <a:effectLst/>
                <a:uLnTx/>
                <a:uFillTx/>
                <a:latin typeface="Tahoma"/>
                <a:ea typeface="Tahoma"/>
                <a:cs typeface="Tahoma"/>
                <a:sym typeface="Tahoma"/>
              </a:rPr>
              <a:t>P</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I</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0</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and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P’</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e</a:t>
            </a:r>
            <a:r>
              <a:rPr kumimoji="0" sz="3600" b="0" i="0" u="none" strike="noStrike" kern="0" cap="none" spc="0" normalizeH="0" baseline="0" noProof="0">
                <a:ln>
                  <a:noFill/>
                </a:ln>
                <a:solidFill>
                  <a:srgbClr val="FFFFFF"/>
                </a:solidFill>
                <a:effectLst/>
                <a:uLnTx/>
                <a:uFillTx/>
                <a:latin typeface="Tahoma"/>
                <a:ea typeface="Tahoma"/>
                <a:cs typeface="Tahoma"/>
                <a:sym typeface="Tahoma"/>
              </a:rPr>
              <a:t>’</a:t>
            </a:r>
            <a:r>
              <a:rPr kumimoji="0" sz="3600" b="0" i="0" u="none" strike="noStrike" kern="0" cap="none" spc="0" normalizeH="0" baseline="-5999" noProof="0">
                <a:ln>
                  <a:noFill/>
                </a:ln>
                <a:solidFill>
                  <a:srgbClr val="FFFFFF"/>
                </a:solidFill>
                <a:effectLst/>
                <a:uLnTx/>
                <a:uFillTx/>
                <a:latin typeface="Tahoma"/>
                <a:ea typeface="Tahoma"/>
                <a:cs typeface="Tahoma"/>
                <a:sym typeface="Tahoma"/>
              </a:rPr>
              <a:t>x</a:t>
            </a:r>
            <a:r>
              <a:rPr kumimoji="0" sz="3600" b="0" i="0" u="none" strike="noStrike" kern="0" cap="none" spc="0" normalizeH="0" baseline="0" noProof="0">
                <a:ln>
                  <a:noFill/>
                </a:ln>
                <a:solidFill>
                  <a:srgbClr val="FFFFFF"/>
                </a:solidFill>
                <a:effectLst/>
                <a:uLnTx/>
                <a:uFillTx/>
                <a:latin typeface="Tahoma"/>
                <a:ea typeface="Tahoma"/>
                <a:cs typeface="Tahoma"/>
                <a:sym typeface="Tahoma"/>
              </a:rPr>
              <a:t>]</a:t>
            </a:r>
            <a:r>
              <a:rPr kumimoji="0" sz="3600" b="1" i="0" u="none" strike="noStrike" kern="0" cap="none" spc="0" normalizeH="0" baseline="0" noProof="0">
                <a:ln>
                  <a:noFill/>
                </a:ln>
                <a:solidFill>
                  <a:srgbClr val="FFFFFF"/>
                </a:solidFill>
                <a:effectLst/>
                <a:uLnTx/>
                <a:uFillTx/>
                <a:latin typeface="Tahoma"/>
                <a:ea typeface="Tahoma"/>
                <a:cs typeface="Tahoma"/>
                <a:sym typeface="Tahoma"/>
              </a:rPr>
              <a:t>F</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e</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a:t>
            </a:r>
          </a:p>
        </p:txBody>
      </p:sp>
      <p:sp>
        <p:nvSpPr>
          <p:cNvPr id="240" name="For each point correspondence, compute the point X in 3D space (triangularization) DLT with x = P X and x’ = P’ X"/>
          <p:cNvSpPr txBox="1"/>
          <p:nvPr/>
        </p:nvSpPr>
        <p:spPr>
          <a:xfrm>
            <a:off x="472310" y="6877300"/>
            <a:ext cx="12060180" cy="18598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635000" marR="0" lvl="0" indent="-635000" algn="l" defTabSz="584200" rtl="0" eaLnBrk="1" fontAlgn="auto" latinLnBrk="0" hangingPunct="0">
              <a:lnSpc>
                <a:spcPct val="110000"/>
              </a:lnSpc>
              <a:spcBef>
                <a:spcPts val="0"/>
              </a:spcBef>
              <a:spcAft>
                <a:spcPts val="0"/>
              </a:spcAft>
              <a:buClrTx/>
              <a:buSzPct val="100000"/>
              <a:buFontTx/>
              <a:buAutoNum type="arabicPeriod" startAt="3"/>
              <a:tabLst/>
              <a:defRPr/>
            </a:pPr>
            <a:r>
              <a:rPr kumimoji="0" sz="3600" b="0" i="0" u="none" strike="noStrike" kern="0" cap="none" spc="0" normalizeH="0" baseline="0" noProof="0">
                <a:ln>
                  <a:noFill/>
                </a:ln>
                <a:solidFill>
                  <a:srgbClr val="000000"/>
                </a:solidFill>
                <a:effectLst/>
                <a:uLnTx/>
                <a:uFillTx/>
                <a:latin typeface="Helvetica Light"/>
                <a:sym typeface="Helvetica Light"/>
              </a:rPr>
              <a:t>For each point correspondence, compute the point </a:t>
            </a:r>
            <a:r>
              <a:rPr kumimoji="0" sz="3600" b="1" i="0" u="none" strike="noStrike" kern="0" cap="none" spc="0" normalizeH="0" baseline="0" noProof="0">
                <a:ln>
                  <a:noFill/>
                </a:ln>
                <a:solidFill>
                  <a:srgbClr val="000000"/>
                </a:solidFill>
                <a:effectLst/>
                <a:uLnTx/>
                <a:uFillTx/>
                <a:latin typeface="Helvetica"/>
                <a:ea typeface="Helvetica"/>
                <a:cs typeface="Helvetica"/>
                <a:sym typeface="Helvetica"/>
              </a:rPr>
              <a:t>X</a:t>
            </a:r>
            <a:r>
              <a:rPr kumimoji="0" sz="3600" b="0" i="0" u="none" strike="noStrike" kern="0" cap="none" spc="0" normalizeH="0" baseline="0" noProof="0">
                <a:ln>
                  <a:noFill/>
                </a:ln>
                <a:solidFill>
                  <a:srgbClr val="000000"/>
                </a:solidFill>
                <a:effectLst/>
                <a:uLnTx/>
                <a:uFillTx/>
                <a:latin typeface="Helvetica Light"/>
                <a:sym typeface="Helvetica Light"/>
              </a:rPr>
              <a:t> in 3D space (triangularization)</a:t>
            </a:r>
            <a:br>
              <a:rPr kumimoji="0" sz="3600" b="0" i="0" u="none" strike="noStrike" kern="0" cap="none" spc="0" normalizeH="0" baseline="0" noProof="0">
                <a:ln>
                  <a:noFill/>
                </a:ln>
                <a:solidFill>
                  <a:srgbClr val="000000"/>
                </a:solidFill>
                <a:effectLst/>
                <a:uLnTx/>
                <a:uFillTx/>
                <a:latin typeface="Helvetica Light"/>
                <a:sym typeface="Helvetica Light"/>
              </a:rPr>
            </a:br>
            <a:r>
              <a:rPr kumimoji="0" sz="3600" b="1" i="0" u="none" strike="noStrike" kern="0" cap="none" spc="0" normalizeH="0" baseline="0" noProof="0">
                <a:ln>
                  <a:noFill/>
                </a:ln>
                <a:solidFill>
                  <a:srgbClr val="FFFFFF"/>
                </a:solidFill>
                <a:effectLst/>
                <a:uLnTx/>
                <a:uFillTx/>
                <a:latin typeface="Helvetica"/>
                <a:ea typeface="Helvetica"/>
                <a:cs typeface="Helvetica"/>
                <a:sym typeface="Helvetica"/>
              </a:rPr>
              <a:t>DLT</a:t>
            </a:r>
            <a:r>
              <a:rPr kumimoji="0" sz="3600" b="0" i="0" u="none" strike="noStrike" kern="0" cap="none" spc="0" normalizeH="0" baseline="0" noProof="0">
                <a:ln>
                  <a:noFill/>
                </a:ln>
                <a:solidFill>
                  <a:srgbClr val="FFFFFF"/>
                </a:solidFill>
                <a:effectLst/>
                <a:uLnTx/>
                <a:uFillTx/>
                <a:latin typeface="Helvetica Light"/>
                <a:sym typeface="Helvetica Light"/>
              </a:rPr>
              <a:t> with </a:t>
            </a:r>
            <a:r>
              <a:rPr kumimoji="0" sz="3600" b="0" i="0" u="none" strike="noStrike" kern="0" cap="none" spc="0" normalizeH="0" baseline="0" noProof="0">
                <a:ln>
                  <a:noFill/>
                </a:ln>
                <a:solidFill>
                  <a:srgbClr val="FFFFFF"/>
                </a:solidFill>
                <a:effectLst/>
                <a:uLnTx/>
                <a:uFillTx/>
                <a:latin typeface="Tahoma"/>
                <a:ea typeface="Tahoma"/>
                <a:cs typeface="Tahoma"/>
                <a:sym typeface="Tahoma"/>
              </a:rPr>
              <a:t>x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P</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X</a:t>
            </a:r>
            <a:r>
              <a:rPr kumimoji="0" sz="3600" b="0" i="0" u="none" strike="noStrike" kern="0" cap="none" spc="0" normalizeH="0" baseline="0" noProof="0">
                <a:ln>
                  <a:noFill/>
                </a:ln>
                <a:solidFill>
                  <a:srgbClr val="FFFFFF"/>
                </a:solidFill>
                <a:effectLst/>
                <a:uLnTx/>
                <a:uFillTx/>
                <a:latin typeface="Helvetica Light"/>
                <a:sym typeface="Helvetica Light"/>
              </a:rPr>
              <a:t> and </a:t>
            </a:r>
            <a:r>
              <a:rPr kumimoji="0" sz="3600" b="0" i="0" u="none" strike="noStrike" kern="0" cap="none" spc="0" normalizeH="0" baseline="0" noProof="0">
                <a:ln>
                  <a:noFill/>
                </a:ln>
                <a:solidFill>
                  <a:srgbClr val="FFFFFF"/>
                </a:solidFill>
                <a:effectLst/>
                <a:uLnTx/>
                <a:uFillTx/>
                <a:latin typeface="Tahoma"/>
                <a:ea typeface="Tahoma"/>
                <a:cs typeface="Tahoma"/>
                <a:sym typeface="Tahoma"/>
              </a:rPr>
              <a:t>x’ = </a:t>
            </a:r>
            <a:r>
              <a:rPr kumimoji="0" sz="3600" b="1" i="0" u="none" strike="noStrike" kern="0" cap="none" spc="0" normalizeH="0" baseline="0" noProof="0">
                <a:ln>
                  <a:noFill/>
                </a:ln>
                <a:solidFill>
                  <a:srgbClr val="FFFFFF"/>
                </a:solidFill>
                <a:effectLst/>
                <a:uLnTx/>
                <a:uFillTx/>
                <a:latin typeface="Tahoma"/>
                <a:ea typeface="Tahoma"/>
                <a:cs typeface="Tahoma"/>
                <a:sym typeface="Tahoma"/>
              </a:rPr>
              <a:t>P</a:t>
            </a:r>
            <a:r>
              <a:rPr kumimoji="0" sz="3600" b="0" i="0" u="none" strike="noStrike" kern="0" cap="none" spc="0" normalizeH="0" baseline="0" noProof="0">
                <a:ln>
                  <a:noFill/>
                </a:ln>
                <a:solidFill>
                  <a:srgbClr val="FFFFFF"/>
                </a:solidFill>
                <a:effectLst/>
                <a:uLnTx/>
                <a:uFillTx/>
                <a:latin typeface="Tahoma"/>
                <a:ea typeface="Tahoma"/>
                <a:cs typeface="Tahoma"/>
                <a:sym typeface="Tahoma"/>
              </a:rPr>
              <a:t>’ X</a:t>
            </a:r>
          </a:p>
        </p:txBody>
      </p:sp>
      <p:sp>
        <p:nvSpPr>
          <p:cNvPr id="9" name="Compute the Fundamental Matrix F from points correspondences 8-point algorithm">
            <a:extLst>
              <a:ext uri="{FF2B5EF4-FFF2-40B4-BE49-F238E27FC236}">
                <a16:creationId xmlns:a16="http://schemas.microsoft.com/office/drawing/2014/main" id="{FBCA6860-0796-4699-8B97-4B99892DD612}"/>
              </a:ext>
            </a:extLst>
          </p:cNvPr>
          <p:cNvSpPr txBox="1"/>
          <p:nvPr/>
        </p:nvSpPr>
        <p:spPr>
          <a:xfrm>
            <a:off x="580477" y="2288691"/>
            <a:ext cx="10582328" cy="193078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35000" marR="0" lvl="0" indent="-635000" algn="l" defTabSz="584200" rtl="0" eaLnBrk="1" fontAlgn="auto" latinLnBrk="0" hangingPunct="0">
              <a:lnSpc>
                <a:spcPct val="110000"/>
              </a:lnSpc>
              <a:spcBef>
                <a:spcPts val="0"/>
              </a:spcBef>
              <a:spcAft>
                <a:spcPts val="0"/>
              </a:spcAft>
              <a:buClrTx/>
              <a:buSzPct val="100000"/>
              <a:buFontTx/>
              <a:buAutoNum type="arabicPeriod"/>
              <a:tabLst/>
              <a:defRPr/>
            </a:pPr>
            <a:r>
              <a:rPr kumimoji="0" sz="3600" b="0" i="0" u="none" strike="noStrike" kern="0" cap="none" spc="0" normalizeH="0" baseline="0" noProof="0" dirty="0">
                <a:ln>
                  <a:noFill/>
                </a:ln>
                <a:solidFill>
                  <a:srgbClr val="000000"/>
                </a:solidFill>
                <a:effectLst/>
                <a:uLnTx/>
                <a:uFillTx/>
                <a:latin typeface="Helvetica Light"/>
                <a:sym typeface="Helvetica Light"/>
              </a:rPr>
              <a:t>Compute the Fundamental Matrix </a:t>
            </a:r>
            <a:r>
              <a:rPr kumimoji="0" sz="3600" b="1" i="0" u="none" strike="noStrike" kern="0" cap="none" spc="0" normalizeH="0" baseline="0" noProof="0" dirty="0">
                <a:ln>
                  <a:noFill/>
                </a:ln>
                <a:solidFill>
                  <a:srgbClr val="000000"/>
                </a:solidFill>
                <a:effectLst/>
                <a:uLnTx/>
                <a:uFillTx/>
                <a:latin typeface="Helvetica"/>
                <a:ea typeface="Helvetica"/>
                <a:cs typeface="Helvetica"/>
                <a:sym typeface="Helvetica"/>
              </a:rPr>
              <a:t>F</a:t>
            </a:r>
            <a:r>
              <a:rPr kumimoji="0" sz="3600" b="0" i="0" u="none" strike="noStrike" kern="0" cap="none" spc="0" normalizeH="0" baseline="0" noProof="0" dirty="0">
                <a:ln>
                  <a:noFill/>
                </a:ln>
                <a:solidFill>
                  <a:srgbClr val="000000"/>
                </a:solidFill>
                <a:effectLst/>
                <a:uLnTx/>
                <a:uFillTx/>
                <a:latin typeface="Helvetica Light"/>
                <a:sym typeface="Helvetica Light"/>
              </a:rPr>
              <a:t> from points correspondences</a:t>
            </a:r>
            <a:br>
              <a:rPr kumimoji="0" sz="3600" b="0" i="0" u="none" strike="noStrike" kern="0" cap="none" spc="0" normalizeH="0" baseline="0" noProof="0" dirty="0">
                <a:ln>
                  <a:noFill/>
                </a:ln>
                <a:solidFill>
                  <a:srgbClr val="000000"/>
                </a:solidFill>
                <a:effectLst/>
                <a:uLnTx/>
                <a:uFillTx/>
                <a:latin typeface="Helvetica Light"/>
                <a:sym typeface="Helvetica Light"/>
              </a:rPr>
            </a:br>
            <a:r>
              <a:rPr kumimoji="0" sz="3600" b="1" i="0" u="none" strike="noStrike" kern="0" cap="none" spc="0" normalizeH="0" baseline="0" noProof="0" dirty="0">
                <a:ln>
                  <a:noFill/>
                </a:ln>
                <a:solidFill>
                  <a:srgbClr val="FFFFFF"/>
                </a:solidFill>
                <a:effectLst/>
                <a:uLnTx/>
                <a:uFillTx/>
                <a:latin typeface="Helvetica"/>
                <a:ea typeface="Helvetica"/>
                <a:cs typeface="Helvetica"/>
                <a:sym typeface="Helvetica"/>
              </a:rPr>
              <a:t>8-point algorithm</a:t>
            </a:r>
          </a:p>
        </p:txBody>
      </p:sp>
    </p:spTree>
    <p:extLst>
      <p:ext uri="{BB962C8B-B14F-4D97-AF65-F5344CB8AC3E}">
        <p14:creationId xmlns:p14="http://schemas.microsoft.com/office/powerpoint/2010/main" val="1452269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 </a:t>
            </a:r>
            <a:r>
              <a:rPr lang="en-US" dirty="0" err="1"/>
              <a:t>SfM</a:t>
            </a:r>
            <a:r>
              <a:rPr lang="en-US" dirty="0"/>
              <a:t> always uniquely solvable?</a:t>
            </a:r>
          </a:p>
        </p:txBody>
      </p:sp>
    </p:spTree>
    <p:extLst>
      <p:ext uri="{BB962C8B-B14F-4D97-AF65-F5344CB8AC3E}">
        <p14:creationId xmlns:p14="http://schemas.microsoft.com/office/powerpoint/2010/main" val="2146855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Ambiguities in structure from motion</a:t>
            </a:r>
            <a:endParaRPr dirty="0"/>
          </a:p>
        </p:txBody>
      </p:sp>
    </p:spTree>
    <p:extLst>
      <p:ext uri="{BB962C8B-B14F-4D97-AF65-F5344CB8AC3E}">
        <p14:creationId xmlns:p14="http://schemas.microsoft.com/office/powerpoint/2010/main" val="1177170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1219200"/>
            <a:ext cx="13004800" cy="1413934"/>
          </a:xfrm>
          <a:prstGeom prst="rect">
            <a:avLst/>
          </a:prstGeom>
        </p:spPr>
        <p:txBody>
          <a:bodyPr/>
          <a:lstStyle/>
          <a:p>
            <a:pPr algn="ctr"/>
            <a:r>
              <a:rPr lang="en-US" dirty="0"/>
              <a:t>Slide credits</a:t>
            </a:r>
            <a:endParaRPr dirty="0"/>
          </a:p>
        </p:txBody>
      </p:sp>
      <p:sp>
        <p:nvSpPr>
          <p:cNvPr id="4" name="Shape 667"/>
          <p:cNvSpPr txBox="1">
            <a:spLocks/>
          </p:cNvSpPr>
          <p:nvPr/>
        </p:nvSpPr>
        <p:spPr>
          <a:xfrm>
            <a:off x="540200" y="2893008"/>
            <a:ext cx="11924401" cy="3967584"/>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60" dirty="0"/>
              <a:t>Many of these slides were adapted from:</a:t>
            </a:r>
          </a:p>
          <a:p>
            <a:endParaRPr lang="en-US" sz="2560" dirty="0"/>
          </a:p>
          <a:p>
            <a:pPr marL="365771" indent="-365771">
              <a:buFont typeface="Arial" panose="020B0604020202020204" pitchFamily="34" charset="0"/>
              <a:buChar char="•"/>
            </a:pPr>
            <a:r>
              <a:rPr lang="en-US" sz="2560" dirty="0"/>
              <a:t>Kris </a:t>
            </a:r>
            <a:r>
              <a:rPr lang="en-US" sz="2560" dirty="0" err="1"/>
              <a:t>Kitani</a:t>
            </a:r>
            <a:r>
              <a:rPr lang="en-US" sz="2560" dirty="0"/>
              <a:t> (16-385, Spring 2017).</a:t>
            </a:r>
          </a:p>
          <a:p>
            <a:pPr marL="365771" indent="-365771">
              <a:buFont typeface="Arial" panose="020B0604020202020204" pitchFamily="34" charset="0"/>
              <a:buChar char="•"/>
            </a:pPr>
            <a:endParaRPr lang="en-US" sz="2560" dirty="0"/>
          </a:p>
          <a:p>
            <a:pPr marL="365771" indent="-365771">
              <a:buFont typeface="Arial" panose="020B0604020202020204" pitchFamily="34" charset="0"/>
              <a:buChar char="•"/>
            </a:pPr>
            <a:r>
              <a:rPr lang="en-US" sz="2560" dirty="0"/>
              <a:t>Noah Snavely (Cornell University).</a:t>
            </a:r>
          </a:p>
          <a:p>
            <a:pPr marL="365771" indent="-365771">
              <a:buFont typeface="Arial" panose="020B0604020202020204" pitchFamily="34" charset="0"/>
              <a:buChar char="•"/>
            </a:pPr>
            <a:endParaRPr lang="en-US" sz="2560" dirty="0"/>
          </a:p>
          <a:p>
            <a:pPr marL="365771" indent="-365771">
              <a:buFont typeface="Arial" panose="020B0604020202020204" pitchFamily="34" charset="0"/>
              <a:buChar char="•"/>
            </a:pPr>
            <a:r>
              <a:rPr lang="en-US" sz="2560" dirty="0"/>
              <a:t>Rob Fergus (New York University).</a:t>
            </a:r>
          </a:p>
        </p:txBody>
      </p:sp>
    </p:spTree>
    <p:extLst>
      <p:ext uri="{BB962C8B-B14F-4D97-AF65-F5344CB8AC3E}">
        <p14:creationId xmlns:p14="http://schemas.microsoft.com/office/powerpoint/2010/main" val="4216990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 </a:t>
            </a:r>
            <a:r>
              <a:rPr lang="en-US" dirty="0" err="1"/>
              <a:t>SfM</a:t>
            </a:r>
            <a:r>
              <a:rPr lang="en-US" dirty="0"/>
              <a:t> always uniquely solvable?</a:t>
            </a:r>
          </a:p>
        </p:txBody>
      </p:sp>
      <p:sp>
        <p:nvSpPr>
          <p:cNvPr id="3" name="Content Placeholder 2"/>
          <p:cNvSpPr>
            <a:spLocks noGrp="1"/>
          </p:cNvSpPr>
          <p:nvPr>
            <p:ph idx="1"/>
          </p:nvPr>
        </p:nvSpPr>
        <p:spPr>
          <a:xfrm>
            <a:off x="2113280" y="2926082"/>
            <a:ext cx="8778240" cy="812800"/>
          </a:xfrm>
        </p:spPr>
        <p:txBody>
          <a:bodyPr/>
          <a:lstStyle/>
          <a:p>
            <a:r>
              <a:rPr lang="en-US" dirty="0"/>
              <a:t>No…</a:t>
            </a:r>
          </a:p>
        </p:txBody>
      </p:sp>
      <p:pic>
        <p:nvPicPr>
          <p:cNvPr id="13314" name="Picture 2" descr="rotating necker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1" y="3346967"/>
            <a:ext cx="5689600" cy="4267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149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snavely\talks\2008\DEFENSE\images\failure\godzilla\GodzillaNecker.png"/>
          <p:cNvPicPr>
            <a:picLocks noChangeAspect="1" noChangeArrowheads="1"/>
          </p:cNvPicPr>
          <p:nvPr/>
        </p:nvPicPr>
        <p:blipFill>
          <a:blip r:embed="rId2" cstate="print"/>
          <a:srcRect/>
          <a:stretch>
            <a:fillRect/>
          </a:stretch>
        </p:blipFill>
        <p:spPr bwMode="auto">
          <a:xfrm>
            <a:off x="6901610" y="5538130"/>
            <a:ext cx="3169269" cy="2376953"/>
          </a:xfrm>
          <a:prstGeom prst="rect">
            <a:avLst/>
          </a:prstGeom>
          <a:noFill/>
          <a:ln>
            <a:solidFill>
              <a:schemeClr val="tx1"/>
            </a:solidFill>
          </a:ln>
          <a:effectLst>
            <a:outerShdw blurRad="50800" dist="38100" dir="2700000" algn="tl" rotWithShape="0">
              <a:prstClr val="black">
                <a:alpha val="40000"/>
              </a:prstClr>
            </a:outerShdw>
          </a:effectLst>
        </p:spPr>
      </p:pic>
      <p:pic>
        <p:nvPicPr>
          <p:cNvPr id="5" name="Picture 3" descr="C:\snavely\talks\2008\DEFENSE\images\failure\godzilla\GodzillaCorrect.png"/>
          <p:cNvPicPr>
            <a:picLocks noChangeAspect="1" noChangeArrowheads="1"/>
          </p:cNvPicPr>
          <p:nvPr/>
        </p:nvPicPr>
        <p:blipFill>
          <a:blip r:embed="rId3" cstate="print"/>
          <a:srcRect/>
          <a:stretch>
            <a:fillRect/>
          </a:stretch>
        </p:blipFill>
        <p:spPr bwMode="auto">
          <a:xfrm>
            <a:off x="2878250" y="5550322"/>
            <a:ext cx="3169269" cy="2376953"/>
          </a:xfrm>
          <a:prstGeom prst="rect">
            <a:avLst/>
          </a:prstGeom>
          <a:noFill/>
          <a:ln>
            <a:solidFill>
              <a:schemeClr val="tx1"/>
            </a:solidFill>
          </a:ln>
          <a:effectLst>
            <a:outerShdw blurRad="50800" dist="38100" dir="2700000" algn="tl" rotWithShape="0">
              <a:prstClr val="black">
                <a:alpha val="40000"/>
              </a:prstClr>
            </a:outerShdw>
          </a:effectLst>
        </p:spPr>
      </p:pic>
      <p:pic>
        <p:nvPicPr>
          <p:cNvPr id="6" name="Picture 4" descr="C:\snavely\talks\2008\DEFENSE\images\godzilla\viff.035-0.jpg"/>
          <p:cNvPicPr>
            <a:picLocks noChangeAspect="1" noChangeArrowheads="1"/>
          </p:cNvPicPr>
          <p:nvPr/>
        </p:nvPicPr>
        <p:blipFill>
          <a:blip r:embed="rId4" cstate="print"/>
          <a:srcRect/>
          <a:stretch>
            <a:fillRect/>
          </a:stretch>
        </p:blipFill>
        <p:spPr bwMode="auto">
          <a:xfrm>
            <a:off x="2139949" y="3938695"/>
            <a:ext cx="1278080" cy="1063835"/>
          </a:xfrm>
          <a:prstGeom prst="rect">
            <a:avLst/>
          </a:prstGeom>
          <a:noFill/>
        </p:spPr>
      </p:pic>
      <p:pic>
        <p:nvPicPr>
          <p:cNvPr id="7" name="Picture 5" descr="C:\snavely\talks\2008\DEFENSE\images\godzilla\viff.000-0.jpg"/>
          <p:cNvPicPr>
            <a:picLocks noChangeAspect="1" noChangeArrowheads="1"/>
          </p:cNvPicPr>
          <p:nvPr/>
        </p:nvPicPr>
        <p:blipFill>
          <a:blip r:embed="rId5" cstate="print"/>
          <a:srcRect/>
          <a:stretch>
            <a:fillRect/>
          </a:stretch>
        </p:blipFill>
        <p:spPr bwMode="auto">
          <a:xfrm>
            <a:off x="3389596" y="3938695"/>
            <a:ext cx="1278080" cy="1063835"/>
          </a:xfrm>
          <a:prstGeom prst="rect">
            <a:avLst/>
          </a:prstGeom>
          <a:noFill/>
        </p:spPr>
      </p:pic>
      <p:pic>
        <p:nvPicPr>
          <p:cNvPr id="8" name="Picture 6" descr="C:\snavely\talks\2008\DEFENSE\images\godzilla\viff.005-0.jpg"/>
          <p:cNvPicPr>
            <a:picLocks noChangeAspect="1" noChangeArrowheads="1"/>
          </p:cNvPicPr>
          <p:nvPr/>
        </p:nvPicPr>
        <p:blipFill>
          <a:blip r:embed="rId6" cstate="print"/>
          <a:srcRect/>
          <a:stretch>
            <a:fillRect/>
          </a:stretch>
        </p:blipFill>
        <p:spPr bwMode="auto">
          <a:xfrm>
            <a:off x="4639241" y="3938695"/>
            <a:ext cx="1278080" cy="1063835"/>
          </a:xfrm>
          <a:prstGeom prst="rect">
            <a:avLst/>
          </a:prstGeom>
          <a:noFill/>
        </p:spPr>
      </p:pic>
      <p:pic>
        <p:nvPicPr>
          <p:cNvPr id="9" name="Picture 7" descr="C:\snavely\talks\2008\DEFENSE\images\godzilla\viff.010-0.jpg"/>
          <p:cNvPicPr>
            <a:picLocks noChangeAspect="1" noChangeArrowheads="1"/>
          </p:cNvPicPr>
          <p:nvPr/>
        </p:nvPicPr>
        <p:blipFill>
          <a:blip r:embed="rId7" cstate="print"/>
          <a:srcRect/>
          <a:stretch>
            <a:fillRect/>
          </a:stretch>
        </p:blipFill>
        <p:spPr bwMode="auto">
          <a:xfrm>
            <a:off x="5888887" y="3938695"/>
            <a:ext cx="1278080" cy="1063835"/>
          </a:xfrm>
          <a:prstGeom prst="rect">
            <a:avLst/>
          </a:prstGeom>
          <a:noFill/>
        </p:spPr>
      </p:pic>
      <p:pic>
        <p:nvPicPr>
          <p:cNvPr id="10" name="Picture 8" descr="C:\snavely\talks\2008\DEFENSE\images\godzilla\viff.015-0.jpg"/>
          <p:cNvPicPr>
            <a:picLocks noChangeAspect="1" noChangeArrowheads="1"/>
          </p:cNvPicPr>
          <p:nvPr/>
        </p:nvPicPr>
        <p:blipFill>
          <a:blip r:embed="rId8" cstate="print"/>
          <a:srcRect/>
          <a:stretch>
            <a:fillRect/>
          </a:stretch>
        </p:blipFill>
        <p:spPr bwMode="auto">
          <a:xfrm>
            <a:off x="7138532" y="3938695"/>
            <a:ext cx="1278080" cy="1063835"/>
          </a:xfrm>
          <a:prstGeom prst="rect">
            <a:avLst/>
          </a:prstGeom>
          <a:noFill/>
        </p:spPr>
      </p:pic>
      <p:pic>
        <p:nvPicPr>
          <p:cNvPr id="11" name="Picture 9" descr="C:\snavely\talks\2008\DEFENSE\images\godzilla\viff.020-0.jpg"/>
          <p:cNvPicPr>
            <a:picLocks noChangeAspect="1" noChangeArrowheads="1"/>
          </p:cNvPicPr>
          <p:nvPr/>
        </p:nvPicPr>
        <p:blipFill>
          <a:blip r:embed="rId9" cstate="print"/>
          <a:srcRect/>
          <a:stretch>
            <a:fillRect/>
          </a:stretch>
        </p:blipFill>
        <p:spPr bwMode="auto">
          <a:xfrm>
            <a:off x="8388179" y="3938695"/>
            <a:ext cx="1278080" cy="1063835"/>
          </a:xfrm>
          <a:prstGeom prst="rect">
            <a:avLst/>
          </a:prstGeom>
          <a:noFill/>
        </p:spPr>
      </p:pic>
      <p:pic>
        <p:nvPicPr>
          <p:cNvPr id="12" name="Picture 10" descr="C:\snavely\talks\2008\DEFENSE\images\godzilla\viff.025-0.jpg"/>
          <p:cNvPicPr>
            <a:picLocks noChangeAspect="1" noChangeArrowheads="1"/>
          </p:cNvPicPr>
          <p:nvPr/>
        </p:nvPicPr>
        <p:blipFill>
          <a:blip r:embed="rId10" cstate="print"/>
          <a:srcRect/>
          <a:stretch>
            <a:fillRect/>
          </a:stretch>
        </p:blipFill>
        <p:spPr bwMode="auto">
          <a:xfrm>
            <a:off x="9637824" y="3938695"/>
            <a:ext cx="1278080" cy="1063835"/>
          </a:xfrm>
          <a:prstGeom prst="rect">
            <a:avLst/>
          </a:prstGeom>
          <a:noFill/>
        </p:spPr>
      </p:pic>
      <p:sp>
        <p:nvSpPr>
          <p:cNvPr id="13" name="Title 1"/>
          <p:cNvSpPr txBox="1">
            <a:spLocks/>
          </p:cNvSpPr>
          <p:nvPr/>
        </p:nvSpPr>
        <p:spPr>
          <a:xfrm>
            <a:off x="2113280" y="1512147"/>
            <a:ext cx="8778240" cy="1219200"/>
          </a:xfrm>
          <a:prstGeom prst="rect">
            <a:avLst/>
          </a:prstGeom>
        </p:spPr>
        <p:txBody>
          <a:bodyPr vert="horz" lIns="97536" tIns="48768" rIns="97536" bIns="48768" rtlCol="0" anchor="ctr">
            <a:normAutofit/>
          </a:bodyPr>
          <a:lstStyle/>
          <a:p>
            <a:pPr defTabSz="975340" hangingPunct="1">
              <a:spcBef>
                <a:spcPct val="0"/>
              </a:spcBef>
              <a:defRPr/>
            </a:pPr>
            <a:r>
              <a:rPr lang="en-US" sz="4586" kern="1200" dirty="0" err="1">
                <a:solidFill>
                  <a:prstClr val="black"/>
                </a:solidFill>
                <a:latin typeface="Calibri"/>
              </a:rPr>
              <a:t>SfM</a:t>
            </a:r>
            <a:r>
              <a:rPr lang="en-US" sz="4586" kern="1200" dirty="0">
                <a:solidFill>
                  <a:prstClr val="black"/>
                </a:solidFill>
                <a:latin typeface="Calibri"/>
              </a:rPr>
              <a:t> – Failure cases</a:t>
            </a:r>
            <a:endParaRPr lang="en-US" sz="4693" kern="1200" dirty="0">
              <a:solidFill>
                <a:prstClr val="black"/>
              </a:solidFill>
              <a:latin typeface="Calibri"/>
            </a:endParaRPr>
          </a:p>
        </p:txBody>
      </p:sp>
      <p:sp>
        <p:nvSpPr>
          <p:cNvPr id="14" name="Content Placeholder 6"/>
          <p:cNvSpPr txBox="1">
            <a:spLocks/>
          </p:cNvSpPr>
          <p:nvPr/>
        </p:nvSpPr>
        <p:spPr>
          <a:xfrm>
            <a:off x="2113280" y="2926081"/>
            <a:ext cx="8778240" cy="658368"/>
          </a:xfrm>
          <a:prstGeom prst="rect">
            <a:avLst/>
          </a:prstGeom>
        </p:spPr>
        <p:txBody>
          <a:bodyPr vert="horz" lIns="97536" tIns="48768" rIns="97536" bIns="48768" rtlCol="0">
            <a:normAutofit/>
          </a:bodyPr>
          <a:lstStyle/>
          <a:p>
            <a:pPr marL="365752" indent="-365752" algn="l" defTabSz="975340" hangingPunct="1">
              <a:spcBef>
                <a:spcPct val="20000"/>
              </a:spcBef>
              <a:buFont typeface="Arial" pitchFamily="34" charset="0"/>
              <a:buChar char="•"/>
              <a:defRPr/>
            </a:pPr>
            <a:r>
              <a:rPr lang="en-US" sz="3413" kern="1200" dirty="0">
                <a:solidFill>
                  <a:prstClr val="black"/>
                </a:solidFill>
                <a:latin typeface="Calibri"/>
              </a:rPr>
              <a:t>Necker reversal</a:t>
            </a:r>
          </a:p>
        </p:txBody>
      </p:sp>
    </p:spTree>
    <p:extLst>
      <p:ext uri="{BB962C8B-B14F-4D97-AF65-F5344CB8AC3E}">
        <p14:creationId xmlns:p14="http://schemas.microsoft.com/office/powerpoint/2010/main" val="311320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rojective Ambiguity"/>
          <p:cNvSpPr txBox="1">
            <a:spLocks noGrp="1"/>
          </p:cNvSpPr>
          <p:nvPr>
            <p:ph type="title"/>
          </p:nvPr>
        </p:nvSpPr>
        <p:spPr>
          <a:prstGeom prst="rect">
            <a:avLst/>
          </a:prstGeom>
        </p:spPr>
        <p:txBody>
          <a:bodyPr/>
          <a:lstStyle/>
          <a:p>
            <a:r>
              <a:t>Projective Ambiguity</a:t>
            </a:r>
          </a:p>
        </p:txBody>
      </p:sp>
      <p:sp>
        <p:nvSpPr>
          <p:cNvPr id="243" name="Reconstruction is ambiguous by an arbitrary 3D projective transformation without prior knowledge of camera parameters"/>
          <p:cNvSpPr txBox="1">
            <a:spLocks noGrp="1"/>
          </p:cNvSpPr>
          <p:nvPr>
            <p:ph type="body" idx="1"/>
          </p:nvPr>
        </p:nvSpPr>
        <p:spPr>
          <a:prstGeom prst="rect">
            <a:avLst/>
          </a:prstGeom>
        </p:spPr>
        <p:txBody>
          <a:bodyPr/>
          <a:lstStyle/>
          <a:p>
            <a:r>
              <a:t>Reconstruction is ambiguous by an arbitrary 3D projective transformation without prior knowledge of camera parameters</a:t>
            </a:r>
          </a:p>
        </p:txBody>
      </p:sp>
    </p:spTree>
    <p:extLst>
      <p:ext uri="{BB962C8B-B14F-4D97-AF65-F5344CB8AC3E}">
        <p14:creationId xmlns:p14="http://schemas.microsoft.com/office/powerpoint/2010/main" val="3067264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5B09BC10-2734-4F3F-B36B-EA38B0B78E46}"/>
              </a:ext>
            </a:extLst>
          </p:cNvPr>
          <p:cNvSpPr>
            <a:spLocks noGrp="1" noChangeArrowheads="1"/>
          </p:cNvSpPr>
          <p:nvPr>
            <p:ph type="title"/>
          </p:nvPr>
        </p:nvSpPr>
        <p:spPr/>
        <p:txBody>
          <a:bodyPr/>
          <a:lstStyle/>
          <a:p>
            <a:r>
              <a:rPr lang="en-US" altLang="en-US"/>
              <a:t>Structure from motion</a:t>
            </a:r>
          </a:p>
        </p:txBody>
      </p:sp>
      <p:sp>
        <p:nvSpPr>
          <p:cNvPr id="103427" name="Rectangle 3">
            <a:extLst>
              <a:ext uri="{FF2B5EF4-FFF2-40B4-BE49-F238E27FC236}">
                <a16:creationId xmlns:a16="http://schemas.microsoft.com/office/drawing/2014/main" id="{F4EF295A-FBA4-416F-A04F-55DE0E39E3F1}"/>
              </a:ext>
            </a:extLst>
          </p:cNvPr>
          <p:cNvSpPr>
            <a:spLocks noGrp="1" noChangeArrowheads="1"/>
          </p:cNvSpPr>
          <p:nvPr>
            <p:ph type="body" idx="1"/>
          </p:nvPr>
        </p:nvSpPr>
        <p:spPr/>
        <p:txBody>
          <a:bodyPr/>
          <a:lstStyle/>
          <a:p>
            <a:pPr>
              <a:buFontTx/>
              <a:buChar char="•"/>
            </a:pPr>
            <a:r>
              <a:rPr lang="en-US" altLang="en-US"/>
              <a:t>Given: </a:t>
            </a:r>
            <a:r>
              <a:rPr lang="en-US" altLang="en-US" i="1"/>
              <a:t>m</a:t>
            </a:r>
            <a:r>
              <a:rPr lang="en-US" altLang="en-US"/>
              <a:t> images of </a:t>
            </a:r>
            <a:r>
              <a:rPr lang="en-US" altLang="en-US" i="1"/>
              <a:t>n</a:t>
            </a:r>
            <a:r>
              <a:rPr lang="en-US" altLang="en-US"/>
              <a:t> fixed 3D points </a:t>
            </a:r>
            <a:br>
              <a:rPr lang="en-US" altLang="en-US"/>
            </a:br>
            <a:endParaRPr lang="en-US" altLang="en-US" sz="1138"/>
          </a:p>
          <a:p>
            <a:pPr algn="ctr"/>
            <a:r>
              <a:rPr lang="en-US" altLang="en-US" b="1">
                <a:latin typeface="Times New Roman" panose="02020603050405020304" pitchFamily="18" charset="0"/>
              </a:rPr>
              <a:t>x</a:t>
            </a:r>
            <a:r>
              <a:rPr lang="en-US" altLang="en-US" i="1" baseline="-25000">
                <a:latin typeface="Times New Roman" panose="02020603050405020304" pitchFamily="18" charset="0"/>
              </a:rPr>
              <a:t>ij</a:t>
            </a:r>
            <a:r>
              <a:rPr lang="en-US" altLang="en-US" i="1">
                <a:latin typeface="Times New Roman" panose="02020603050405020304" pitchFamily="18" charset="0"/>
              </a:rPr>
              <a:t> = </a:t>
            </a:r>
            <a:r>
              <a:rPr lang="en-US" altLang="en-US" b="1">
                <a:latin typeface="Times New Roman" panose="02020603050405020304" pitchFamily="18" charset="0"/>
              </a:rPr>
              <a:t>P</a:t>
            </a:r>
            <a:r>
              <a:rPr lang="en-US" altLang="en-US" i="1" baseline="-25000">
                <a:latin typeface="Times New Roman" panose="02020603050405020304" pitchFamily="18" charset="0"/>
              </a:rPr>
              <a:t>i </a:t>
            </a:r>
            <a:r>
              <a:rPr lang="en-US" altLang="en-US" b="1">
                <a:latin typeface="Times New Roman" panose="02020603050405020304" pitchFamily="18" charset="0"/>
              </a:rPr>
              <a:t>X</a:t>
            </a:r>
            <a:r>
              <a:rPr lang="en-US" altLang="en-US" i="1" baseline="-25000">
                <a:latin typeface="Times New Roman" panose="02020603050405020304" pitchFamily="18" charset="0"/>
              </a:rPr>
              <a:t>j </a:t>
            </a:r>
            <a:r>
              <a:rPr lang="en-US" altLang="en-US" i="1">
                <a:latin typeface="Times New Roman" panose="02020603050405020304" pitchFamily="18" charset="0"/>
              </a:rPr>
              <a:t>, 	i = </a:t>
            </a:r>
            <a:r>
              <a:rPr lang="en-US" altLang="en-US">
                <a:latin typeface="Times New Roman" panose="02020603050405020304" pitchFamily="18" charset="0"/>
              </a:rPr>
              <a:t>1</a:t>
            </a:r>
            <a:r>
              <a:rPr lang="en-US" altLang="en-US" i="1">
                <a:latin typeface="Times New Roman" panose="02020603050405020304" pitchFamily="18" charset="0"/>
              </a:rPr>
              <a:t>, … , m,    j = </a:t>
            </a:r>
            <a:r>
              <a:rPr lang="en-US" altLang="en-US">
                <a:latin typeface="Times New Roman" panose="02020603050405020304" pitchFamily="18" charset="0"/>
              </a:rPr>
              <a:t>1</a:t>
            </a:r>
            <a:r>
              <a:rPr lang="en-US" altLang="en-US" i="1">
                <a:latin typeface="Times New Roman" panose="02020603050405020304" pitchFamily="18" charset="0"/>
              </a:rPr>
              <a:t>, … , n  </a:t>
            </a:r>
          </a:p>
          <a:p>
            <a:pPr>
              <a:buFontTx/>
              <a:buChar char="•"/>
            </a:pPr>
            <a:endParaRPr lang="en-US" altLang="en-US" sz="1138">
              <a:latin typeface="Times New Roman" panose="02020603050405020304" pitchFamily="18" charset="0"/>
            </a:endParaRPr>
          </a:p>
          <a:p>
            <a:pPr>
              <a:buFontTx/>
              <a:buChar char="•"/>
            </a:pPr>
            <a:r>
              <a:rPr lang="en-US" altLang="en-US"/>
              <a:t>Problem: estimate </a:t>
            </a:r>
            <a:r>
              <a:rPr lang="en-US" altLang="en-US" i="1"/>
              <a:t>m</a:t>
            </a:r>
            <a:r>
              <a:rPr lang="en-US" altLang="en-US"/>
              <a:t> projection matrices </a:t>
            </a:r>
            <a:r>
              <a:rPr lang="en-US" altLang="en-US" b="1">
                <a:latin typeface="Times New Roman" panose="02020603050405020304" pitchFamily="18" charset="0"/>
              </a:rPr>
              <a:t>P</a:t>
            </a:r>
            <a:r>
              <a:rPr lang="en-US" altLang="en-US" i="1" baseline="-25000">
                <a:latin typeface="Times New Roman" panose="02020603050405020304" pitchFamily="18" charset="0"/>
              </a:rPr>
              <a:t>i</a:t>
            </a:r>
            <a:r>
              <a:rPr lang="en-US" altLang="en-US">
                <a:latin typeface="Times New Roman" panose="02020603050405020304" pitchFamily="18" charset="0"/>
              </a:rPr>
              <a:t> </a:t>
            </a:r>
            <a:r>
              <a:rPr lang="en-US" altLang="en-US"/>
              <a:t>and </a:t>
            </a:r>
            <a:br>
              <a:rPr lang="en-US" altLang="en-US"/>
            </a:br>
            <a:r>
              <a:rPr lang="en-US" altLang="en-US" i="1"/>
              <a:t>n</a:t>
            </a:r>
            <a:r>
              <a:rPr lang="en-US" altLang="en-US"/>
              <a:t> 3D points </a:t>
            </a:r>
            <a:r>
              <a:rPr lang="en-US" altLang="en-US" b="1">
                <a:latin typeface="Times New Roman" panose="02020603050405020304" pitchFamily="18" charset="0"/>
              </a:rPr>
              <a:t>X</a:t>
            </a:r>
            <a:r>
              <a:rPr lang="en-US" altLang="en-US" i="1" baseline="-25000">
                <a:latin typeface="Times New Roman" panose="02020603050405020304" pitchFamily="18" charset="0"/>
              </a:rPr>
              <a:t>j</a:t>
            </a:r>
            <a:r>
              <a:rPr lang="en-US" altLang="en-US">
                <a:latin typeface="Times New Roman" panose="02020603050405020304" pitchFamily="18" charset="0"/>
              </a:rPr>
              <a:t> </a:t>
            </a:r>
            <a:r>
              <a:rPr lang="en-US" altLang="en-US"/>
              <a:t>from the </a:t>
            </a:r>
            <a:r>
              <a:rPr lang="en-US" altLang="en-US" i="1"/>
              <a:t>mn</a:t>
            </a:r>
            <a:r>
              <a:rPr lang="en-US" altLang="en-US"/>
              <a:t> correspondences </a:t>
            </a:r>
            <a:r>
              <a:rPr lang="en-US" altLang="en-US" b="1">
                <a:latin typeface="Times New Roman" panose="02020603050405020304" pitchFamily="18" charset="0"/>
              </a:rPr>
              <a:t>x</a:t>
            </a:r>
            <a:r>
              <a:rPr lang="en-US" altLang="en-US" i="1" baseline="-25000">
                <a:latin typeface="Times New Roman" panose="02020603050405020304" pitchFamily="18" charset="0"/>
              </a:rPr>
              <a:t>ij</a:t>
            </a:r>
          </a:p>
          <a:p>
            <a:endParaRPr lang="en-US" altLang="en-US">
              <a:latin typeface="Times New Roman" panose="02020603050405020304" pitchFamily="18" charset="0"/>
            </a:endParaRPr>
          </a:p>
        </p:txBody>
      </p:sp>
      <p:grpSp>
        <p:nvGrpSpPr>
          <p:cNvPr id="103428" name="Group 63">
            <a:extLst>
              <a:ext uri="{FF2B5EF4-FFF2-40B4-BE49-F238E27FC236}">
                <a16:creationId xmlns:a16="http://schemas.microsoft.com/office/drawing/2014/main" id="{C769AE6F-D8A1-4502-991D-1A237FC46223}"/>
              </a:ext>
            </a:extLst>
          </p:cNvPr>
          <p:cNvGrpSpPr>
            <a:grpSpLocks/>
          </p:cNvGrpSpPr>
          <p:nvPr/>
        </p:nvGrpSpPr>
        <p:grpSpPr bwMode="auto">
          <a:xfrm>
            <a:off x="2926081" y="4118187"/>
            <a:ext cx="7125547" cy="5551876"/>
            <a:chOff x="1296" y="1824"/>
            <a:chExt cx="3156" cy="2459"/>
          </a:xfrm>
        </p:grpSpPr>
        <p:sp>
          <p:nvSpPr>
            <p:cNvPr id="103430" name="Line 5">
              <a:extLst>
                <a:ext uri="{FF2B5EF4-FFF2-40B4-BE49-F238E27FC236}">
                  <a16:creationId xmlns:a16="http://schemas.microsoft.com/office/drawing/2014/main" id="{A777B46C-970F-4AAF-A041-FBE59B61D5BD}"/>
                </a:ext>
              </a:extLst>
            </p:cNvPr>
            <p:cNvSpPr>
              <a:spLocks noChangeShapeType="1"/>
            </p:cNvSpPr>
            <p:nvPr/>
          </p:nvSpPr>
          <p:spPr bwMode="auto">
            <a:xfrm flipH="1" flipV="1">
              <a:off x="2814" y="2886"/>
              <a:ext cx="1341" cy="9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31" name="Line 6">
              <a:extLst>
                <a:ext uri="{FF2B5EF4-FFF2-40B4-BE49-F238E27FC236}">
                  <a16:creationId xmlns:a16="http://schemas.microsoft.com/office/drawing/2014/main" id="{42E581DE-19A1-4B57-8B7F-A611B928866B}"/>
                </a:ext>
              </a:extLst>
            </p:cNvPr>
            <p:cNvSpPr>
              <a:spLocks noChangeShapeType="1"/>
            </p:cNvSpPr>
            <p:nvPr/>
          </p:nvSpPr>
          <p:spPr bwMode="auto">
            <a:xfrm flipV="1">
              <a:off x="2765" y="2886"/>
              <a:ext cx="57" cy="1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32" name="Line 7">
              <a:extLst>
                <a:ext uri="{FF2B5EF4-FFF2-40B4-BE49-F238E27FC236}">
                  <a16:creationId xmlns:a16="http://schemas.microsoft.com/office/drawing/2014/main" id="{B04D664A-20C2-4B64-9E4D-2526E3374FF2}"/>
                </a:ext>
              </a:extLst>
            </p:cNvPr>
            <p:cNvSpPr>
              <a:spLocks noChangeShapeType="1"/>
            </p:cNvSpPr>
            <p:nvPr/>
          </p:nvSpPr>
          <p:spPr bwMode="auto">
            <a:xfrm flipV="1">
              <a:off x="1473" y="2877"/>
              <a:ext cx="1333" cy="6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33" name="Line 8">
              <a:extLst>
                <a:ext uri="{FF2B5EF4-FFF2-40B4-BE49-F238E27FC236}">
                  <a16:creationId xmlns:a16="http://schemas.microsoft.com/office/drawing/2014/main" id="{244B281E-2CC5-4591-8297-D77F6F24F584}"/>
                </a:ext>
              </a:extLst>
            </p:cNvPr>
            <p:cNvSpPr>
              <a:spLocks noChangeShapeType="1"/>
            </p:cNvSpPr>
            <p:nvPr/>
          </p:nvSpPr>
          <p:spPr bwMode="auto">
            <a:xfrm flipV="1">
              <a:off x="1481" y="2096"/>
              <a:ext cx="1079" cy="1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34" name="Line 9">
              <a:extLst>
                <a:ext uri="{FF2B5EF4-FFF2-40B4-BE49-F238E27FC236}">
                  <a16:creationId xmlns:a16="http://schemas.microsoft.com/office/drawing/2014/main" id="{3D04D2C0-A226-48FF-8465-6625C69B255C}"/>
                </a:ext>
              </a:extLst>
            </p:cNvPr>
            <p:cNvSpPr>
              <a:spLocks noChangeShapeType="1"/>
            </p:cNvSpPr>
            <p:nvPr/>
          </p:nvSpPr>
          <p:spPr bwMode="auto">
            <a:xfrm flipV="1">
              <a:off x="1481" y="2508"/>
              <a:ext cx="1079" cy="10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35" name="Line 10">
              <a:extLst>
                <a:ext uri="{FF2B5EF4-FFF2-40B4-BE49-F238E27FC236}">
                  <a16:creationId xmlns:a16="http://schemas.microsoft.com/office/drawing/2014/main" id="{B33C40FB-CE45-4B74-AF6F-96EB81B244A8}"/>
                </a:ext>
              </a:extLst>
            </p:cNvPr>
            <p:cNvSpPr>
              <a:spLocks noChangeShapeType="1"/>
            </p:cNvSpPr>
            <p:nvPr/>
          </p:nvSpPr>
          <p:spPr bwMode="auto">
            <a:xfrm flipV="1">
              <a:off x="1481" y="2199"/>
              <a:ext cx="1668" cy="1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36" name="Line 11">
              <a:extLst>
                <a:ext uri="{FF2B5EF4-FFF2-40B4-BE49-F238E27FC236}">
                  <a16:creationId xmlns:a16="http://schemas.microsoft.com/office/drawing/2014/main" id="{BA39381C-4A92-4298-9429-A36427497E73}"/>
                </a:ext>
              </a:extLst>
            </p:cNvPr>
            <p:cNvSpPr>
              <a:spLocks noChangeShapeType="1"/>
            </p:cNvSpPr>
            <p:nvPr/>
          </p:nvSpPr>
          <p:spPr bwMode="auto">
            <a:xfrm flipV="1">
              <a:off x="1481" y="2611"/>
              <a:ext cx="1472" cy="9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37" name="Line 12">
              <a:extLst>
                <a:ext uri="{FF2B5EF4-FFF2-40B4-BE49-F238E27FC236}">
                  <a16:creationId xmlns:a16="http://schemas.microsoft.com/office/drawing/2014/main" id="{CC6E3663-177A-433F-A789-BECB4610602C}"/>
                </a:ext>
              </a:extLst>
            </p:cNvPr>
            <p:cNvSpPr>
              <a:spLocks noChangeShapeType="1"/>
            </p:cNvSpPr>
            <p:nvPr/>
          </p:nvSpPr>
          <p:spPr bwMode="auto">
            <a:xfrm flipV="1">
              <a:off x="1481" y="3126"/>
              <a:ext cx="1668" cy="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38" name="Line 13">
              <a:extLst>
                <a:ext uri="{FF2B5EF4-FFF2-40B4-BE49-F238E27FC236}">
                  <a16:creationId xmlns:a16="http://schemas.microsoft.com/office/drawing/2014/main" id="{5A01FC58-F7E3-4D5B-9F6B-AD1DB7546B46}"/>
                </a:ext>
              </a:extLst>
            </p:cNvPr>
            <p:cNvSpPr>
              <a:spLocks noChangeShapeType="1"/>
            </p:cNvSpPr>
            <p:nvPr/>
          </p:nvSpPr>
          <p:spPr bwMode="auto">
            <a:xfrm flipH="1" flipV="1">
              <a:off x="2560" y="2508"/>
              <a:ext cx="197" cy="16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39" name="Line 14">
              <a:extLst>
                <a:ext uri="{FF2B5EF4-FFF2-40B4-BE49-F238E27FC236}">
                  <a16:creationId xmlns:a16="http://schemas.microsoft.com/office/drawing/2014/main" id="{29C6E906-5965-4D6B-B156-C011D961EC4D}"/>
                </a:ext>
              </a:extLst>
            </p:cNvPr>
            <p:cNvSpPr>
              <a:spLocks noChangeShapeType="1"/>
            </p:cNvSpPr>
            <p:nvPr/>
          </p:nvSpPr>
          <p:spPr bwMode="auto">
            <a:xfrm flipV="1">
              <a:off x="2757" y="2199"/>
              <a:ext cx="392" cy="1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40" name="Line 15">
              <a:extLst>
                <a:ext uri="{FF2B5EF4-FFF2-40B4-BE49-F238E27FC236}">
                  <a16:creationId xmlns:a16="http://schemas.microsoft.com/office/drawing/2014/main" id="{6FBCAF69-1ED7-49AC-B619-E737994AFA71}"/>
                </a:ext>
              </a:extLst>
            </p:cNvPr>
            <p:cNvSpPr>
              <a:spLocks noChangeShapeType="1"/>
            </p:cNvSpPr>
            <p:nvPr/>
          </p:nvSpPr>
          <p:spPr bwMode="auto">
            <a:xfrm flipH="1" flipV="1">
              <a:off x="2560" y="2096"/>
              <a:ext cx="197" cy="2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41" name="Line 16">
              <a:extLst>
                <a:ext uri="{FF2B5EF4-FFF2-40B4-BE49-F238E27FC236}">
                  <a16:creationId xmlns:a16="http://schemas.microsoft.com/office/drawing/2014/main" id="{F5B58376-F3D9-47DC-9FB2-A20765FCF9BF}"/>
                </a:ext>
              </a:extLst>
            </p:cNvPr>
            <p:cNvSpPr>
              <a:spLocks noChangeShapeType="1"/>
            </p:cNvSpPr>
            <p:nvPr/>
          </p:nvSpPr>
          <p:spPr bwMode="auto">
            <a:xfrm flipV="1">
              <a:off x="2757" y="2611"/>
              <a:ext cx="196" cy="15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42" name="Line 17">
              <a:extLst>
                <a:ext uri="{FF2B5EF4-FFF2-40B4-BE49-F238E27FC236}">
                  <a16:creationId xmlns:a16="http://schemas.microsoft.com/office/drawing/2014/main" id="{4FF3A471-A9C2-41B9-80D8-838429589E9F}"/>
                </a:ext>
              </a:extLst>
            </p:cNvPr>
            <p:cNvSpPr>
              <a:spLocks noChangeShapeType="1"/>
            </p:cNvSpPr>
            <p:nvPr/>
          </p:nvSpPr>
          <p:spPr bwMode="auto">
            <a:xfrm flipV="1">
              <a:off x="2757" y="3126"/>
              <a:ext cx="392" cy="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43" name="Line 18">
              <a:extLst>
                <a:ext uri="{FF2B5EF4-FFF2-40B4-BE49-F238E27FC236}">
                  <a16:creationId xmlns:a16="http://schemas.microsoft.com/office/drawing/2014/main" id="{8617A29A-E6C6-4A8E-807E-6523D206E8DF}"/>
                </a:ext>
              </a:extLst>
            </p:cNvPr>
            <p:cNvSpPr>
              <a:spLocks noChangeShapeType="1"/>
            </p:cNvSpPr>
            <p:nvPr/>
          </p:nvSpPr>
          <p:spPr bwMode="auto">
            <a:xfrm flipH="1" flipV="1">
              <a:off x="2560" y="2508"/>
              <a:ext cx="1570" cy="1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44" name="Line 19">
              <a:extLst>
                <a:ext uri="{FF2B5EF4-FFF2-40B4-BE49-F238E27FC236}">
                  <a16:creationId xmlns:a16="http://schemas.microsoft.com/office/drawing/2014/main" id="{B91C6EC9-3354-40F6-BBDD-CE3F61F40FBB}"/>
                </a:ext>
              </a:extLst>
            </p:cNvPr>
            <p:cNvSpPr>
              <a:spLocks noChangeShapeType="1"/>
            </p:cNvSpPr>
            <p:nvPr/>
          </p:nvSpPr>
          <p:spPr bwMode="auto">
            <a:xfrm flipH="1" flipV="1">
              <a:off x="2560" y="2096"/>
              <a:ext cx="1570" cy="17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45" name="Line 20">
              <a:extLst>
                <a:ext uri="{FF2B5EF4-FFF2-40B4-BE49-F238E27FC236}">
                  <a16:creationId xmlns:a16="http://schemas.microsoft.com/office/drawing/2014/main" id="{1401DF29-DDBE-4E59-8BEA-902C57190F13}"/>
                </a:ext>
              </a:extLst>
            </p:cNvPr>
            <p:cNvSpPr>
              <a:spLocks noChangeShapeType="1"/>
            </p:cNvSpPr>
            <p:nvPr/>
          </p:nvSpPr>
          <p:spPr bwMode="auto">
            <a:xfrm flipH="1" flipV="1">
              <a:off x="3149" y="2199"/>
              <a:ext cx="981" cy="16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46" name="Line 21">
              <a:extLst>
                <a:ext uri="{FF2B5EF4-FFF2-40B4-BE49-F238E27FC236}">
                  <a16:creationId xmlns:a16="http://schemas.microsoft.com/office/drawing/2014/main" id="{192E5E4C-D08C-4727-9460-3ECC381BDB96}"/>
                </a:ext>
              </a:extLst>
            </p:cNvPr>
            <p:cNvSpPr>
              <a:spLocks noChangeShapeType="1"/>
            </p:cNvSpPr>
            <p:nvPr/>
          </p:nvSpPr>
          <p:spPr bwMode="auto">
            <a:xfrm flipH="1" flipV="1">
              <a:off x="2953" y="2611"/>
              <a:ext cx="1177" cy="1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47" name="Line 22">
              <a:extLst>
                <a:ext uri="{FF2B5EF4-FFF2-40B4-BE49-F238E27FC236}">
                  <a16:creationId xmlns:a16="http://schemas.microsoft.com/office/drawing/2014/main" id="{AED49135-0E9B-415C-8D6F-E59DFD2DF545}"/>
                </a:ext>
              </a:extLst>
            </p:cNvPr>
            <p:cNvSpPr>
              <a:spLocks noChangeShapeType="1"/>
            </p:cNvSpPr>
            <p:nvPr/>
          </p:nvSpPr>
          <p:spPr bwMode="auto">
            <a:xfrm flipH="1" flipV="1">
              <a:off x="3149" y="3126"/>
              <a:ext cx="981" cy="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48" name="Rectangle 23">
              <a:extLst>
                <a:ext uri="{FF2B5EF4-FFF2-40B4-BE49-F238E27FC236}">
                  <a16:creationId xmlns:a16="http://schemas.microsoft.com/office/drawing/2014/main" id="{BDF64BB0-B470-472E-9E6A-01A7A7A940C6}"/>
                </a:ext>
              </a:extLst>
            </p:cNvPr>
            <p:cNvSpPr>
              <a:spLocks noChangeArrowheads="1"/>
            </p:cNvSpPr>
            <p:nvPr/>
          </p:nvSpPr>
          <p:spPr bwMode="auto">
            <a:xfrm>
              <a:off x="2400" y="3435"/>
              <a:ext cx="720" cy="5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49" name="AutoShape 24">
              <a:extLst>
                <a:ext uri="{FF2B5EF4-FFF2-40B4-BE49-F238E27FC236}">
                  <a16:creationId xmlns:a16="http://schemas.microsoft.com/office/drawing/2014/main" id="{674F54E8-9DC1-4E1E-B96D-A01E2A80BC1F}"/>
                </a:ext>
              </a:extLst>
            </p:cNvPr>
            <p:cNvSpPr>
              <a:spLocks noChangeArrowheads="1"/>
            </p:cNvSpPr>
            <p:nvPr/>
          </p:nvSpPr>
          <p:spPr bwMode="auto">
            <a:xfrm rot="-5400000">
              <a:off x="1466" y="2935"/>
              <a:ext cx="619" cy="589"/>
            </a:xfrm>
            <a:prstGeom prst="parallelogram">
              <a:avLst>
                <a:gd name="adj" fmla="val 2627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50" name="AutoShape 25">
              <a:extLst>
                <a:ext uri="{FF2B5EF4-FFF2-40B4-BE49-F238E27FC236}">
                  <a16:creationId xmlns:a16="http://schemas.microsoft.com/office/drawing/2014/main" id="{ABA444E0-D052-49DC-A496-3D377FFAD843}"/>
                </a:ext>
              </a:extLst>
            </p:cNvPr>
            <p:cNvSpPr>
              <a:spLocks noChangeArrowheads="1"/>
            </p:cNvSpPr>
            <p:nvPr/>
          </p:nvSpPr>
          <p:spPr bwMode="auto">
            <a:xfrm rot="5400000" flipH="1">
              <a:off x="3428" y="3141"/>
              <a:ext cx="619" cy="589"/>
            </a:xfrm>
            <a:prstGeom prst="parallelogram">
              <a:avLst>
                <a:gd name="adj" fmla="val 2627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51" name="Oval 26">
              <a:extLst>
                <a:ext uri="{FF2B5EF4-FFF2-40B4-BE49-F238E27FC236}">
                  <a16:creationId xmlns:a16="http://schemas.microsoft.com/office/drawing/2014/main" id="{12589612-2866-4DCE-A96B-C10D9166364A}"/>
                </a:ext>
              </a:extLst>
            </p:cNvPr>
            <p:cNvSpPr>
              <a:spLocks noChangeAspect="1" noChangeArrowheads="1"/>
            </p:cNvSpPr>
            <p:nvPr/>
          </p:nvSpPr>
          <p:spPr bwMode="auto">
            <a:xfrm>
              <a:off x="1465" y="3515"/>
              <a:ext cx="47" cy="49"/>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52" name="Oval 27">
              <a:extLst>
                <a:ext uri="{FF2B5EF4-FFF2-40B4-BE49-F238E27FC236}">
                  <a16:creationId xmlns:a16="http://schemas.microsoft.com/office/drawing/2014/main" id="{FA39FE52-1CC8-4B26-AB2B-FFE7CBCD0964}"/>
                </a:ext>
              </a:extLst>
            </p:cNvPr>
            <p:cNvSpPr>
              <a:spLocks noChangeAspect="1" noChangeArrowheads="1"/>
            </p:cNvSpPr>
            <p:nvPr/>
          </p:nvSpPr>
          <p:spPr bwMode="auto">
            <a:xfrm>
              <a:off x="2740" y="4082"/>
              <a:ext cx="47" cy="49"/>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53" name="Oval 28">
              <a:extLst>
                <a:ext uri="{FF2B5EF4-FFF2-40B4-BE49-F238E27FC236}">
                  <a16:creationId xmlns:a16="http://schemas.microsoft.com/office/drawing/2014/main" id="{25F3B118-34AA-424F-BB8E-CBF37DB92A0A}"/>
                </a:ext>
              </a:extLst>
            </p:cNvPr>
            <p:cNvSpPr>
              <a:spLocks noChangeAspect="1" noChangeArrowheads="1"/>
            </p:cNvSpPr>
            <p:nvPr/>
          </p:nvSpPr>
          <p:spPr bwMode="auto">
            <a:xfrm>
              <a:off x="4122" y="3833"/>
              <a:ext cx="47" cy="49"/>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54" name="Oval 29">
              <a:extLst>
                <a:ext uri="{FF2B5EF4-FFF2-40B4-BE49-F238E27FC236}">
                  <a16:creationId xmlns:a16="http://schemas.microsoft.com/office/drawing/2014/main" id="{9ABA8106-5072-41F9-80A7-9C95B1AB37C5}"/>
                </a:ext>
              </a:extLst>
            </p:cNvPr>
            <p:cNvSpPr>
              <a:spLocks noChangeAspect="1" noChangeArrowheads="1"/>
            </p:cNvSpPr>
            <p:nvPr/>
          </p:nvSpPr>
          <p:spPr bwMode="auto">
            <a:xfrm>
              <a:off x="2528" y="2098"/>
              <a:ext cx="47" cy="5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55" name="Oval 30">
              <a:extLst>
                <a:ext uri="{FF2B5EF4-FFF2-40B4-BE49-F238E27FC236}">
                  <a16:creationId xmlns:a16="http://schemas.microsoft.com/office/drawing/2014/main" id="{EED89BB4-0B10-49B1-B362-3DBDD7CF139A}"/>
                </a:ext>
              </a:extLst>
            </p:cNvPr>
            <p:cNvSpPr>
              <a:spLocks noChangeAspect="1" noChangeArrowheads="1"/>
            </p:cNvSpPr>
            <p:nvPr/>
          </p:nvSpPr>
          <p:spPr bwMode="auto">
            <a:xfrm>
              <a:off x="3133" y="2184"/>
              <a:ext cx="47" cy="49"/>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56" name="Oval 31">
              <a:extLst>
                <a:ext uri="{FF2B5EF4-FFF2-40B4-BE49-F238E27FC236}">
                  <a16:creationId xmlns:a16="http://schemas.microsoft.com/office/drawing/2014/main" id="{1AD34FC0-0D7C-4C09-A127-7901E131E4BA}"/>
                </a:ext>
              </a:extLst>
            </p:cNvPr>
            <p:cNvSpPr>
              <a:spLocks noChangeAspect="1" noChangeArrowheads="1"/>
            </p:cNvSpPr>
            <p:nvPr/>
          </p:nvSpPr>
          <p:spPr bwMode="auto">
            <a:xfrm>
              <a:off x="2544" y="2476"/>
              <a:ext cx="47" cy="49"/>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57" name="Oval 32">
              <a:extLst>
                <a:ext uri="{FF2B5EF4-FFF2-40B4-BE49-F238E27FC236}">
                  <a16:creationId xmlns:a16="http://schemas.microsoft.com/office/drawing/2014/main" id="{7E2BD878-894A-484E-B1A0-005E4F46ABA0}"/>
                </a:ext>
              </a:extLst>
            </p:cNvPr>
            <p:cNvSpPr>
              <a:spLocks noChangeAspect="1" noChangeArrowheads="1"/>
            </p:cNvSpPr>
            <p:nvPr/>
          </p:nvSpPr>
          <p:spPr bwMode="auto">
            <a:xfrm>
              <a:off x="2928" y="2596"/>
              <a:ext cx="47" cy="5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58" name="Oval 33">
              <a:extLst>
                <a:ext uri="{FF2B5EF4-FFF2-40B4-BE49-F238E27FC236}">
                  <a16:creationId xmlns:a16="http://schemas.microsoft.com/office/drawing/2014/main" id="{5CC46802-1E02-4A82-8CF5-4CF77A86E30D}"/>
                </a:ext>
              </a:extLst>
            </p:cNvPr>
            <p:cNvSpPr>
              <a:spLocks noChangeAspect="1" noChangeArrowheads="1"/>
            </p:cNvSpPr>
            <p:nvPr/>
          </p:nvSpPr>
          <p:spPr bwMode="auto">
            <a:xfrm>
              <a:off x="3133" y="3111"/>
              <a:ext cx="47" cy="5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59" name="Oval 34">
              <a:extLst>
                <a:ext uri="{FF2B5EF4-FFF2-40B4-BE49-F238E27FC236}">
                  <a16:creationId xmlns:a16="http://schemas.microsoft.com/office/drawing/2014/main" id="{55370C64-B2E8-4901-A1A7-9A4E65296F54}"/>
                </a:ext>
              </a:extLst>
            </p:cNvPr>
            <p:cNvSpPr>
              <a:spLocks noChangeAspect="1" noChangeArrowheads="1"/>
            </p:cNvSpPr>
            <p:nvPr/>
          </p:nvSpPr>
          <p:spPr bwMode="auto">
            <a:xfrm>
              <a:off x="2798" y="2845"/>
              <a:ext cx="47" cy="5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60" name="Oval 35">
              <a:extLst>
                <a:ext uri="{FF2B5EF4-FFF2-40B4-BE49-F238E27FC236}">
                  <a16:creationId xmlns:a16="http://schemas.microsoft.com/office/drawing/2014/main" id="{BCAC0806-5602-4DBC-861F-A7C82514340F}"/>
                </a:ext>
              </a:extLst>
            </p:cNvPr>
            <p:cNvSpPr>
              <a:spLocks noChangeAspect="1" noChangeArrowheads="1"/>
            </p:cNvSpPr>
            <p:nvPr/>
          </p:nvSpPr>
          <p:spPr bwMode="auto">
            <a:xfrm>
              <a:off x="1718" y="3163"/>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61" name="Oval 36">
              <a:extLst>
                <a:ext uri="{FF2B5EF4-FFF2-40B4-BE49-F238E27FC236}">
                  <a16:creationId xmlns:a16="http://schemas.microsoft.com/office/drawing/2014/main" id="{400FC2D4-9C3B-46A6-9389-D27337B97E42}"/>
                </a:ext>
              </a:extLst>
            </p:cNvPr>
            <p:cNvSpPr>
              <a:spLocks noChangeAspect="1" noChangeArrowheads="1"/>
            </p:cNvSpPr>
            <p:nvPr/>
          </p:nvSpPr>
          <p:spPr bwMode="auto">
            <a:xfrm>
              <a:off x="1849" y="3137"/>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62" name="Oval 37">
              <a:extLst>
                <a:ext uri="{FF2B5EF4-FFF2-40B4-BE49-F238E27FC236}">
                  <a16:creationId xmlns:a16="http://schemas.microsoft.com/office/drawing/2014/main" id="{23368060-848E-4810-A06A-78FBCDEA278B}"/>
                </a:ext>
              </a:extLst>
            </p:cNvPr>
            <p:cNvSpPr>
              <a:spLocks noChangeAspect="1" noChangeArrowheads="1"/>
            </p:cNvSpPr>
            <p:nvPr/>
          </p:nvSpPr>
          <p:spPr bwMode="auto">
            <a:xfrm>
              <a:off x="1808" y="3274"/>
              <a:ext cx="47" cy="50"/>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63" name="Oval 38">
              <a:extLst>
                <a:ext uri="{FF2B5EF4-FFF2-40B4-BE49-F238E27FC236}">
                  <a16:creationId xmlns:a16="http://schemas.microsoft.com/office/drawing/2014/main" id="{EF59FB1E-FFF5-4259-8681-7FBA83BD7A92}"/>
                </a:ext>
              </a:extLst>
            </p:cNvPr>
            <p:cNvSpPr>
              <a:spLocks noChangeAspect="1" noChangeArrowheads="1"/>
            </p:cNvSpPr>
            <p:nvPr/>
          </p:nvSpPr>
          <p:spPr bwMode="auto">
            <a:xfrm>
              <a:off x="1906" y="3292"/>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64" name="Oval 39">
              <a:extLst>
                <a:ext uri="{FF2B5EF4-FFF2-40B4-BE49-F238E27FC236}">
                  <a16:creationId xmlns:a16="http://schemas.microsoft.com/office/drawing/2014/main" id="{CAB61F31-51B0-4DAB-966F-0CDD62718784}"/>
                </a:ext>
              </a:extLst>
            </p:cNvPr>
            <p:cNvSpPr>
              <a:spLocks noChangeAspect="1" noChangeArrowheads="1"/>
            </p:cNvSpPr>
            <p:nvPr/>
          </p:nvSpPr>
          <p:spPr bwMode="auto">
            <a:xfrm>
              <a:off x="1956" y="3403"/>
              <a:ext cx="47" cy="50"/>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65" name="Oval 40">
              <a:extLst>
                <a:ext uri="{FF2B5EF4-FFF2-40B4-BE49-F238E27FC236}">
                  <a16:creationId xmlns:a16="http://schemas.microsoft.com/office/drawing/2014/main" id="{48EAD625-5843-4A2D-890D-A812F29B2EA6}"/>
                </a:ext>
              </a:extLst>
            </p:cNvPr>
            <p:cNvSpPr>
              <a:spLocks noChangeAspect="1" noChangeArrowheads="1"/>
            </p:cNvSpPr>
            <p:nvPr/>
          </p:nvSpPr>
          <p:spPr bwMode="auto">
            <a:xfrm>
              <a:off x="1735" y="3292"/>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66" name="Oval 41">
              <a:extLst>
                <a:ext uri="{FF2B5EF4-FFF2-40B4-BE49-F238E27FC236}">
                  <a16:creationId xmlns:a16="http://schemas.microsoft.com/office/drawing/2014/main" id="{C70D9069-1329-49CB-AA81-15EA3C60C024}"/>
                </a:ext>
              </a:extLst>
            </p:cNvPr>
            <p:cNvSpPr>
              <a:spLocks noChangeAspect="1" noChangeArrowheads="1"/>
            </p:cNvSpPr>
            <p:nvPr/>
          </p:nvSpPr>
          <p:spPr bwMode="auto">
            <a:xfrm>
              <a:off x="2659" y="3515"/>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67" name="Oval 42">
              <a:extLst>
                <a:ext uri="{FF2B5EF4-FFF2-40B4-BE49-F238E27FC236}">
                  <a16:creationId xmlns:a16="http://schemas.microsoft.com/office/drawing/2014/main" id="{839451B1-ED0D-4A1F-8D18-199C96D8C90F}"/>
                </a:ext>
              </a:extLst>
            </p:cNvPr>
            <p:cNvSpPr>
              <a:spLocks noChangeAspect="1" noChangeArrowheads="1"/>
            </p:cNvSpPr>
            <p:nvPr/>
          </p:nvSpPr>
          <p:spPr bwMode="auto">
            <a:xfrm>
              <a:off x="2749" y="3678"/>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68" name="Oval 43">
              <a:extLst>
                <a:ext uri="{FF2B5EF4-FFF2-40B4-BE49-F238E27FC236}">
                  <a16:creationId xmlns:a16="http://schemas.microsoft.com/office/drawing/2014/main" id="{7D28CB7E-981C-4FBC-B670-D5D4B7206346}"/>
                </a:ext>
              </a:extLst>
            </p:cNvPr>
            <p:cNvSpPr>
              <a:spLocks noChangeAspect="1" noChangeArrowheads="1"/>
            </p:cNvSpPr>
            <p:nvPr/>
          </p:nvSpPr>
          <p:spPr bwMode="auto">
            <a:xfrm>
              <a:off x="2847" y="3506"/>
              <a:ext cx="47" cy="50"/>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69" name="Oval 44">
              <a:extLst>
                <a:ext uri="{FF2B5EF4-FFF2-40B4-BE49-F238E27FC236}">
                  <a16:creationId xmlns:a16="http://schemas.microsoft.com/office/drawing/2014/main" id="{42A6159D-B024-4E60-AEAB-D507E8E4CB70}"/>
                </a:ext>
              </a:extLst>
            </p:cNvPr>
            <p:cNvSpPr>
              <a:spLocks noChangeAspect="1" noChangeArrowheads="1"/>
            </p:cNvSpPr>
            <p:nvPr/>
          </p:nvSpPr>
          <p:spPr bwMode="auto">
            <a:xfrm>
              <a:off x="2798" y="3627"/>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70" name="Oval 45">
              <a:extLst>
                <a:ext uri="{FF2B5EF4-FFF2-40B4-BE49-F238E27FC236}">
                  <a16:creationId xmlns:a16="http://schemas.microsoft.com/office/drawing/2014/main" id="{F93DCE7D-659B-4498-ABDD-02D8D0F76F45}"/>
                </a:ext>
              </a:extLst>
            </p:cNvPr>
            <p:cNvSpPr>
              <a:spLocks noChangeAspect="1" noChangeArrowheads="1"/>
            </p:cNvSpPr>
            <p:nvPr/>
          </p:nvSpPr>
          <p:spPr bwMode="auto">
            <a:xfrm>
              <a:off x="2879" y="3738"/>
              <a:ext cx="47" cy="50"/>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71" name="Oval 46">
              <a:extLst>
                <a:ext uri="{FF2B5EF4-FFF2-40B4-BE49-F238E27FC236}">
                  <a16:creationId xmlns:a16="http://schemas.microsoft.com/office/drawing/2014/main" id="{9CE0575F-0C5E-405D-9064-C40D51349C95}"/>
                </a:ext>
              </a:extLst>
            </p:cNvPr>
            <p:cNvSpPr>
              <a:spLocks noChangeAspect="1" noChangeArrowheads="1"/>
            </p:cNvSpPr>
            <p:nvPr/>
          </p:nvSpPr>
          <p:spPr bwMode="auto">
            <a:xfrm>
              <a:off x="2691" y="3687"/>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72" name="Oval 47">
              <a:extLst>
                <a:ext uri="{FF2B5EF4-FFF2-40B4-BE49-F238E27FC236}">
                  <a16:creationId xmlns:a16="http://schemas.microsoft.com/office/drawing/2014/main" id="{39EF9C40-3D7C-4290-BFCC-851B1870D684}"/>
                </a:ext>
              </a:extLst>
            </p:cNvPr>
            <p:cNvSpPr>
              <a:spLocks noChangeAspect="1" noChangeArrowheads="1"/>
            </p:cNvSpPr>
            <p:nvPr/>
          </p:nvSpPr>
          <p:spPr bwMode="auto">
            <a:xfrm>
              <a:off x="3664" y="3326"/>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73" name="Oval 48">
              <a:extLst>
                <a:ext uri="{FF2B5EF4-FFF2-40B4-BE49-F238E27FC236}">
                  <a16:creationId xmlns:a16="http://schemas.microsoft.com/office/drawing/2014/main" id="{FF2BC1F3-B33B-4955-9900-A47AEA5702BD}"/>
                </a:ext>
              </a:extLst>
            </p:cNvPr>
            <p:cNvSpPr>
              <a:spLocks noChangeAspect="1" noChangeArrowheads="1"/>
            </p:cNvSpPr>
            <p:nvPr/>
          </p:nvSpPr>
          <p:spPr bwMode="auto">
            <a:xfrm>
              <a:off x="3795" y="3292"/>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74" name="Oval 49">
              <a:extLst>
                <a:ext uri="{FF2B5EF4-FFF2-40B4-BE49-F238E27FC236}">
                  <a16:creationId xmlns:a16="http://schemas.microsoft.com/office/drawing/2014/main" id="{5CEAA95E-54DE-4D24-8362-0A7E77909CD6}"/>
                </a:ext>
              </a:extLst>
            </p:cNvPr>
            <p:cNvSpPr>
              <a:spLocks noChangeAspect="1" noChangeArrowheads="1"/>
            </p:cNvSpPr>
            <p:nvPr/>
          </p:nvSpPr>
          <p:spPr bwMode="auto">
            <a:xfrm>
              <a:off x="3738" y="3438"/>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75" name="Oval 50">
              <a:extLst>
                <a:ext uri="{FF2B5EF4-FFF2-40B4-BE49-F238E27FC236}">
                  <a16:creationId xmlns:a16="http://schemas.microsoft.com/office/drawing/2014/main" id="{CF2791ED-88D8-44A3-953B-E78BE57EC98E}"/>
                </a:ext>
              </a:extLst>
            </p:cNvPr>
            <p:cNvSpPr>
              <a:spLocks noChangeAspect="1" noChangeArrowheads="1"/>
            </p:cNvSpPr>
            <p:nvPr/>
          </p:nvSpPr>
          <p:spPr bwMode="auto">
            <a:xfrm>
              <a:off x="3681" y="3455"/>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76" name="Oval 51">
              <a:extLst>
                <a:ext uri="{FF2B5EF4-FFF2-40B4-BE49-F238E27FC236}">
                  <a16:creationId xmlns:a16="http://schemas.microsoft.com/office/drawing/2014/main" id="{41020D1B-99C8-4BBD-9705-382BEA3A2FDD}"/>
                </a:ext>
              </a:extLst>
            </p:cNvPr>
            <p:cNvSpPr>
              <a:spLocks noChangeAspect="1" noChangeArrowheads="1"/>
            </p:cNvSpPr>
            <p:nvPr/>
          </p:nvSpPr>
          <p:spPr bwMode="auto">
            <a:xfrm>
              <a:off x="3754" y="3575"/>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77" name="Oval 52">
              <a:extLst>
                <a:ext uri="{FF2B5EF4-FFF2-40B4-BE49-F238E27FC236}">
                  <a16:creationId xmlns:a16="http://schemas.microsoft.com/office/drawing/2014/main" id="{11D0187F-FE9C-4AC4-BBE3-7ED359F59000}"/>
                </a:ext>
              </a:extLst>
            </p:cNvPr>
            <p:cNvSpPr>
              <a:spLocks noChangeAspect="1" noChangeArrowheads="1"/>
            </p:cNvSpPr>
            <p:nvPr/>
          </p:nvSpPr>
          <p:spPr bwMode="auto">
            <a:xfrm>
              <a:off x="3599" y="3446"/>
              <a:ext cx="47" cy="50"/>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78" name="Rectangle 53">
              <a:extLst>
                <a:ext uri="{FF2B5EF4-FFF2-40B4-BE49-F238E27FC236}">
                  <a16:creationId xmlns:a16="http://schemas.microsoft.com/office/drawing/2014/main" id="{7390BA8D-9B90-444F-8D60-75635EB68B00}"/>
                </a:ext>
              </a:extLst>
            </p:cNvPr>
            <p:cNvSpPr>
              <a:spLocks noChangeArrowheads="1"/>
            </p:cNvSpPr>
            <p:nvPr/>
          </p:nvSpPr>
          <p:spPr bwMode="auto">
            <a:xfrm>
              <a:off x="1440" y="2951"/>
              <a:ext cx="29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a:t>
              </a:r>
              <a:r>
                <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103479" name="Rectangle 54">
              <a:extLst>
                <a:ext uri="{FF2B5EF4-FFF2-40B4-BE49-F238E27FC236}">
                  <a16:creationId xmlns:a16="http://schemas.microsoft.com/office/drawing/2014/main" id="{EE31D2A6-70E7-45A9-BBE6-0FD36D459317}"/>
                </a:ext>
              </a:extLst>
            </p:cNvPr>
            <p:cNvSpPr>
              <a:spLocks noChangeArrowheads="1"/>
            </p:cNvSpPr>
            <p:nvPr/>
          </p:nvSpPr>
          <p:spPr bwMode="auto">
            <a:xfrm>
              <a:off x="2377" y="3439"/>
              <a:ext cx="29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r>
                <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103480" name="Rectangle 55">
              <a:extLst>
                <a:ext uri="{FF2B5EF4-FFF2-40B4-BE49-F238E27FC236}">
                  <a16:creationId xmlns:a16="http://schemas.microsoft.com/office/drawing/2014/main" id="{34977071-AB28-4355-A2EB-1D509CF1B145}"/>
                </a:ext>
              </a:extLst>
            </p:cNvPr>
            <p:cNvSpPr>
              <a:spLocks noChangeArrowheads="1"/>
            </p:cNvSpPr>
            <p:nvPr/>
          </p:nvSpPr>
          <p:spPr bwMode="auto">
            <a:xfrm>
              <a:off x="4107" y="3236"/>
              <a:ext cx="29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3</a:t>
              </a:r>
              <a:r>
                <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103481" name="Rectangle 56">
              <a:extLst>
                <a:ext uri="{FF2B5EF4-FFF2-40B4-BE49-F238E27FC236}">
                  <a16:creationId xmlns:a16="http://schemas.microsoft.com/office/drawing/2014/main" id="{0E600D97-6828-40EB-A623-D915341A9DD1}"/>
                </a:ext>
              </a:extLst>
            </p:cNvPr>
            <p:cNvSpPr>
              <a:spLocks noChangeArrowheads="1"/>
            </p:cNvSpPr>
            <p:nvPr/>
          </p:nvSpPr>
          <p:spPr bwMode="auto">
            <a:xfrm>
              <a:off x="2511" y="1824"/>
              <a:ext cx="239"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103482" name="Rectangle 57">
              <a:extLst>
                <a:ext uri="{FF2B5EF4-FFF2-40B4-BE49-F238E27FC236}">
                  <a16:creationId xmlns:a16="http://schemas.microsoft.com/office/drawing/2014/main" id="{84E1F771-CA5D-41EC-928A-E12C1C71689E}"/>
                </a:ext>
              </a:extLst>
            </p:cNvPr>
            <p:cNvSpPr>
              <a:spLocks noChangeArrowheads="1"/>
            </p:cNvSpPr>
            <p:nvPr/>
          </p:nvSpPr>
          <p:spPr bwMode="auto">
            <a:xfrm>
              <a:off x="1296" y="3562"/>
              <a:ext cx="283"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a:t>
              </a:r>
              <a:endPar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83" name="Rectangle 58">
              <a:extLst>
                <a:ext uri="{FF2B5EF4-FFF2-40B4-BE49-F238E27FC236}">
                  <a16:creationId xmlns:a16="http://schemas.microsoft.com/office/drawing/2014/main" id="{740968EB-7E49-46E0-8FEF-004E9ADFC9D6}"/>
                </a:ext>
              </a:extLst>
            </p:cNvPr>
            <p:cNvSpPr>
              <a:spLocks noChangeArrowheads="1"/>
            </p:cNvSpPr>
            <p:nvPr/>
          </p:nvSpPr>
          <p:spPr bwMode="auto">
            <a:xfrm>
              <a:off x="2793" y="4009"/>
              <a:ext cx="283"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endPar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84" name="Rectangle 59">
              <a:extLst>
                <a:ext uri="{FF2B5EF4-FFF2-40B4-BE49-F238E27FC236}">
                  <a16:creationId xmlns:a16="http://schemas.microsoft.com/office/drawing/2014/main" id="{19CCB88F-DA1A-4C14-9BAE-714FE4614753}"/>
                </a:ext>
              </a:extLst>
            </p:cNvPr>
            <p:cNvSpPr>
              <a:spLocks noChangeArrowheads="1"/>
            </p:cNvSpPr>
            <p:nvPr/>
          </p:nvSpPr>
          <p:spPr bwMode="auto">
            <a:xfrm>
              <a:off x="4169" y="3765"/>
              <a:ext cx="283"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3</a:t>
              </a:r>
              <a:endPar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485" name="Line 61">
              <a:extLst>
                <a:ext uri="{FF2B5EF4-FFF2-40B4-BE49-F238E27FC236}">
                  <a16:creationId xmlns:a16="http://schemas.microsoft.com/office/drawing/2014/main" id="{7D68A86E-554D-4589-AD6B-DCEC4459EB38}"/>
                </a:ext>
              </a:extLst>
            </p:cNvPr>
            <p:cNvSpPr>
              <a:spLocks noChangeShapeType="1"/>
            </p:cNvSpPr>
            <p:nvPr/>
          </p:nvSpPr>
          <p:spPr bwMode="auto">
            <a:xfrm flipH="1" flipV="1">
              <a:off x="3726" y="3354"/>
              <a:ext cx="405" cy="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grpSp>
    </p:spTree>
    <p:extLst>
      <p:ext uri="{BB962C8B-B14F-4D97-AF65-F5344CB8AC3E}">
        <p14:creationId xmlns:p14="http://schemas.microsoft.com/office/powerpoint/2010/main" val="1866496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CD54E62F-8978-4D24-99FD-610CE1EAA45E}"/>
              </a:ext>
            </a:extLst>
          </p:cNvPr>
          <p:cNvSpPr>
            <a:spLocks noGrp="1" noChangeArrowheads="1"/>
          </p:cNvSpPr>
          <p:nvPr>
            <p:ph type="title"/>
          </p:nvPr>
        </p:nvSpPr>
        <p:spPr/>
        <p:txBody>
          <a:bodyPr/>
          <a:lstStyle/>
          <a:p>
            <a:r>
              <a:rPr lang="en-US" altLang="en-US"/>
              <a:t>Structure from motion ambiguity</a:t>
            </a:r>
          </a:p>
        </p:txBody>
      </p:sp>
      <p:sp>
        <p:nvSpPr>
          <p:cNvPr id="8196" name="Rectangle 3">
            <a:extLst>
              <a:ext uri="{FF2B5EF4-FFF2-40B4-BE49-F238E27FC236}">
                <a16:creationId xmlns:a16="http://schemas.microsoft.com/office/drawing/2014/main" id="{EB8FDBB9-4963-4B0C-B9DC-EC9AF54854A5}"/>
              </a:ext>
            </a:extLst>
          </p:cNvPr>
          <p:cNvSpPr>
            <a:spLocks noGrp="1" noChangeArrowheads="1"/>
          </p:cNvSpPr>
          <p:nvPr>
            <p:ph type="body" idx="1"/>
          </p:nvPr>
        </p:nvSpPr>
        <p:spPr/>
        <p:txBody>
          <a:bodyPr/>
          <a:lstStyle/>
          <a:p>
            <a:pPr>
              <a:buFontTx/>
              <a:buChar char="•"/>
            </a:pPr>
            <a:r>
              <a:rPr lang="en-US" altLang="en-US"/>
              <a:t>If we scale the entire scene by some factor </a:t>
            </a:r>
            <a:r>
              <a:rPr lang="en-US" altLang="en-US" i="1"/>
              <a:t>k </a:t>
            </a:r>
            <a:r>
              <a:rPr lang="en-US" altLang="en-US"/>
              <a:t>and, at the same time, scale the camera matrices by the factor of 1/</a:t>
            </a:r>
            <a:r>
              <a:rPr lang="en-US" altLang="en-US" i="1"/>
              <a:t>k</a:t>
            </a:r>
            <a:r>
              <a:rPr lang="en-US" altLang="en-US"/>
              <a:t>, the projections of the scene points in the image remain exactly the same:</a:t>
            </a:r>
          </a:p>
        </p:txBody>
      </p:sp>
      <p:sp>
        <p:nvSpPr>
          <p:cNvPr id="967684" name="Rectangle 4">
            <a:extLst>
              <a:ext uri="{FF2B5EF4-FFF2-40B4-BE49-F238E27FC236}">
                <a16:creationId xmlns:a16="http://schemas.microsoft.com/office/drawing/2014/main" id="{5B126350-4DE7-4AB0-B6FD-6C614079B811}"/>
              </a:ext>
            </a:extLst>
          </p:cNvPr>
          <p:cNvSpPr>
            <a:spLocks noChangeArrowheads="1"/>
          </p:cNvSpPr>
          <p:nvPr/>
        </p:nvSpPr>
        <p:spPr bwMode="auto">
          <a:xfrm>
            <a:off x="325120" y="7694507"/>
            <a:ext cx="12076704"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650230" marR="0" lvl="1" indent="0" algn="l" defTabSz="1300460" rtl="0" eaLnBrk="0" fontAlgn="base" latinLnBrk="0" hangingPunct="0">
              <a:lnSpc>
                <a:spcPct val="100000"/>
              </a:lnSpc>
              <a:spcBef>
                <a:spcPct val="20000"/>
              </a:spcBef>
              <a:spcAft>
                <a:spcPct val="0"/>
              </a:spcAft>
              <a:buClrTx/>
              <a:buSzTx/>
              <a:buFontTx/>
              <a:buNone/>
              <a:tabLst/>
              <a:defRPr/>
            </a:pPr>
            <a:r>
              <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It is impossible to recover the absolute scale of the scene!</a:t>
            </a:r>
          </a:p>
        </p:txBody>
      </p:sp>
      <p:graphicFrame>
        <p:nvGraphicFramePr>
          <p:cNvPr id="8194" name="Object 5">
            <a:extLst>
              <a:ext uri="{FF2B5EF4-FFF2-40B4-BE49-F238E27FC236}">
                <a16:creationId xmlns:a16="http://schemas.microsoft.com/office/drawing/2014/main" id="{6609AD50-B053-4AF3-A670-B117D29FBD8A}"/>
              </a:ext>
            </a:extLst>
          </p:cNvPr>
          <p:cNvGraphicFramePr>
            <a:graphicFrameLocks noGrp="1" noChangeAspect="1"/>
          </p:cNvGraphicFramePr>
          <p:nvPr>
            <p:ph sz="half" idx="4294967295"/>
          </p:nvPr>
        </p:nvGraphicFramePr>
        <p:xfrm>
          <a:off x="4052713" y="4919698"/>
          <a:ext cx="4897119" cy="1616569"/>
        </p:xfrm>
        <a:graphic>
          <a:graphicData uri="http://schemas.openxmlformats.org/presentationml/2006/ole">
            <mc:AlternateContent xmlns:mc="http://schemas.openxmlformats.org/markup-compatibility/2006">
              <mc:Choice xmlns:v="urn:schemas-microsoft-com:vml" Requires="v">
                <p:oleObj spid="_x0000_s36926" name="Equation" r:id="rId4" imgW="1307880" imgH="431640" progId="Equation.3">
                  <p:embed/>
                </p:oleObj>
              </mc:Choice>
              <mc:Fallback>
                <p:oleObj name="Equation" r:id="rId4" imgW="1307880" imgH="431640" progId="Equation.3">
                  <p:embed/>
                  <p:pic>
                    <p:nvPicPr>
                      <p:cNvPr id="8194" name="Object 5">
                        <a:extLst>
                          <a:ext uri="{FF2B5EF4-FFF2-40B4-BE49-F238E27FC236}">
                            <a16:creationId xmlns:a16="http://schemas.microsoft.com/office/drawing/2014/main" id="{6609AD50-B053-4AF3-A670-B117D29FB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2713" y="4919698"/>
                        <a:ext cx="4897119" cy="1616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9218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7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68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374C1812-4920-440C-A163-EE6C2EC6013F}"/>
              </a:ext>
            </a:extLst>
          </p:cNvPr>
          <p:cNvSpPr>
            <a:spLocks noGrp="1" noChangeArrowheads="1"/>
          </p:cNvSpPr>
          <p:nvPr>
            <p:ph type="title"/>
          </p:nvPr>
        </p:nvSpPr>
        <p:spPr/>
        <p:txBody>
          <a:bodyPr/>
          <a:lstStyle/>
          <a:p>
            <a:r>
              <a:rPr lang="en-US" altLang="en-US"/>
              <a:t>Structure from motion ambiguity</a:t>
            </a:r>
          </a:p>
        </p:txBody>
      </p:sp>
      <p:sp>
        <p:nvSpPr>
          <p:cNvPr id="9220" name="Rectangle 3">
            <a:extLst>
              <a:ext uri="{FF2B5EF4-FFF2-40B4-BE49-F238E27FC236}">
                <a16:creationId xmlns:a16="http://schemas.microsoft.com/office/drawing/2014/main" id="{6C9DAD06-6FA7-497E-9131-603DC9CBFF7C}"/>
              </a:ext>
            </a:extLst>
          </p:cNvPr>
          <p:cNvSpPr>
            <a:spLocks noGrp="1" noChangeArrowheads="1"/>
          </p:cNvSpPr>
          <p:nvPr>
            <p:ph type="body" idx="1"/>
          </p:nvPr>
        </p:nvSpPr>
        <p:spPr/>
        <p:txBody>
          <a:bodyPr/>
          <a:lstStyle/>
          <a:p>
            <a:pPr>
              <a:spcBef>
                <a:spcPct val="0"/>
              </a:spcBef>
              <a:buFontTx/>
              <a:buChar char="•"/>
            </a:pPr>
            <a:r>
              <a:rPr lang="en-US" altLang="en-US"/>
              <a:t>If we scale the entire scene by some factor </a:t>
            </a:r>
            <a:r>
              <a:rPr lang="en-US" altLang="en-US" i="1"/>
              <a:t>k </a:t>
            </a:r>
            <a:r>
              <a:rPr lang="en-US" altLang="en-US"/>
              <a:t>and, at the same time, scale the camera matrices by the factor of 1/</a:t>
            </a:r>
            <a:r>
              <a:rPr lang="en-US" altLang="en-US" i="1"/>
              <a:t>k</a:t>
            </a:r>
            <a:r>
              <a:rPr lang="en-US" altLang="en-US"/>
              <a:t>, the projections of the scene points in the image remain exactly the same </a:t>
            </a:r>
            <a:br>
              <a:rPr lang="en-US" altLang="en-US"/>
            </a:br>
            <a:endParaRPr lang="en-US" altLang="en-US"/>
          </a:p>
          <a:p>
            <a:pPr>
              <a:spcBef>
                <a:spcPct val="0"/>
              </a:spcBef>
              <a:buFontTx/>
              <a:buChar char="•"/>
            </a:pPr>
            <a:r>
              <a:rPr lang="en-US" altLang="en-US"/>
              <a:t>More generally: if we transform the scene using a transformation </a:t>
            </a:r>
            <a:r>
              <a:rPr lang="en-US" altLang="en-US" b="1"/>
              <a:t>Q</a:t>
            </a:r>
            <a:r>
              <a:rPr lang="en-US" altLang="en-US"/>
              <a:t> and apply the inverse transformation to the camera matrices, then the images do not change</a:t>
            </a:r>
          </a:p>
        </p:txBody>
      </p:sp>
      <p:graphicFrame>
        <p:nvGraphicFramePr>
          <p:cNvPr id="9218" name="Object 6">
            <a:extLst>
              <a:ext uri="{FF2B5EF4-FFF2-40B4-BE49-F238E27FC236}">
                <a16:creationId xmlns:a16="http://schemas.microsoft.com/office/drawing/2014/main" id="{9D2DF3AE-EE1C-4BFB-8EE7-F28DC1AF06BD}"/>
              </a:ext>
            </a:extLst>
          </p:cNvPr>
          <p:cNvGraphicFramePr>
            <a:graphicFrameLocks noGrp="1" noChangeAspect="1"/>
          </p:cNvGraphicFramePr>
          <p:nvPr>
            <p:ph sz="half" idx="4294967295"/>
          </p:nvPr>
        </p:nvGraphicFramePr>
        <p:xfrm>
          <a:off x="3075094" y="6856872"/>
          <a:ext cx="6202116" cy="1169529"/>
        </p:xfrm>
        <a:graphic>
          <a:graphicData uri="http://schemas.openxmlformats.org/presentationml/2006/ole">
            <mc:AlternateContent xmlns:mc="http://schemas.openxmlformats.org/markup-compatibility/2006">
              <mc:Choice xmlns:v="urn:schemas-microsoft-com:vml" Requires="v">
                <p:oleObj spid="_x0000_s37950" name="Equation" r:id="rId4" imgW="1346040" imgH="253800" progId="Equation.3">
                  <p:embed/>
                </p:oleObj>
              </mc:Choice>
              <mc:Fallback>
                <p:oleObj name="Equation" r:id="rId4" imgW="1346040" imgH="253800" progId="Equation.3">
                  <p:embed/>
                  <p:pic>
                    <p:nvPicPr>
                      <p:cNvPr id="9218" name="Object 6">
                        <a:extLst>
                          <a:ext uri="{FF2B5EF4-FFF2-40B4-BE49-F238E27FC236}">
                            <a16:creationId xmlns:a16="http://schemas.microsoft.com/office/drawing/2014/main" id="{9D2DF3AE-EE1C-4BFB-8EE7-F28DC1AF06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5094" y="6856872"/>
                        <a:ext cx="6202116" cy="11695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9894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2viewfigs-ambig_sim.pdf" descr="2viewfigs-ambig_sim.pdf"/>
          <p:cNvPicPr>
            <a:picLocks noChangeAspect="1"/>
          </p:cNvPicPr>
          <p:nvPr/>
        </p:nvPicPr>
        <p:blipFill>
          <a:blip r:embed="rId2"/>
          <a:stretch>
            <a:fillRect/>
          </a:stretch>
        </p:blipFill>
        <p:spPr>
          <a:xfrm>
            <a:off x="350142" y="584837"/>
            <a:ext cx="5930200" cy="5049935"/>
          </a:xfrm>
          <a:prstGeom prst="rect">
            <a:avLst/>
          </a:prstGeom>
          <a:ln w="12700">
            <a:miter lim="400000"/>
          </a:ln>
        </p:spPr>
      </p:pic>
      <p:pic>
        <p:nvPicPr>
          <p:cNvPr id="246" name="2viewfigs-ambig_proj.pdf" descr="2viewfigs-ambig_proj.pdf"/>
          <p:cNvPicPr>
            <a:picLocks noChangeAspect="1"/>
          </p:cNvPicPr>
          <p:nvPr/>
        </p:nvPicPr>
        <p:blipFill>
          <a:blip r:embed="rId3"/>
          <a:stretch>
            <a:fillRect/>
          </a:stretch>
        </p:blipFill>
        <p:spPr>
          <a:xfrm>
            <a:off x="5959153" y="4912766"/>
            <a:ext cx="6592142" cy="4881068"/>
          </a:xfrm>
          <a:prstGeom prst="rect">
            <a:avLst/>
          </a:prstGeom>
          <a:ln w="12700">
            <a:miter lim="400000"/>
          </a:ln>
        </p:spPr>
      </p:pic>
      <p:sp>
        <p:nvSpPr>
          <p:cNvPr id="247" name="Calibrated cameras…"/>
          <p:cNvSpPr txBox="1"/>
          <p:nvPr/>
        </p:nvSpPr>
        <p:spPr>
          <a:xfrm>
            <a:off x="6881037" y="838200"/>
            <a:ext cx="5774234" cy="1066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l" defTabSz="584200" rtl="0" eaLnBrk="1" fontAlgn="auto" latinLnBrk="0" hangingPunct="0">
              <a:lnSpc>
                <a:spcPct val="100000"/>
              </a:lnSpc>
              <a:spcBef>
                <a:spcPts val="0"/>
              </a:spcBef>
              <a:spcAft>
                <a:spcPts val="0"/>
              </a:spcAft>
              <a:buClrTx/>
              <a:buSzTx/>
              <a:buFontTx/>
              <a:buNone/>
              <a:tabLst/>
              <a:defRPr sz="3200" b="1">
                <a:latin typeface="Helvetica"/>
                <a:ea typeface="Helvetica"/>
                <a:cs typeface="Helvetica"/>
                <a:sym typeface="Helvetica"/>
              </a:defRPr>
            </a:pPr>
            <a:r>
              <a:rPr kumimoji="0" sz="3200" b="1" i="0" u="none" strike="noStrike" kern="0" cap="none" spc="0" normalizeH="0" baseline="0" noProof="0">
                <a:ln>
                  <a:noFill/>
                </a:ln>
                <a:solidFill>
                  <a:srgbClr val="000000"/>
                </a:solidFill>
                <a:effectLst/>
                <a:uLnTx/>
                <a:uFillTx/>
                <a:latin typeface="Helvetica"/>
                <a:cs typeface="Helvetica"/>
                <a:sym typeface="Helvetica"/>
              </a:rPr>
              <a:t>Calibrated cameras</a:t>
            </a:r>
          </a:p>
          <a:p>
            <a:pPr marL="0" marR="0" lvl="0" indent="0" algn="l" defTabSz="584200" rtl="0" eaLnBrk="1" fontAlgn="auto" latinLnBrk="0" hangingPunct="0">
              <a:lnSpc>
                <a:spcPct val="100000"/>
              </a:lnSpc>
              <a:spcBef>
                <a:spcPts val="0"/>
              </a:spcBef>
              <a:spcAft>
                <a:spcPts val="0"/>
              </a:spcAft>
              <a:buClrTx/>
              <a:buSzTx/>
              <a:buFontTx/>
              <a:buNone/>
              <a:tabLst/>
              <a:defRPr sz="3200"/>
            </a:pPr>
            <a:r>
              <a:rPr kumimoji="0" sz="3200" b="0" i="0" u="none" strike="noStrike" kern="0" cap="none" spc="0" normalizeH="0" baseline="0" noProof="0">
                <a:ln>
                  <a:noFill/>
                </a:ln>
                <a:solidFill>
                  <a:srgbClr val="000000"/>
                </a:solidFill>
                <a:effectLst/>
                <a:uLnTx/>
                <a:uFillTx/>
                <a:latin typeface="Helvetica Light"/>
                <a:sym typeface="Helvetica Light"/>
              </a:rPr>
              <a:t>(similarity projection ambiguity)</a:t>
            </a:r>
          </a:p>
        </p:txBody>
      </p:sp>
      <p:sp>
        <p:nvSpPr>
          <p:cNvPr id="248" name="Uncalibrated cameras…"/>
          <p:cNvSpPr txBox="1"/>
          <p:nvPr/>
        </p:nvSpPr>
        <p:spPr>
          <a:xfrm>
            <a:off x="677239" y="6921500"/>
            <a:ext cx="5970932" cy="1066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r" defTabSz="584200" rtl="0" eaLnBrk="1" fontAlgn="auto" latinLnBrk="0" hangingPunct="0">
              <a:lnSpc>
                <a:spcPct val="100000"/>
              </a:lnSpc>
              <a:spcBef>
                <a:spcPts val="0"/>
              </a:spcBef>
              <a:spcAft>
                <a:spcPts val="0"/>
              </a:spcAft>
              <a:buClrTx/>
              <a:buSzTx/>
              <a:buFontTx/>
              <a:buNone/>
              <a:tabLst/>
              <a:defRPr sz="3200" b="1">
                <a:latin typeface="Helvetica"/>
                <a:ea typeface="Helvetica"/>
                <a:cs typeface="Helvetica"/>
                <a:sym typeface="Helvetica"/>
              </a:defRPr>
            </a:pPr>
            <a:r>
              <a:rPr kumimoji="0" sz="3200" b="1" i="0" u="none" strike="noStrike" kern="0" cap="none" spc="0" normalizeH="0" baseline="0" noProof="0">
                <a:ln>
                  <a:noFill/>
                </a:ln>
                <a:solidFill>
                  <a:srgbClr val="000000"/>
                </a:solidFill>
                <a:effectLst/>
                <a:uLnTx/>
                <a:uFillTx/>
                <a:latin typeface="Helvetica"/>
                <a:cs typeface="Helvetica"/>
                <a:sym typeface="Helvetica"/>
              </a:rPr>
              <a:t>Uncalibrated cameras</a:t>
            </a:r>
          </a:p>
          <a:p>
            <a:pPr marL="0" marR="0" lvl="0" indent="0" algn="r" defTabSz="584200" rtl="0" eaLnBrk="1" fontAlgn="auto" latinLnBrk="0" hangingPunct="0">
              <a:lnSpc>
                <a:spcPct val="100000"/>
              </a:lnSpc>
              <a:spcBef>
                <a:spcPts val="0"/>
              </a:spcBef>
              <a:spcAft>
                <a:spcPts val="0"/>
              </a:spcAft>
              <a:buClrTx/>
              <a:buSzTx/>
              <a:buFontTx/>
              <a:buNone/>
              <a:tabLst/>
              <a:defRPr sz="3200"/>
            </a:pPr>
            <a:r>
              <a:rPr kumimoji="0" sz="3200" b="0" i="0" u="none" strike="noStrike" kern="0" cap="none" spc="0" normalizeH="0" baseline="0" noProof="0">
                <a:ln>
                  <a:noFill/>
                </a:ln>
                <a:solidFill>
                  <a:srgbClr val="000000"/>
                </a:solidFill>
                <a:effectLst/>
                <a:uLnTx/>
                <a:uFillTx/>
                <a:latin typeface="Helvetica Light"/>
                <a:sym typeface="Helvetica Light"/>
              </a:rPr>
              <a:t>(projective projection ambiguity)</a:t>
            </a:r>
          </a:p>
        </p:txBody>
      </p:sp>
    </p:spTree>
    <p:extLst>
      <p:ext uri="{BB962C8B-B14F-4D97-AF65-F5344CB8AC3E}">
        <p14:creationId xmlns:p14="http://schemas.microsoft.com/office/powerpoint/2010/main" val="468744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2">
            <a:extLst>
              <a:ext uri="{FF2B5EF4-FFF2-40B4-BE49-F238E27FC236}">
                <a16:creationId xmlns:a16="http://schemas.microsoft.com/office/drawing/2014/main" id="{A8A80121-6A06-4DF6-89E1-DDA798ACF74D}"/>
              </a:ext>
            </a:extLst>
          </p:cNvPr>
          <p:cNvSpPr>
            <a:spLocks noGrp="1" noChangeArrowheads="1"/>
          </p:cNvSpPr>
          <p:nvPr>
            <p:ph type="title"/>
          </p:nvPr>
        </p:nvSpPr>
        <p:spPr/>
        <p:txBody>
          <a:bodyPr/>
          <a:lstStyle/>
          <a:p>
            <a:r>
              <a:rPr lang="en-US" altLang="en-US"/>
              <a:t>Types of ambiguity</a:t>
            </a:r>
          </a:p>
        </p:txBody>
      </p:sp>
      <p:pic>
        <p:nvPicPr>
          <p:cNvPr id="10247" name="Picture 3" descr="img309">
            <a:extLst>
              <a:ext uri="{FF2B5EF4-FFF2-40B4-BE49-F238E27FC236}">
                <a16:creationId xmlns:a16="http://schemas.microsoft.com/office/drawing/2014/main" id="{382BB7CE-4EB1-4572-BED4-C83BA7D0C638}"/>
              </a:ext>
            </a:extLst>
          </p:cNvPr>
          <p:cNvPicPr>
            <a:picLocks noChangeAspect="1" noChangeArrowheads="1"/>
          </p:cNvPicPr>
          <p:nvPr/>
        </p:nvPicPr>
        <p:blipFill>
          <a:blip r:embed="rId4">
            <a:clrChange>
              <a:clrFrom>
                <a:srgbClr val="B3B3B3"/>
              </a:clrFrom>
              <a:clrTo>
                <a:srgbClr val="B3B3B3">
                  <a:alpha val="0"/>
                </a:srgbClr>
              </a:clrTo>
            </a:clrChange>
            <a:extLst>
              <a:ext uri="{28A0092B-C50C-407E-A947-70E740481C1C}">
                <a14:useLocalDpi xmlns:a14="http://schemas.microsoft.com/office/drawing/2010/main" val="0"/>
              </a:ext>
            </a:extLst>
          </a:blip>
          <a:srcRect l="61014"/>
          <a:stretch>
            <a:fillRect/>
          </a:stretch>
        </p:blipFill>
        <p:spPr bwMode="auto">
          <a:xfrm>
            <a:off x="5861191" y="1408854"/>
            <a:ext cx="1733973" cy="625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2" name="Object 4">
            <a:extLst>
              <a:ext uri="{FF2B5EF4-FFF2-40B4-BE49-F238E27FC236}">
                <a16:creationId xmlns:a16="http://schemas.microsoft.com/office/drawing/2014/main" id="{166C95F9-C784-46A4-A880-A373D12395EC}"/>
              </a:ext>
            </a:extLst>
          </p:cNvPr>
          <p:cNvGraphicFramePr>
            <a:graphicFrameLocks noChangeAspect="1"/>
          </p:cNvGraphicFramePr>
          <p:nvPr/>
        </p:nvGraphicFramePr>
        <p:xfrm>
          <a:off x="3820160" y="1785903"/>
          <a:ext cx="1354667" cy="1128889"/>
        </p:xfrm>
        <a:graphic>
          <a:graphicData uri="http://schemas.openxmlformats.org/presentationml/2006/ole">
            <mc:AlternateContent xmlns:mc="http://schemas.openxmlformats.org/markup-compatibility/2006">
              <mc:Choice xmlns:v="urn:schemas-microsoft-com:vml" Requires="v">
                <p:oleObj spid="_x0000_s39154" name="Equation" r:id="rId5" imgW="545760" imgH="457200" progId="Equation.3">
                  <p:embed/>
                </p:oleObj>
              </mc:Choice>
              <mc:Fallback>
                <p:oleObj name="Equation" r:id="rId5" imgW="545760" imgH="457200" progId="Equation.3">
                  <p:embed/>
                  <p:pic>
                    <p:nvPicPr>
                      <p:cNvPr id="10242" name="Object 4">
                        <a:extLst>
                          <a:ext uri="{FF2B5EF4-FFF2-40B4-BE49-F238E27FC236}">
                            <a16:creationId xmlns:a16="http://schemas.microsoft.com/office/drawing/2014/main" id="{166C95F9-C784-46A4-A880-A373D12395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0160" y="1785903"/>
                        <a:ext cx="1354667" cy="11288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8" name="Rectangle 5">
            <a:extLst>
              <a:ext uri="{FF2B5EF4-FFF2-40B4-BE49-F238E27FC236}">
                <a16:creationId xmlns:a16="http://schemas.microsoft.com/office/drawing/2014/main" id="{03761D57-E360-4A84-AA22-638D99F209F9}"/>
              </a:ext>
            </a:extLst>
          </p:cNvPr>
          <p:cNvSpPr>
            <a:spLocks noChangeArrowheads="1"/>
          </p:cNvSpPr>
          <p:nvPr/>
        </p:nvSpPr>
        <p:spPr bwMode="auto">
          <a:xfrm>
            <a:off x="1535289" y="1785904"/>
            <a:ext cx="2284871"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Projective</a:t>
            </a:r>
          </a:p>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15dof</a:t>
            </a:r>
          </a:p>
        </p:txBody>
      </p:sp>
      <p:sp>
        <p:nvSpPr>
          <p:cNvPr id="10249" name="Rectangle 6">
            <a:extLst>
              <a:ext uri="{FF2B5EF4-FFF2-40B4-BE49-F238E27FC236}">
                <a16:creationId xmlns:a16="http://schemas.microsoft.com/office/drawing/2014/main" id="{59CB7C30-D7EB-46CF-85F9-FA50F9DF5150}"/>
              </a:ext>
            </a:extLst>
          </p:cNvPr>
          <p:cNvSpPr>
            <a:spLocks noChangeArrowheads="1"/>
          </p:cNvSpPr>
          <p:nvPr/>
        </p:nvSpPr>
        <p:spPr bwMode="auto">
          <a:xfrm>
            <a:off x="1535289" y="3434082"/>
            <a:ext cx="1670756"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Affine</a:t>
            </a:r>
          </a:p>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12dof</a:t>
            </a:r>
          </a:p>
        </p:txBody>
      </p:sp>
      <p:sp>
        <p:nvSpPr>
          <p:cNvPr id="10250" name="Rectangle 7">
            <a:extLst>
              <a:ext uri="{FF2B5EF4-FFF2-40B4-BE49-F238E27FC236}">
                <a16:creationId xmlns:a16="http://schemas.microsoft.com/office/drawing/2014/main" id="{2F94C555-FD5D-4CB9-B9E2-0974450E8DB4}"/>
              </a:ext>
            </a:extLst>
          </p:cNvPr>
          <p:cNvSpPr>
            <a:spLocks noChangeArrowheads="1"/>
          </p:cNvSpPr>
          <p:nvPr/>
        </p:nvSpPr>
        <p:spPr bwMode="auto">
          <a:xfrm>
            <a:off x="1535289" y="4788748"/>
            <a:ext cx="1670756"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Similarity</a:t>
            </a:r>
          </a:p>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7dof</a:t>
            </a:r>
          </a:p>
        </p:txBody>
      </p:sp>
      <p:sp>
        <p:nvSpPr>
          <p:cNvPr id="10251" name="Rectangle 8">
            <a:extLst>
              <a:ext uri="{FF2B5EF4-FFF2-40B4-BE49-F238E27FC236}">
                <a16:creationId xmlns:a16="http://schemas.microsoft.com/office/drawing/2014/main" id="{CEC14DAB-63CC-4898-9383-8F6945AD0DFF}"/>
              </a:ext>
            </a:extLst>
          </p:cNvPr>
          <p:cNvSpPr>
            <a:spLocks noChangeArrowheads="1"/>
          </p:cNvSpPr>
          <p:nvPr/>
        </p:nvSpPr>
        <p:spPr bwMode="auto">
          <a:xfrm>
            <a:off x="1535289" y="6330810"/>
            <a:ext cx="1977813"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Euclidean</a:t>
            </a:r>
          </a:p>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6dof</a:t>
            </a:r>
          </a:p>
        </p:txBody>
      </p:sp>
      <p:sp>
        <p:nvSpPr>
          <p:cNvPr id="10252" name="Rectangle 9">
            <a:extLst>
              <a:ext uri="{FF2B5EF4-FFF2-40B4-BE49-F238E27FC236}">
                <a16:creationId xmlns:a16="http://schemas.microsoft.com/office/drawing/2014/main" id="{91FDFD13-1C28-4C86-8D7F-1026D225E18A}"/>
              </a:ext>
            </a:extLst>
          </p:cNvPr>
          <p:cNvSpPr>
            <a:spLocks noChangeArrowheads="1"/>
          </p:cNvSpPr>
          <p:nvPr/>
        </p:nvSpPr>
        <p:spPr bwMode="auto">
          <a:xfrm>
            <a:off x="7997050" y="1790419"/>
            <a:ext cx="368920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276"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Preserves intersection and tangency</a:t>
            </a:r>
          </a:p>
        </p:txBody>
      </p:sp>
      <p:sp>
        <p:nvSpPr>
          <p:cNvPr id="10253" name="Rectangle 10">
            <a:extLst>
              <a:ext uri="{FF2B5EF4-FFF2-40B4-BE49-F238E27FC236}">
                <a16:creationId xmlns:a16="http://schemas.microsoft.com/office/drawing/2014/main" id="{FDC3B039-9D39-4B25-92A2-88BB46391DC9}"/>
              </a:ext>
            </a:extLst>
          </p:cNvPr>
          <p:cNvSpPr>
            <a:spLocks noChangeArrowheads="1"/>
          </p:cNvSpPr>
          <p:nvPr/>
        </p:nvSpPr>
        <p:spPr bwMode="auto">
          <a:xfrm>
            <a:off x="7992534" y="3416019"/>
            <a:ext cx="368920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276"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Preserves parallellism, volume ratios</a:t>
            </a:r>
            <a:endParaRPr kumimoji="0" lang="en-US" altLang="en-US" sz="2276" b="1"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254" name="Rectangle 11">
            <a:extLst>
              <a:ext uri="{FF2B5EF4-FFF2-40B4-BE49-F238E27FC236}">
                <a16:creationId xmlns:a16="http://schemas.microsoft.com/office/drawing/2014/main" id="{9DD9C74D-2F5A-458A-9A50-74309731BCFA}"/>
              </a:ext>
            </a:extLst>
          </p:cNvPr>
          <p:cNvSpPr>
            <a:spLocks noChangeArrowheads="1"/>
          </p:cNvSpPr>
          <p:nvPr/>
        </p:nvSpPr>
        <p:spPr bwMode="auto">
          <a:xfrm>
            <a:off x="8010596" y="4924215"/>
            <a:ext cx="368920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276"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Preserves angles, ratios of length</a:t>
            </a:r>
          </a:p>
        </p:txBody>
      </p:sp>
      <p:graphicFrame>
        <p:nvGraphicFramePr>
          <p:cNvPr id="10243" name="Object 13">
            <a:extLst>
              <a:ext uri="{FF2B5EF4-FFF2-40B4-BE49-F238E27FC236}">
                <a16:creationId xmlns:a16="http://schemas.microsoft.com/office/drawing/2014/main" id="{9A60EB77-6E7D-4942-AF5C-DD15202B2480}"/>
              </a:ext>
            </a:extLst>
          </p:cNvPr>
          <p:cNvGraphicFramePr>
            <a:graphicFrameLocks noChangeAspect="1"/>
          </p:cNvGraphicFramePr>
          <p:nvPr/>
        </p:nvGraphicFramePr>
        <p:xfrm>
          <a:off x="3820160" y="3282809"/>
          <a:ext cx="1291449" cy="1128889"/>
        </p:xfrm>
        <a:graphic>
          <a:graphicData uri="http://schemas.openxmlformats.org/presentationml/2006/ole">
            <mc:AlternateContent xmlns:mc="http://schemas.openxmlformats.org/markup-compatibility/2006">
              <mc:Choice xmlns:v="urn:schemas-microsoft-com:vml" Requires="v">
                <p:oleObj spid="_x0000_s39155" name="Equation" r:id="rId7" imgW="520560" imgH="457200" progId="Equation.3">
                  <p:embed/>
                </p:oleObj>
              </mc:Choice>
              <mc:Fallback>
                <p:oleObj name="Equation" r:id="rId7" imgW="520560" imgH="457200" progId="Equation.3">
                  <p:embed/>
                  <p:pic>
                    <p:nvPicPr>
                      <p:cNvPr id="10243" name="Object 13">
                        <a:extLst>
                          <a:ext uri="{FF2B5EF4-FFF2-40B4-BE49-F238E27FC236}">
                            <a16:creationId xmlns:a16="http://schemas.microsoft.com/office/drawing/2014/main" id="{9A60EB77-6E7D-4942-AF5C-DD15202B24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0160" y="3282809"/>
                        <a:ext cx="1291449" cy="11288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4" name="Object 14">
            <a:extLst>
              <a:ext uri="{FF2B5EF4-FFF2-40B4-BE49-F238E27FC236}">
                <a16:creationId xmlns:a16="http://schemas.microsoft.com/office/drawing/2014/main" id="{B412D08C-9076-458E-89F9-A260AB89D83F}"/>
              </a:ext>
            </a:extLst>
          </p:cNvPr>
          <p:cNvGraphicFramePr>
            <a:graphicFrameLocks noChangeAspect="1"/>
          </p:cNvGraphicFramePr>
          <p:nvPr/>
        </p:nvGraphicFramePr>
        <p:xfrm>
          <a:off x="3820161" y="4788747"/>
          <a:ext cx="1415627" cy="1128889"/>
        </p:xfrm>
        <a:graphic>
          <a:graphicData uri="http://schemas.openxmlformats.org/presentationml/2006/ole">
            <mc:AlternateContent xmlns:mc="http://schemas.openxmlformats.org/markup-compatibility/2006">
              <mc:Choice xmlns:v="urn:schemas-microsoft-com:vml" Requires="v">
                <p:oleObj spid="_x0000_s39156" name="Equation" r:id="rId9" imgW="571320" imgH="457200" progId="Equation.3">
                  <p:embed/>
                </p:oleObj>
              </mc:Choice>
              <mc:Fallback>
                <p:oleObj name="Equation" r:id="rId9" imgW="571320" imgH="457200" progId="Equation.3">
                  <p:embed/>
                  <p:pic>
                    <p:nvPicPr>
                      <p:cNvPr id="10244" name="Object 14">
                        <a:extLst>
                          <a:ext uri="{FF2B5EF4-FFF2-40B4-BE49-F238E27FC236}">
                            <a16:creationId xmlns:a16="http://schemas.microsoft.com/office/drawing/2014/main" id="{B412D08C-9076-458E-89F9-A260AB89D8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0161" y="4788747"/>
                        <a:ext cx="1415627" cy="11288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15">
            <a:extLst>
              <a:ext uri="{FF2B5EF4-FFF2-40B4-BE49-F238E27FC236}">
                <a16:creationId xmlns:a16="http://schemas.microsoft.com/office/drawing/2014/main" id="{2126B292-618E-4EB6-A748-EB29683B45A7}"/>
              </a:ext>
            </a:extLst>
          </p:cNvPr>
          <p:cNvGraphicFramePr>
            <a:graphicFrameLocks noChangeAspect="1"/>
          </p:cNvGraphicFramePr>
          <p:nvPr/>
        </p:nvGraphicFramePr>
        <p:xfrm>
          <a:off x="3885636" y="6330809"/>
          <a:ext cx="1289190" cy="1128889"/>
        </p:xfrm>
        <a:graphic>
          <a:graphicData uri="http://schemas.openxmlformats.org/presentationml/2006/ole">
            <mc:AlternateContent xmlns:mc="http://schemas.openxmlformats.org/markup-compatibility/2006">
              <mc:Choice xmlns:v="urn:schemas-microsoft-com:vml" Requires="v">
                <p:oleObj spid="_x0000_s39157" name="Equation" r:id="rId11" imgW="520560" imgH="457200" progId="Equation.3">
                  <p:embed/>
                </p:oleObj>
              </mc:Choice>
              <mc:Fallback>
                <p:oleObj name="Equation" r:id="rId11" imgW="520560" imgH="457200" progId="Equation.3">
                  <p:embed/>
                  <p:pic>
                    <p:nvPicPr>
                      <p:cNvPr id="10245" name="Object 15">
                        <a:extLst>
                          <a:ext uri="{FF2B5EF4-FFF2-40B4-BE49-F238E27FC236}">
                            <a16:creationId xmlns:a16="http://schemas.microsoft.com/office/drawing/2014/main" id="{2126B292-618E-4EB6-A748-EB29683B45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5636" y="6330809"/>
                        <a:ext cx="1289190" cy="11288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5" name="Rectangle 17">
            <a:extLst>
              <a:ext uri="{FF2B5EF4-FFF2-40B4-BE49-F238E27FC236}">
                <a16:creationId xmlns:a16="http://schemas.microsoft.com/office/drawing/2014/main" id="{2A759B27-5199-483A-AC21-B5D9837CFC16}"/>
              </a:ext>
            </a:extLst>
          </p:cNvPr>
          <p:cNvSpPr>
            <a:spLocks noChangeArrowheads="1"/>
          </p:cNvSpPr>
          <p:nvPr/>
        </p:nvSpPr>
        <p:spPr bwMode="auto">
          <a:xfrm>
            <a:off x="8015112" y="6565618"/>
            <a:ext cx="3689209"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
                <a:srgbClr val="FF6600"/>
              </a:buClr>
              <a:buSzTx/>
              <a:buFontTx/>
              <a:buNone/>
              <a:tabLst/>
              <a:defRPr/>
            </a:pPr>
            <a:r>
              <a:rPr kumimoji="0" lang="en-US" altLang="en-US" sz="2276"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Preserves angles, lengths</a:t>
            </a:r>
          </a:p>
        </p:txBody>
      </p:sp>
      <p:sp>
        <p:nvSpPr>
          <p:cNvPr id="1028114" name="Rectangle 18">
            <a:extLst>
              <a:ext uri="{FF2B5EF4-FFF2-40B4-BE49-F238E27FC236}">
                <a16:creationId xmlns:a16="http://schemas.microsoft.com/office/drawing/2014/main" id="{EAB31460-44FB-46FB-BE94-C1B206C4A6CA}"/>
              </a:ext>
            </a:extLst>
          </p:cNvPr>
          <p:cNvSpPr>
            <a:spLocks noGrp="1" noChangeArrowheads="1"/>
          </p:cNvSpPr>
          <p:nvPr>
            <p:ph type="body" idx="1"/>
          </p:nvPr>
        </p:nvSpPr>
        <p:spPr>
          <a:xfrm>
            <a:off x="975360" y="7802880"/>
            <a:ext cx="11054080" cy="2275840"/>
          </a:xfrm>
        </p:spPr>
        <p:txBody>
          <a:bodyPr/>
          <a:lstStyle/>
          <a:p>
            <a:pPr>
              <a:lnSpc>
                <a:spcPct val="90000"/>
              </a:lnSpc>
              <a:buFontTx/>
              <a:buChar char="•"/>
            </a:pPr>
            <a:r>
              <a:rPr lang="en-US" altLang="en-US" sz="2844"/>
              <a:t>With no constraints on the camera calibration matrix or on the scene, we get a </a:t>
            </a:r>
            <a:r>
              <a:rPr lang="en-US" altLang="en-US" sz="2844" i="1"/>
              <a:t>projective</a:t>
            </a:r>
            <a:r>
              <a:rPr lang="en-US" altLang="en-US" sz="2844"/>
              <a:t> reconstruction</a:t>
            </a:r>
          </a:p>
          <a:p>
            <a:pPr>
              <a:lnSpc>
                <a:spcPct val="90000"/>
              </a:lnSpc>
              <a:buFontTx/>
              <a:buChar char="•"/>
            </a:pPr>
            <a:r>
              <a:rPr lang="en-US" altLang="en-US" sz="2844"/>
              <a:t>Need additional information to </a:t>
            </a:r>
            <a:r>
              <a:rPr lang="en-US" altLang="en-US" sz="2844" i="1"/>
              <a:t>upgrade</a:t>
            </a:r>
            <a:r>
              <a:rPr lang="en-US" altLang="en-US" sz="2844"/>
              <a:t> the reconstruction to affine, similarity, or Euclidean</a:t>
            </a:r>
          </a:p>
        </p:txBody>
      </p:sp>
      <p:sp>
        <p:nvSpPr>
          <p:cNvPr id="10257" name="TextBox 16">
            <a:extLst>
              <a:ext uri="{FF2B5EF4-FFF2-40B4-BE49-F238E27FC236}">
                <a16:creationId xmlns:a16="http://schemas.microsoft.com/office/drawing/2014/main" id="{7169E37A-96E0-4642-AB9A-7ECC71787460}"/>
              </a:ext>
            </a:extLst>
          </p:cNvPr>
          <p:cNvSpPr txBox="1">
            <a:spLocks noChangeArrowheads="1"/>
          </p:cNvSpPr>
          <p:nvPr/>
        </p:nvSpPr>
        <p:spPr bwMode="auto">
          <a:xfrm>
            <a:off x="9103360" y="9360747"/>
            <a:ext cx="3901440"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1300460" rtl="0" eaLnBrk="1" fontAlgn="base" latinLnBrk="0" hangingPunct="1">
              <a:lnSpc>
                <a:spcPct val="100000"/>
              </a:lnSpc>
              <a:spcBef>
                <a:spcPct val="0"/>
              </a:spcBef>
              <a:spcAft>
                <a:spcPct val="0"/>
              </a:spcAft>
              <a:buClrTx/>
              <a:buSzTx/>
              <a:buFontTx/>
              <a:buNone/>
              <a:tabLst/>
              <a:defRPr/>
            </a:pPr>
            <a:r>
              <a:rPr kumimoji="0" lang="en-US" altLang="en-US" sz="1707"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Slide: S. Lazebnik</a:t>
            </a:r>
          </a:p>
        </p:txBody>
      </p:sp>
    </p:spTree>
    <p:extLst>
      <p:ext uri="{BB962C8B-B14F-4D97-AF65-F5344CB8AC3E}">
        <p14:creationId xmlns:p14="http://schemas.microsoft.com/office/powerpoint/2010/main" val="1884639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648FB975-BD75-405E-93B4-6E123400FB28}"/>
              </a:ext>
            </a:extLst>
          </p:cNvPr>
          <p:cNvSpPr>
            <a:spLocks noGrp="1" noChangeArrowheads="1"/>
          </p:cNvSpPr>
          <p:nvPr>
            <p:ph type="title"/>
          </p:nvPr>
        </p:nvSpPr>
        <p:spPr/>
        <p:txBody>
          <a:bodyPr/>
          <a:lstStyle/>
          <a:p>
            <a:r>
              <a:rPr lang="en-US" altLang="en-US"/>
              <a:t>Projective ambiguity</a:t>
            </a:r>
          </a:p>
        </p:txBody>
      </p:sp>
      <p:sp>
        <p:nvSpPr>
          <p:cNvPr id="11268" name="Rectangle 3">
            <a:extLst>
              <a:ext uri="{FF2B5EF4-FFF2-40B4-BE49-F238E27FC236}">
                <a16:creationId xmlns:a16="http://schemas.microsoft.com/office/drawing/2014/main" id="{FF573D83-E5AA-4FEC-96A5-EDC92F4F4F7E}"/>
              </a:ext>
            </a:extLst>
          </p:cNvPr>
          <p:cNvSpPr>
            <a:spLocks noGrp="1" noChangeArrowheads="1"/>
          </p:cNvSpPr>
          <p:nvPr>
            <p:ph type="body" idx="1"/>
          </p:nvPr>
        </p:nvSpPr>
        <p:spPr/>
        <p:txBody>
          <a:bodyPr/>
          <a:lstStyle/>
          <a:p>
            <a:endParaRPr lang="en-US" altLang="en-US"/>
          </a:p>
        </p:txBody>
      </p:sp>
      <p:graphicFrame>
        <p:nvGraphicFramePr>
          <p:cNvPr id="11266" name="Object 4">
            <a:extLst>
              <a:ext uri="{FF2B5EF4-FFF2-40B4-BE49-F238E27FC236}">
                <a16:creationId xmlns:a16="http://schemas.microsoft.com/office/drawing/2014/main" id="{3C1FD108-F911-4EB1-97FA-4CDBB99DC04B}"/>
              </a:ext>
            </a:extLst>
          </p:cNvPr>
          <p:cNvGraphicFramePr>
            <a:graphicFrameLocks noChangeAspect="1"/>
          </p:cNvGraphicFramePr>
          <p:nvPr/>
        </p:nvGraphicFramePr>
        <p:xfrm>
          <a:off x="2704819" y="6832036"/>
          <a:ext cx="7202311" cy="1187591"/>
        </p:xfrm>
        <a:graphic>
          <a:graphicData uri="http://schemas.openxmlformats.org/presentationml/2006/ole">
            <mc:AlternateContent xmlns:mc="http://schemas.openxmlformats.org/markup-compatibility/2006">
              <mc:Choice xmlns:v="urn:schemas-microsoft-com:vml" Requires="v">
                <p:oleObj spid="_x0000_s39998" name="Equation" r:id="rId4" imgW="1447560" imgH="228600" progId="Equation.3">
                  <p:embed/>
                </p:oleObj>
              </mc:Choice>
              <mc:Fallback>
                <p:oleObj name="Equation" r:id="rId4" imgW="1447560" imgH="228600" progId="Equation.3">
                  <p:embed/>
                  <p:pic>
                    <p:nvPicPr>
                      <p:cNvPr id="11266" name="Object 4">
                        <a:extLst>
                          <a:ext uri="{FF2B5EF4-FFF2-40B4-BE49-F238E27FC236}">
                            <a16:creationId xmlns:a16="http://schemas.microsoft.com/office/drawing/2014/main" id="{3C1FD108-F911-4EB1-97FA-4CDBB99DC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4819" y="6832036"/>
                        <a:ext cx="7202311" cy="11875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269" name="Picture 5" descr="fig9">
            <a:extLst>
              <a:ext uri="{FF2B5EF4-FFF2-40B4-BE49-F238E27FC236}">
                <a16:creationId xmlns:a16="http://schemas.microsoft.com/office/drawing/2014/main" id="{6389D0F2-FE3C-4823-ACC6-7A3033B691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0917" y="2052321"/>
            <a:ext cx="6152444" cy="4556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914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444C1FE6-0C43-4CB0-8365-96F795AFE548}"/>
              </a:ext>
            </a:extLst>
          </p:cNvPr>
          <p:cNvSpPr>
            <a:spLocks noGrp="1" noChangeArrowheads="1"/>
          </p:cNvSpPr>
          <p:nvPr>
            <p:ph type="title"/>
          </p:nvPr>
        </p:nvSpPr>
        <p:spPr/>
        <p:txBody>
          <a:bodyPr/>
          <a:lstStyle/>
          <a:p>
            <a:r>
              <a:rPr lang="en-US" altLang="en-US"/>
              <a:t>Projective ambiguity</a:t>
            </a:r>
          </a:p>
        </p:txBody>
      </p:sp>
      <p:sp>
        <p:nvSpPr>
          <p:cNvPr id="104451" name="Rectangle 3">
            <a:extLst>
              <a:ext uri="{FF2B5EF4-FFF2-40B4-BE49-F238E27FC236}">
                <a16:creationId xmlns:a16="http://schemas.microsoft.com/office/drawing/2014/main" id="{8CC4218B-E2E8-4F72-B39D-88EA278EE467}"/>
              </a:ext>
            </a:extLst>
          </p:cNvPr>
          <p:cNvSpPr>
            <a:spLocks noGrp="1" noChangeArrowheads="1"/>
          </p:cNvSpPr>
          <p:nvPr>
            <p:ph type="body" idx="1"/>
          </p:nvPr>
        </p:nvSpPr>
        <p:spPr/>
        <p:txBody>
          <a:bodyPr/>
          <a:lstStyle/>
          <a:p>
            <a:endParaRPr lang="en-US" altLang="en-US"/>
          </a:p>
        </p:txBody>
      </p:sp>
      <p:pic>
        <p:nvPicPr>
          <p:cNvPr id="104452" name="Picture 4" descr="fig9">
            <a:extLst>
              <a:ext uri="{FF2B5EF4-FFF2-40B4-BE49-F238E27FC236}">
                <a16:creationId xmlns:a16="http://schemas.microsoft.com/office/drawing/2014/main" id="{C5CDEB69-FB3F-406F-90FA-772880D3ADA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31717" y="6206633"/>
            <a:ext cx="5233529" cy="256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5" descr="fig9">
            <a:extLst>
              <a:ext uri="{FF2B5EF4-FFF2-40B4-BE49-F238E27FC236}">
                <a16:creationId xmlns:a16="http://schemas.microsoft.com/office/drawing/2014/main" id="{E13A8676-13FE-4182-A423-A7A96F363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7226" y="1501423"/>
            <a:ext cx="4888090" cy="366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Picture 6" descr="fig9">
            <a:extLst>
              <a:ext uri="{FF2B5EF4-FFF2-40B4-BE49-F238E27FC236}">
                <a16:creationId xmlns:a16="http://schemas.microsoft.com/office/drawing/2014/main" id="{D816D822-4DAE-4B31-B011-5C55D30C7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6890" y="1501424"/>
            <a:ext cx="4870026" cy="365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5" name="Picture 7" descr="fig9">
            <a:extLst>
              <a:ext uri="{FF2B5EF4-FFF2-40B4-BE49-F238E27FC236}">
                <a16:creationId xmlns:a16="http://schemas.microsoft.com/office/drawing/2014/main" id="{9FD98510-11F2-476A-B478-4BDF708B3BD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9423" y="5610578"/>
            <a:ext cx="4231076" cy="360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041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A note on normalization</a:t>
            </a:r>
            <a:endParaRPr dirty="0"/>
          </a:p>
        </p:txBody>
      </p:sp>
    </p:spTree>
    <p:extLst>
      <p:ext uri="{BB962C8B-B14F-4D97-AF65-F5344CB8AC3E}">
        <p14:creationId xmlns:p14="http://schemas.microsoft.com/office/powerpoint/2010/main" val="1908839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C375B0AA-A1B8-4600-80BF-2CD559187B51}"/>
              </a:ext>
            </a:extLst>
          </p:cNvPr>
          <p:cNvSpPr>
            <a:spLocks noGrp="1" noChangeArrowheads="1"/>
          </p:cNvSpPr>
          <p:nvPr>
            <p:ph type="title"/>
          </p:nvPr>
        </p:nvSpPr>
        <p:spPr/>
        <p:txBody>
          <a:bodyPr/>
          <a:lstStyle/>
          <a:p>
            <a:r>
              <a:rPr lang="en-US" altLang="en-US"/>
              <a:t>Affine ambiguity</a:t>
            </a:r>
          </a:p>
        </p:txBody>
      </p:sp>
      <p:sp>
        <p:nvSpPr>
          <p:cNvPr id="12292" name="Rectangle 3">
            <a:extLst>
              <a:ext uri="{FF2B5EF4-FFF2-40B4-BE49-F238E27FC236}">
                <a16:creationId xmlns:a16="http://schemas.microsoft.com/office/drawing/2014/main" id="{23C9A228-19D8-42DE-A7F4-D47E4ECF42AC}"/>
              </a:ext>
            </a:extLst>
          </p:cNvPr>
          <p:cNvSpPr>
            <a:spLocks noGrp="1" noChangeArrowheads="1"/>
          </p:cNvSpPr>
          <p:nvPr>
            <p:ph type="body" idx="1"/>
          </p:nvPr>
        </p:nvSpPr>
        <p:spPr/>
        <p:txBody>
          <a:bodyPr/>
          <a:lstStyle/>
          <a:p>
            <a:endParaRPr lang="en-US" altLang="en-US"/>
          </a:p>
        </p:txBody>
      </p:sp>
      <p:graphicFrame>
        <p:nvGraphicFramePr>
          <p:cNvPr id="12290" name="Object 4">
            <a:extLst>
              <a:ext uri="{FF2B5EF4-FFF2-40B4-BE49-F238E27FC236}">
                <a16:creationId xmlns:a16="http://schemas.microsoft.com/office/drawing/2014/main" id="{C9785D50-24F0-4B79-9654-860C74B2ACAC}"/>
              </a:ext>
            </a:extLst>
          </p:cNvPr>
          <p:cNvGraphicFramePr>
            <a:graphicFrameLocks noChangeAspect="1"/>
          </p:cNvGraphicFramePr>
          <p:nvPr/>
        </p:nvGraphicFramePr>
        <p:xfrm>
          <a:off x="2892214" y="6838810"/>
          <a:ext cx="7285848" cy="1180817"/>
        </p:xfrm>
        <a:graphic>
          <a:graphicData uri="http://schemas.openxmlformats.org/presentationml/2006/ole">
            <mc:AlternateContent xmlns:mc="http://schemas.openxmlformats.org/markup-compatibility/2006">
              <mc:Choice xmlns:v="urn:schemas-microsoft-com:vml" Requires="v">
                <p:oleObj spid="_x0000_s41022" name="Equation" r:id="rId4" imgW="1473120" imgH="228600" progId="Equation.3">
                  <p:embed/>
                </p:oleObj>
              </mc:Choice>
              <mc:Fallback>
                <p:oleObj name="Equation" r:id="rId4" imgW="1473120" imgH="228600" progId="Equation.3">
                  <p:embed/>
                  <p:pic>
                    <p:nvPicPr>
                      <p:cNvPr id="12290" name="Object 4">
                        <a:extLst>
                          <a:ext uri="{FF2B5EF4-FFF2-40B4-BE49-F238E27FC236}">
                            <a16:creationId xmlns:a16="http://schemas.microsoft.com/office/drawing/2014/main" id="{C9785D50-24F0-4B79-9654-860C74B2A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2214" y="6838810"/>
                        <a:ext cx="7285848" cy="11808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293" name="Picture 5" descr="fig9">
            <a:extLst>
              <a:ext uri="{FF2B5EF4-FFF2-40B4-BE49-F238E27FC236}">
                <a16:creationId xmlns:a16="http://schemas.microsoft.com/office/drawing/2014/main" id="{8F85EC36-F545-4D67-9AB7-96DADB616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0917" y="2052321"/>
            <a:ext cx="6152444" cy="4556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Freeform 6">
            <a:extLst>
              <a:ext uri="{FF2B5EF4-FFF2-40B4-BE49-F238E27FC236}">
                <a16:creationId xmlns:a16="http://schemas.microsoft.com/office/drawing/2014/main" id="{4C66A246-722C-44AE-A994-41CED623DFD1}"/>
              </a:ext>
            </a:extLst>
          </p:cNvPr>
          <p:cNvSpPr>
            <a:spLocks/>
          </p:cNvSpPr>
          <p:nvPr/>
        </p:nvSpPr>
        <p:spPr bwMode="auto">
          <a:xfrm>
            <a:off x="5809264" y="5323840"/>
            <a:ext cx="1049866" cy="541867"/>
          </a:xfrm>
          <a:custGeom>
            <a:avLst/>
            <a:gdLst>
              <a:gd name="T0" fmla="*/ 2147483647 w 465"/>
              <a:gd name="T1" fmla="*/ 0 h 240"/>
              <a:gd name="T2" fmla="*/ 2147483647 w 465"/>
              <a:gd name="T3" fmla="*/ 0 h 240"/>
              <a:gd name="T4" fmla="*/ 2147483647 w 465"/>
              <a:gd name="T5" fmla="*/ 2147483647 h 240"/>
              <a:gd name="T6" fmla="*/ 0 w 465"/>
              <a:gd name="T7" fmla="*/ 2147483647 h 240"/>
              <a:gd name="T8" fmla="*/ 2147483647 w 465"/>
              <a:gd name="T9" fmla="*/ 0 h 240"/>
              <a:gd name="T10" fmla="*/ 0 60000 65536"/>
              <a:gd name="T11" fmla="*/ 0 60000 65536"/>
              <a:gd name="T12" fmla="*/ 0 60000 65536"/>
              <a:gd name="T13" fmla="*/ 0 60000 65536"/>
              <a:gd name="T14" fmla="*/ 0 60000 65536"/>
              <a:gd name="T15" fmla="*/ 0 w 465"/>
              <a:gd name="T16" fmla="*/ 0 h 240"/>
              <a:gd name="T17" fmla="*/ 465 w 465"/>
              <a:gd name="T18" fmla="*/ 240 h 240"/>
            </a:gdLst>
            <a:ahLst/>
            <a:cxnLst>
              <a:cxn ang="T10">
                <a:pos x="T0" y="T1"/>
              </a:cxn>
              <a:cxn ang="T11">
                <a:pos x="T2" y="T3"/>
              </a:cxn>
              <a:cxn ang="T12">
                <a:pos x="T4" y="T5"/>
              </a:cxn>
              <a:cxn ang="T13">
                <a:pos x="T6" y="T7"/>
              </a:cxn>
              <a:cxn ang="T14">
                <a:pos x="T8" y="T9"/>
              </a:cxn>
            </a:cxnLst>
            <a:rect l="T15" t="T16" r="T17" b="T18"/>
            <a:pathLst>
              <a:path w="465" h="240">
                <a:moveTo>
                  <a:pt x="78" y="0"/>
                </a:moveTo>
                <a:lnTo>
                  <a:pt x="465" y="0"/>
                </a:lnTo>
                <a:lnTo>
                  <a:pt x="396" y="240"/>
                </a:lnTo>
                <a:lnTo>
                  <a:pt x="0" y="240"/>
                </a:lnTo>
                <a:lnTo>
                  <a:pt x="78" y="0"/>
                </a:lnTo>
                <a:close/>
              </a:path>
            </a:pathLst>
          </a:custGeom>
          <a:solidFill>
            <a:srgbClr val="969696"/>
          </a:solidFill>
          <a:ln w="9525">
            <a:solidFill>
              <a:srgbClr val="4D4D4D"/>
            </a:solidFill>
            <a:round/>
            <a:headEnd/>
            <a:tailEnd/>
          </a:ln>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2295" name="Freeform 7">
            <a:extLst>
              <a:ext uri="{FF2B5EF4-FFF2-40B4-BE49-F238E27FC236}">
                <a16:creationId xmlns:a16="http://schemas.microsoft.com/office/drawing/2014/main" id="{A2ECF030-89FC-450E-A8A0-C65B82B1CF30}"/>
              </a:ext>
            </a:extLst>
          </p:cNvPr>
          <p:cNvSpPr>
            <a:spLocks/>
          </p:cNvSpPr>
          <p:nvPr/>
        </p:nvSpPr>
        <p:spPr bwMode="auto">
          <a:xfrm>
            <a:off x="5983111" y="4944534"/>
            <a:ext cx="1264356" cy="374791"/>
          </a:xfrm>
          <a:custGeom>
            <a:avLst/>
            <a:gdLst>
              <a:gd name="T0" fmla="*/ 2147483647 w 560"/>
              <a:gd name="T1" fmla="*/ 0 h 166"/>
              <a:gd name="T2" fmla="*/ 2147483647 w 560"/>
              <a:gd name="T3" fmla="*/ 0 h 166"/>
              <a:gd name="T4" fmla="*/ 2147483647 w 560"/>
              <a:gd name="T5" fmla="*/ 2147483647 h 166"/>
              <a:gd name="T6" fmla="*/ 0 w 560"/>
              <a:gd name="T7" fmla="*/ 2147483647 h 166"/>
              <a:gd name="T8" fmla="*/ 2147483647 w 560"/>
              <a:gd name="T9" fmla="*/ 0 h 166"/>
              <a:gd name="T10" fmla="*/ 0 60000 65536"/>
              <a:gd name="T11" fmla="*/ 0 60000 65536"/>
              <a:gd name="T12" fmla="*/ 0 60000 65536"/>
              <a:gd name="T13" fmla="*/ 0 60000 65536"/>
              <a:gd name="T14" fmla="*/ 0 60000 65536"/>
              <a:gd name="T15" fmla="*/ 0 w 560"/>
              <a:gd name="T16" fmla="*/ 0 h 166"/>
              <a:gd name="T17" fmla="*/ 560 w 560"/>
              <a:gd name="T18" fmla="*/ 166 h 166"/>
            </a:gdLst>
            <a:ahLst/>
            <a:cxnLst>
              <a:cxn ang="T10">
                <a:pos x="T0" y="T1"/>
              </a:cxn>
              <a:cxn ang="T11">
                <a:pos x="T2" y="T3"/>
              </a:cxn>
              <a:cxn ang="T12">
                <a:pos x="T4" y="T5"/>
              </a:cxn>
              <a:cxn ang="T13">
                <a:pos x="T6" y="T7"/>
              </a:cxn>
              <a:cxn ang="T14">
                <a:pos x="T8" y="T9"/>
              </a:cxn>
            </a:cxnLst>
            <a:rect l="T15" t="T16" r="T17" b="T18"/>
            <a:pathLst>
              <a:path w="560" h="166">
                <a:moveTo>
                  <a:pt x="158" y="0"/>
                </a:moveTo>
                <a:lnTo>
                  <a:pt x="560" y="0"/>
                </a:lnTo>
                <a:lnTo>
                  <a:pt x="392" y="166"/>
                </a:lnTo>
                <a:lnTo>
                  <a:pt x="0" y="166"/>
                </a:lnTo>
                <a:lnTo>
                  <a:pt x="158" y="0"/>
                </a:lnTo>
                <a:close/>
              </a:path>
            </a:pathLst>
          </a:custGeom>
          <a:solidFill>
            <a:schemeClr val="bg1"/>
          </a:solidFill>
          <a:ln w="9525">
            <a:solidFill>
              <a:srgbClr val="5F5F5F"/>
            </a:solidFill>
            <a:round/>
            <a:headEnd/>
            <a:tailEnd/>
          </a:ln>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2296" name="Freeform 8">
            <a:extLst>
              <a:ext uri="{FF2B5EF4-FFF2-40B4-BE49-F238E27FC236}">
                <a16:creationId xmlns:a16="http://schemas.microsoft.com/office/drawing/2014/main" id="{F09C6267-54B1-401C-BBB6-25D52130FF47}"/>
              </a:ext>
            </a:extLst>
          </p:cNvPr>
          <p:cNvSpPr>
            <a:spLocks/>
          </p:cNvSpPr>
          <p:nvPr/>
        </p:nvSpPr>
        <p:spPr bwMode="auto">
          <a:xfrm>
            <a:off x="6701085" y="4951308"/>
            <a:ext cx="553156" cy="923430"/>
          </a:xfrm>
          <a:custGeom>
            <a:avLst/>
            <a:gdLst>
              <a:gd name="T0" fmla="*/ 2147483647 w 245"/>
              <a:gd name="T1" fmla="*/ 2147483647 h 409"/>
              <a:gd name="T2" fmla="*/ 2147483647 w 245"/>
              <a:gd name="T3" fmla="*/ 0 h 409"/>
              <a:gd name="T4" fmla="*/ 2147483647 w 245"/>
              <a:gd name="T5" fmla="*/ 2147483647 h 409"/>
              <a:gd name="T6" fmla="*/ 0 w 245"/>
              <a:gd name="T7" fmla="*/ 2147483647 h 409"/>
              <a:gd name="T8" fmla="*/ 2147483647 w 245"/>
              <a:gd name="T9" fmla="*/ 2147483647 h 409"/>
              <a:gd name="T10" fmla="*/ 0 60000 65536"/>
              <a:gd name="T11" fmla="*/ 0 60000 65536"/>
              <a:gd name="T12" fmla="*/ 0 60000 65536"/>
              <a:gd name="T13" fmla="*/ 0 60000 65536"/>
              <a:gd name="T14" fmla="*/ 0 60000 65536"/>
              <a:gd name="T15" fmla="*/ 0 w 245"/>
              <a:gd name="T16" fmla="*/ 0 h 409"/>
              <a:gd name="T17" fmla="*/ 245 w 245"/>
              <a:gd name="T18" fmla="*/ 409 h 409"/>
            </a:gdLst>
            <a:ahLst/>
            <a:cxnLst>
              <a:cxn ang="T10">
                <a:pos x="T0" y="T1"/>
              </a:cxn>
              <a:cxn ang="T11">
                <a:pos x="T2" y="T3"/>
              </a:cxn>
              <a:cxn ang="T12">
                <a:pos x="T4" y="T5"/>
              </a:cxn>
              <a:cxn ang="T13">
                <a:pos x="T6" y="T7"/>
              </a:cxn>
              <a:cxn ang="T14">
                <a:pos x="T8" y="T9"/>
              </a:cxn>
            </a:cxnLst>
            <a:rect l="T15" t="T16" r="T17" b="T18"/>
            <a:pathLst>
              <a:path w="245" h="409">
                <a:moveTo>
                  <a:pt x="74" y="159"/>
                </a:moveTo>
                <a:lnTo>
                  <a:pt x="245" y="0"/>
                </a:lnTo>
                <a:lnTo>
                  <a:pt x="173" y="237"/>
                </a:lnTo>
                <a:lnTo>
                  <a:pt x="0" y="409"/>
                </a:lnTo>
                <a:lnTo>
                  <a:pt x="74" y="159"/>
                </a:lnTo>
                <a:close/>
              </a:path>
            </a:pathLst>
          </a:custGeom>
          <a:solidFill>
            <a:srgbClr val="4D4D4D"/>
          </a:solidFill>
          <a:ln w="9525">
            <a:solidFill>
              <a:srgbClr val="4D4D4D"/>
            </a:solidFill>
            <a:round/>
            <a:headEnd/>
            <a:tailEnd/>
          </a:ln>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2297" name="Freeform 11">
            <a:extLst>
              <a:ext uri="{FF2B5EF4-FFF2-40B4-BE49-F238E27FC236}">
                <a16:creationId xmlns:a16="http://schemas.microsoft.com/office/drawing/2014/main" id="{4FB2D688-3DA5-47F7-8DE0-07A94CCAA83D}"/>
              </a:ext>
            </a:extLst>
          </p:cNvPr>
          <p:cNvSpPr>
            <a:spLocks/>
          </p:cNvSpPr>
          <p:nvPr/>
        </p:nvSpPr>
        <p:spPr bwMode="auto">
          <a:xfrm>
            <a:off x="5992142" y="5323841"/>
            <a:ext cx="1146951" cy="158044"/>
          </a:xfrm>
          <a:custGeom>
            <a:avLst/>
            <a:gdLst>
              <a:gd name="T0" fmla="*/ 0 w 508"/>
              <a:gd name="T1" fmla="*/ 0 h 70"/>
              <a:gd name="T2" fmla="*/ 2147483647 w 508"/>
              <a:gd name="T3" fmla="*/ 2147483647 h 70"/>
              <a:gd name="T4" fmla="*/ 0 60000 65536"/>
              <a:gd name="T5" fmla="*/ 0 60000 65536"/>
              <a:gd name="T6" fmla="*/ 0 w 508"/>
              <a:gd name="T7" fmla="*/ 0 h 70"/>
              <a:gd name="T8" fmla="*/ 508 w 508"/>
              <a:gd name="T9" fmla="*/ 70 h 70"/>
            </a:gdLst>
            <a:ahLst/>
            <a:cxnLst>
              <a:cxn ang="T4">
                <a:pos x="T0" y="T1"/>
              </a:cxn>
              <a:cxn ang="T5">
                <a:pos x="T2" y="T3"/>
              </a:cxn>
            </a:cxnLst>
            <a:rect l="T6" t="T7" r="T8" b="T9"/>
            <a:pathLst>
              <a:path w="508" h="70">
                <a:moveTo>
                  <a:pt x="0" y="0"/>
                </a:moveTo>
                <a:lnTo>
                  <a:pt x="508" y="70"/>
                </a:lnTo>
              </a:path>
            </a:pathLst>
          </a:custGeom>
          <a:noFill/>
          <a:ln w="9525">
            <a:solidFill>
              <a:srgbClr val="5F5F5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2298" name="Freeform 12">
            <a:extLst>
              <a:ext uri="{FF2B5EF4-FFF2-40B4-BE49-F238E27FC236}">
                <a16:creationId xmlns:a16="http://schemas.microsoft.com/office/drawing/2014/main" id="{22B3A98E-7544-4245-9A17-B1593A0A8474}"/>
              </a:ext>
            </a:extLst>
          </p:cNvPr>
          <p:cNvSpPr>
            <a:spLocks/>
          </p:cNvSpPr>
          <p:nvPr/>
        </p:nvSpPr>
        <p:spPr bwMode="auto">
          <a:xfrm>
            <a:off x="5807004" y="5816036"/>
            <a:ext cx="1345636" cy="49671"/>
          </a:xfrm>
          <a:custGeom>
            <a:avLst/>
            <a:gdLst>
              <a:gd name="T0" fmla="*/ 0 w 596"/>
              <a:gd name="T1" fmla="*/ 2147483647 h 22"/>
              <a:gd name="T2" fmla="*/ 2147483647 w 596"/>
              <a:gd name="T3" fmla="*/ 0 h 22"/>
              <a:gd name="T4" fmla="*/ 0 60000 65536"/>
              <a:gd name="T5" fmla="*/ 0 60000 65536"/>
              <a:gd name="T6" fmla="*/ 0 w 596"/>
              <a:gd name="T7" fmla="*/ 0 h 22"/>
              <a:gd name="T8" fmla="*/ 596 w 596"/>
              <a:gd name="T9" fmla="*/ 22 h 22"/>
            </a:gdLst>
            <a:ahLst/>
            <a:cxnLst>
              <a:cxn ang="T4">
                <a:pos x="T0" y="T1"/>
              </a:cxn>
              <a:cxn ang="T5">
                <a:pos x="T2" y="T3"/>
              </a:cxn>
            </a:cxnLst>
            <a:rect l="T6" t="T7" r="T8" b="T9"/>
            <a:pathLst>
              <a:path w="596" h="22">
                <a:moveTo>
                  <a:pt x="0" y="22"/>
                </a:moveTo>
                <a:lnTo>
                  <a:pt x="596" y="0"/>
                </a:lnTo>
              </a:path>
            </a:pathLst>
          </a:custGeom>
          <a:noFill/>
          <a:ln w="9525">
            <a:solidFill>
              <a:srgbClr val="5F5F5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2299" name="Oval 10">
            <a:extLst>
              <a:ext uri="{FF2B5EF4-FFF2-40B4-BE49-F238E27FC236}">
                <a16:creationId xmlns:a16="http://schemas.microsoft.com/office/drawing/2014/main" id="{D69F6B52-B60B-4C56-B264-7FC2B9C43B13}"/>
              </a:ext>
            </a:extLst>
          </p:cNvPr>
          <p:cNvSpPr>
            <a:spLocks noChangeArrowheads="1"/>
          </p:cNvSpPr>
          <p:nvPr/>
        </p:nvSpPr>
        <p:spPr bwMode="auto">
          <a:xfrm>
            <a:off x="5960533" y="5276427"/>
            <a:ext cx="72249" cy="72249"/>
          </a:xfrm>
          <a:prstGeom prst="ellipse">
            <a:avLst/>
          </a:prstGeom>
          <a:solidFill>
            <a:srgbClr val="0000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2300" name="Oval 9">
            <a:extLst>
              <a:ext uri="{FF2B5EF4-FFF2-40B4-BE49-F238E27FC236}">
                <a16:creationId xmlns:a16="http://schemas.microsoft.com/office/drawing/2014/main" id="{C0DFFE9B-AB9A-4C35-B431-91E0801A2EA3}"/>
              </a:ext>
            </a:extLst>
          </p:cNvPr>
          <p:cNvSpPr>
            <a:spLocks noChangeArrowheads="1"/>
          </p:cNvSpPr>
          <p:nvPr/>
        </p:nvSpPr>
        <p:spPr bwMode="auto">
          <a:xfrm>
            <a:off x="5770880" y="5836356"/>
            <a:ext cx="72249" cy="72249"/>
          </a:xfrm>
          <a:prstGeom prst="ellipse">
            <a:avLst/>
          </a:prstGeom>
          <a:solidFill>
            <a:srgbClr val="0000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2301" name="Rectangle 14">
            <a:extLst>
              <a:ext uri="{FF2B5EF4-FFF2-40B4-BE49-F238E27FC236}">
                <a16:creationId xmlns:a16="http://schemas.microsoft.com/office/drawing/2014/main" id="{2F20530D-3AD0-494A-A164-D3DA42C378F4}"/>
              </a:ext>
            </a:extLst>
          </p:cNvPr>
          <p:cNvSpPr>
            <a:spLocks noChangeArrowheads="1"/>
          </p:cNvSpPr>
          <p:nvPr/>
        </p:nvSpPr>
        <p:spPr bwMode="auto">
          <a:xfrm>
            <a:off x="6610773" y="4118187"/>
            <a:ext cx="975360" cy="2167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2302" name="Text Box 13">
            <a:extLst>
              <a:ext uri="{FF2B5EF4-FFF2-40B4-BE49-F238E27FC236}">
                <a16:creationId xmlns:a16="http://schemas.microsoft.com/office/drawing/2014/main" id="{7FBBAAE3-DB2E-4F4B-A18C-60F3449B92C5}"/>
              </a:ext>
            </a:extLst>
          </p:cNvPr>
          <p:cNvSpPr txBox="1">
            <a:spLocks noChangeArrowheads="1"/>
          </p:cNvSpPr>
          <p:nvPr/>
        </p:nvSpPr>
        <p:spPr bwMode="auto">
          <a:xfrm>
            <a:off x="6588196" y="4009813"/>
            <a:ext cx="76815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1707"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sym typeface="Helvetica Light"/>
              </a:rPr>
              <a:t>Affine</a:t>
            </a:r>
          </a:p>
        </p:txBody>
      </p:sp>
    </p:spTree>
    <p:extLst>
      <p:ext uri="{BB962C8B-B14F-4D97-AF65-F5344CB8AC3E}">
        <p14:creationId xmlns:p14="http://schemas.microsoft.com/office/powerpoint/2010/main" val="3054895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3" descr="fig9">
            <a:extLst>
              <a:ext uri="{FF2B5EF4-FFF2-40B4-BE49-F238E27FC236}">
                <a16:creationId xmlns:a16="http://schemas.microsoft.com/office/drawing/2014/main" id="{75D736B8-5536-4065-852A-8531820E7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623" y="4967111"/>
            <a:ext cx="5551875" cy="163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5" name="Picture 4" descr="fig9">
            <a:extLst>
              <a:ext uri="{FF2B5EF4-FFF2-40B4-BE49-F238E27FC236}">
                <a16:creationId xmlns:a16="http://schemas.microsoft.com/office/drawing/2014/main" id="{3B3544DF-0140-4EED-AAB5-88A05943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7422" y="1815253"/>
            <a:ext cx="3117992" cy="23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Picture 5" descr="fig9">
            <a:extLst>
              <a:ext uri="{FF2B5EF4-FFF2-40B4-BE49-F238E27FC236}">
                <a16:creationId xmlns:a16="http://schemas.microsoft.com/office/drawing/2014/main" id="{3AF2B434-1BB4-49EC-9B30-B0BA26CD0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1797191"/>
            <a:ext cx="3145085" cy="235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6" descr="fig9">
            <a:extLst>
              <a:ext uri="{FF2B5EF4-FFF2-40B4-BE49-F238E27FC236}">
                <a16:creationId xmlns:a16="http://schemas.microsoft.com/office/drawing/2014/main" id="{E5356FE8-E84B-415F-9BCD-553E2BBD9F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325" y="1815253"/>
            <a:ext cx="3104445" cy="233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Picture 7" descr="fig9">
            <a:extLst>
              <a:ext uri="{FF2B5EF4-FFF2-40B4-BE49-F238E27FC236}">
                <a16:creationId xmlns:a16="http://schemas.microsoft.com/office/drawing/2014/main" id="{610AA42C-A275-44A7-AED5-246B69899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3743" y="6599485"/>
            <a:ext cx="4973884" cy="1569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9" name="Rectangle 8">
            <a:extLst>
              <a:ext uri="{FF2B5EF4-FFF2-40B4-BE49-F238E27FC236}">
                <a16:creationId xmlns:a16="http://schemas.microsoft.com/office/drawing/2014/main" id="{16166882-35F0-4B7C-8677-593B01553A82}"/>
              </a:ext>
            </a:extLst>
          </p:cNvPr>
          <p:cNvSpPr>
            <a:spLocks noGrp="1" noChangeArrowheads="1"/>
          </p:cNvSpPr>
          <p:nvPr>
            <p:ph type="title"/>
          </p:nvPr>
        </p:nvSpPr>
        <p:spPr/>
        <p:txBody>
          <a:bodyPr/>
          <a:lstStyle/>
          <a:p>
            <a:r>
              <a:rPr lang="en-US" altLang="en-US"/>
              <a:t>Affine ambiguity</a:t>
            </a:r>
          </a:p>
        </p:txBody>
      </p:sp>
    </p:spTree>
    <p:extLst>
      <p:ext uri="{BB962C8B-B14F-4D97-AF65-F5344CB8AC3E}">
        <p14:creationId xmlns:p14="http://schemas.microsoft.com/office/powerpoint/2010/main" val="1207537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48314789-D0FE-4897-AAC9-70751D6B002D}"/>
              </a:ext>
            </a:extLst>
          </p:cNvPr>
          <p:cNvSpPr>
            <a:spLocks noGrp="1" noChangeArrowheads="1"/>
          </p:cNvSpPr>
          <p:nvPr>
            <p:ph type="title"/>
          </p:nvPr>
        </p:nvSpPr>
        <p:spPr/>
        <p:txBody>
          <a:bodyPr/>
          <a:lstStyle/>
          <a:p>
            <a:r>
              <a:rPr lang="en-US" altLang="en-US"/>
              <a:t>Similarity ambiguity</a:t>
            </a:r>
          </a:p>
        </p:txBody>
      </p:sp>
      <p:sp>
        <p:nvSpPr>
          <p:cNvPr id="13316" name="Rectangle 3">
            <a:extLst>
              <a:ext uri="{FF2B5EF4-FFF2-40B4-BE49-F238E27FC236}">
                <a16:creationId xmlns:a16="http://schemas.microsoft.com/office/drawing/2014/main" id="{E1832B1D-BFB0-4F1F-8D9F-3C8A0CC937C8}"/>
              </a:ext>
            </a:extLst>
          </p:cNvPr>
          <p:cNvSpPr>
            <a:spLocks noGrp="1" noChangeArrowheads="1"/>
          </p:cNvSpPr>
          <p:nvPr>
            <p:ph type="body" idx="1"/>
          </p:nvPr>
        </p:nvSpPr>
        <p:spPr/>
        <p:txBody>
          <a:bodyPr/>
          <a:lstStyle/>
          <a:p>
            <a:endParaRPr lang="en-US" altLang="en-US"/>
          </a:p>
        </p:txBody>
      </p:sp>
      <p:pic>
        <p:nvPicPr>
          <p:cNvPr id="13317" name="Picture 4" descr="fig9">
            <a:extLst>
              <a:ext uri="{FF2B5EF4-FFF2-40B4-BE49-F238E27FC236}">
                <a16:creationId xmlns:a16="http://schemas.microsoft.com/office/drawing/2014/main" id="{508E4B18-6F35-43BB-BE3D-29C3CE4E3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575" y="2300676"/>
            <a:ext cx="5089031" cy="433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4" name="Object 5">
            <a:extLst>
              <a:ext uri="{FF2B5EF4-FFF2-40B4-BE49-F238E27FC236}">
                <a16:creationId xmlns:a16="http://schemas.microsoft.com/office/drawing/2014/main" id="{E14044F2-2BA1-4B56-87DE-0D9057625AA7}"/>
              </a:ext>
            </a:extLst>
          </p:cNvPr>
          <p:cNvGraphicFramePr>
            <a:graphicFrameLocks noChangeAspect="1"/>
          </p:cNvGraphicFramePr>
          <p:nvPr/>
        </p:nvGraphicFramePr>
        <p:xfrm>
          <a:off x="3034454" y="7123290"/>
          <a:ext cx="7274560" cy="1300480"/>
        </p:xfrm>
        <a:graphic>
          <a:graphicData uri="http://schemas.openxmlformats.org/presentationml/2006/ole">
            <mc:AlternateContent xmlns:mc="http://schemas.openxmlformats.org/markup-compatibility/2006">
              <mc:Choice xmlns:v="urn:schemas-microsoft-com:vml" Requires="v">
                <p:oleObj spid="_x0000_s42046" name="Equation" r:id="rId5" imgW="1409400" imgH="241200" progId="Equation.3">
                  <p:embed/>
                </p:oleObj>
              </mc:Choice>
              <mc:Fallback>
                <p:oleObj name="Equation" r:id="rId5" imgW="1409400" imgH="241200" progId="Equation.3">
                  <p:embed/>
                  <p:pic>
                    <p:nvPicPr>
                      <p:cNvPr id="13314" name="Object 5">
                        <a:extLst>
                          <a:ext uri="{FF2B5EF4-FFF2-40B4-BE49-F238E27FC236}">
                            <a16:creationId xmlns:a16="http://schemas.microsoft.com/office/drawing/2014/main" id="{E14044F2-2BA1-4B56-87DE-0D9057625A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4454" y="7123290"/>
                        <a:ext cx="7274560" cy="13004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92473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9">
            <a:extLst>
              <a:ext uri="{FF2B5EF4-FFF2-40B4-BE49-F238E27FC236}">
                <a16:creationId xmlns:a16="http://schemas.microsoft.com/office/drawing/2014/main" id="{60393F3A-2DFF-4323-8BB7-7DA7B308BD6C}"/>
              </a:ext>
            </a:extLst>
          </p:cNvPr>
          <p:cNvPicPr>
            <a:picLocks noChangeAspect="1" noChangeArrowheads="1"/>
          </p:cNvPicPr>
          <p:nvPr/>
        </p:nvPicPr>
        <p:blipFill>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1517227" y="5572196"/>
            <a:ext cx="4883574" cy="333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Picture 3" descr="fig9">
            <a:extLst>
              <a:ext uri="{FF2B5EF4-FFF2-40B4-BE49-F238E27FC236}">
                <a16:creationId xmlns:a16="http://schemas.microsoft.com/office/drawing/2014/main" id="{057BA9C7-42D7-4500-BCEE-59DE75509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489" y="2246489"/>
            <a:ext cx="4400410" cy="264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4" descr="fig9">
            <a:extLst>
              <a:ext uri="{FF2B5EF4-FFF2-40B4-BE49-F238E27FC236}">
                <a16:creationId xmlns:a16="http://schemas.microsoft.com/office/drawing/2014/main" id="{D364AE6E-E593-407E-ADB2-88EC67146C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8854" y="1842347"/>
            <a:ext cx="4781973" cy="3020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Picture 5" descr="fig9">
            <a:extLst>
              <a:ext uri="{FF2B5EF4-FFF2-40B4-BE49-F238E27FC236}">
                <a16:creationId xmlns:a16="http://schemas.microsoft.com/office/drawing/2014/main" id="{3ACB75A9-D350-45CE-9733-9304F7C90525}"/>
              </a:ext>
            </a:extLst>
          </p:cNvPr>
          <p:cNvPicPr>
            <a:picLocks noChangeAspect="1" noChangeArrowheads="1"/>
          </p:cNvPicPr>
          <p:nvPr/>
        </p:nvPicPr>
        <p:blipFill>
          <a:blip r:embed="rId6">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6324037" y="5987626"/>
            <a:ext cx="4897119" cy="334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Rectangle 6">
            <a:extLst>
              <a:ext uri="{FF2B5EF4-FFF2-40B4-BE49-F238E27FC236}">
                <a16:creationId xmlns:a16="http://schemas.microsoft.com/office/drawing/2014/main" id="{252663C8-B6D0-4BFC-87CA-D70117BD44E3}"/>
              </a:ext>
            </a:extLst>
          </p:cNvPr>
          <p:cNvSpPr>
            <a:spLocks noGrp="1" noChangeArrowheads="1"/>
          </p:cNvSpPr>
          <p:nvPr>
            <p:ph type="title"/>
          </p:nvPr>
        </p:nvSpPr>
        <p:spPr/>
        <p:txBody>
          <a:bodyPr/>
          <a:lstStyle/>
          <a:p>
            <a:r>
              <a:rPr lang="en-US" altLang="en-US"/>
              <a:t>Similarity ambiguity</a:t>
            </a:r>
          </a:p>
        </p:txBody>
      </p:sp>
    </p:spTree>
    <p:extLst>
      <p:ext uri="{BB962C8B-B14F-4D97-AF65-F5344CB8AC3E}">
        <p14:creationId xmlns:p14="http://schemas.microsoft.com/office/powerpoint/2010/main" val="703942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2" name="Rectangle 6">
            <a:extLst>
              <a:ext uri="{FF2B5EF4-FFF2-40B4-BE49-F238E27FC236}">
                <a16:creationId xmlns:a16="http://schemas.microsoft.com/office/drawing/2014/main" id="{252663C8-B6D0-4BFC-87CA-D70117BD44E3}"/>
              </a:ext>
            </a:extLst>
          </p:cNvPr>
          <p:cNvSpPr>
            <a:spLocks noGrp="1" noChangeArrowheads="1"/>
          </p:cNvSpPr>
          <p:nvPr>
            <p:ph type="title"/>
          </p:nvPr>
        </p:nvSpPr>
        <p:spPr>
          <a:xfrm>
            <a:off x="617728" y="108373"/>
            <a:ext cx="11769344" cy="1192107"/>
          </a:xfrm>
        </p:spPr>
        <p:txBody>
          <a:bodyPr/>
          <a:lstStyle/>
          <a:p>
            <a:r>
              <a:rPr lang="en-US" altLang="en-US" dirty="0"/>
              <a:t>What can we do to remove ambiguities?</a:t>
            </a:r>
          </a:p>
        </p:txBody>
      </p:sp>
    </p:spTree>
    <p:extLst>
      <p:ext uri="{BB962C8B-B14F-4D97-AF65-F5344CB8AC3E}">
        <p14:creationId xmlns:p14="http://schemas.microsoft.com/office/powerpoint/2010/main" val="3787643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Affine structure from motion</a:t>
            </a:r>
            <a:endParaRPr dirty="0"/>
          </a:p>
        </p:txBody>
      </p:sp>
    </p:spTree>
    <p:extLst>
      <p:ext uri="{BB962C8B-B14F-4D97-AF65-F5344CB8AC3E}">
        <p14:creationId xmlns:p14="http://schemas.microsoft.com/office/powerpoint/2010/main" val="3528090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00197A05-7E1D-42A7-8DDA-57E774F56C2A}"/>
              </a:ext>
            </a:extLst>
          </p:cNvPr>
          <p:cNvSpPr>
            <a:spLocks noGrp="1" noChangeArrowheads="1"/>
          </p:cNvSpPr>
          <p:nvPr>
            <p:ph type="title"/>
          </p:nvPr>
        </p:nvSpPr>
        <p:spPr/>
        <p:txBody>
          <a:bodyPr/>
          <a:lstStyle/>
          <a:p>
            <a:r>
              <a:rPr lang="en-US" altLang="en-US"/>
              <a:t>Structure from motion</a:t>
            </a:r>
          </a:p>
        </p:txBody>
      </p:sp>
      <p:sp>
        <p:nvSpPr>
          <p:cNvPr id="107523" name="Rectangle 3">
            <a:extLst>
              <a:ext uri="{FF2B5EF4-FFF2-40B4-BE49-F238E27FC236}">
                <a16:creationId xmlns:a16="http://schemas.microsoft.com/office/drawing/2014/main" id="{E94DEBD0-2660-44E9-B6CB-DB52FE501B9F}"/>
              </a:ext>
            </a:extLst>
          </p:cNvPr>
          <p:cNvSpPr>
            <a:spLocks noGrp="1" noChangeArrowheads="1"/>
          </p:cNvSpPr>
          <p:nvPr>
            <p:ph type="body" idx="1"/>
          </p:nvPr>
        </p:nvSpPr>
        <p:spPr/>
        <p:txBody>
          <a:bodyPr/>
          <a:lstStyle/>
          <a:p>
            <a:pPr>
              <a:buFontTx/>
              <a:buChar char="•"/>
            </a:pPr>
            <a:r>
              <a:rPr lang="en-US" altLang="en-US"/>
              <a:t>Let’s start with </a:t>
            </a:r>
            <a:r>
              <a:rPr lang="en-US" altLang="en-US" i="1"/>
              <a:t>affine cameras </a:t>
            </a:r>
            <a:r>
              <a:rPr lang="en-US" altLang="en-US"/>
              <a:t>(the math is easier)</a:t>
            </a:r>
          </a:p>
        </p:txBody>
      </p:sp>
      <p:pic>
        <p:nvPicPr>
          <p:cNvPr id="963588" name="Picture 4" descr="fig5">
            <a:extLst>
              <a:ext uri="{FF2B5EF4-FFF2-40B4-BE49-F238E27FC236}">
                <a16:creationId xmlns:a16="http://schemas.microsoft.com/office/drawing/2014/main" id="{6F20FBC9-B079-42B7-A028-080B3DE8B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405" y="6610774"/>
            <a:ext cx="3682435" cy="276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3589" name="Picture 5" descr="fig5">
            <a:extLst>
              <a:ext uri="{FF2B5EF4-FFF2-40B4-BE49-F238E27FC236}">
                <a16:creationId xmlns:a16="http://schemas.microsoft.com/office/drawing/2014/main" id="{4C1BCCAA-9FB2-48A0-A84A-2D6B70222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135" y="2011681"/>
            <a:ext cx="6847839" cy="400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3590" name="Picture 6" descr="fig5">
            <a:extLst>
              <a:ext uri="{FF2B5EF4-FFF2-40B4-BE49-F238E27FC236}">
                <a16:creationId xmlns:a16="http://schemas.microsoft.com/office/drawing/2014/main" id="{A1C16166-F427-4438-BB07-D42E09026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050" y="6615290"/>
            <a:ext cx="3677919" cy="275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591" name="Text Box 7">
            <a:extLst>
              <a:ext uri="{FF2B5EF4-FFF2-40B4-BE49-F238E27FC236}">
                <a16:creationId xmlns:a16="http://schemas.microsoft.com/office/drawing/2014/main" id="{86DD5045-44E6-4A09-83C7-877EF56388E1}"/>
              </a:ext>
            </a:extLst>
          </p:cNvPr>
          <p:cNvSpPr txBox="1">
            <a:spLocks noChangeArrowheads="1"/>
          </p:cNvSpPr>
          <p:nvPr/>
        </p:nvSpPr>
        <p:spPr bwMode="auto">
          <a:xfrm>
            <a:off x="10114060" y="3050259"/>
            <a:ext cx="1180131" cy="70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1300460" rtl="0" eaLnBrk="0" fontAlgn="base" latinLnBrk="0" hangingPunct="0">
              <a:lnSpc>
                <a:spcPct val="100000"/>
              </a:lnSpc>
              <a:spcBef>
                <a:spcPct val="0"/>
              </a:spcBef>
              <a:spcAft>
                <a:spcPct val="0"/>
              </a:spcAft>
              <a:buClrTx/>
              <a:buSzTx/>
              <a:buFontTx/>
              <a:buNone/>
              <a:tabLst/>
              <a:defRPr/>
            </a:pPr>
            <a:r>
              <a:rPr kumimoji="0" lang="en-US" altLang="en-US" sz="1991"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center at</a:t>
            </a:r>
            <a:br>
              <a:rPr kumimoji="0" lang="en-US" altLang="en-US" sz="1991"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br>
            <a:r>
              <a:rPr kumimoji="0" lang="en-US" altLang="en-US" sz="1991"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infinity</a:t>
            </a:r>
          </a:p>
        </p:txBody>
      </p:sp>
    </p:spTree>
    <p:extLst>
      <p:ext uri="{BB962C8B-B14F-4D97-AF65-F5344CB8AC3E}">
        <p14:creationId xmlns:p14="http://schemas.microsoft.com/office/powerpoint/2010/main" val="2894912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D8B9FD02-CE0B-4F07-9B50-AFA1DAA96002}"/>
              </a:ext>
            </a:extLst>
          </p:cNvPr>
          <p:cNvSpPr>
            <a:spLocks noGrp="1" noChangeArrowheads="1"/>
          </p:cNvSpPr>
          <p:nvPr>
            <p:ph type="title"/>
          </p:nvPr>
        </p:nvSpPr>
        <p:spPr/>
        <p:txBody>
          <a:bodyPr/>
          <a:lstStyle/>
          <a:p>
            <a:r>
              <a:rPr lang="en-US" altLang="en-US"/>
              <a:t>Recall: Orthographic Projection</a:t>
            </a:r>
          </a:p>
        </p:txBody>
      </p:sp>
      <p:sp>
        <p:nvSpPr>
          <p:cNvPr id="108547" name="Rectangle 3">
            <a:extLst>
              <a:ext uri="{FF2B5EF4-FFF2-40B4-BE49-F238E27FC236}">
                <a16:creationId xmlns:a16="http://schemas.microsoft.com/office/drawing/2014/main" id="{30DE8384-24EA-4341-A758-087074B6DBAF}"/>
              </a:ext>
            </a:extLst>
          </p:cNvPr>
          <p:cNvSpPr>
            <a:spLocks noGrp="1" noChangeArrowheads="1"/>
          </p:cNvSpPr>
          <p:nvPr>
            <p:ph type="body" idx="1"/>
          </p:nvPr>
        </p:nvSpPr>
        <p:spPr/>
        <p:txBody>
          <a:bodyPr/>
          <a:lstStyle/>
          <a:p>
            <a:r>
              <a:rPr lang="en-US" altLang="en-US"/>
              <a:t>Special case of perspective projection</a:t>
            </a:r>
          </a:p>
          <a:p>
            <a:pPr lvl="1"/>
            <a:r>
              <a:rPr lang="en-US" altLang="en-US"/>
              <a:t>Distance from center of projection to image plane is infinite</a:t>
            </a:r>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r>
              <a:rPr lang="en-US" altLang="en-US"/>
              <a:t>Projection matrix:</a:t>
            </a:r>
          </a:p>
        </p:txBody>
      </p:sp>
      <p:grpSp>
        <p:nvGrpSpPr>
          <p:cNvPr id="108548" name="Group 4">
            <a:extLst>
              <a:ext uri="{FF2B5EF4-FFF2-40B4-BE49-F238E27FC236}">
                <a16:creationId xmlns:a16="http://schemas.microsoft.com/office/drawing/2014/main" id="{09B0FE1A-61F7-4A9B-A592-4ED50EF766DE}"/>
              </a:ext>
            </a:extLst>
          </p:cNvPr>
          <p:cNvGrpSpPr>
            <a:grpSpLocks/>
          </p:cNvGrpSpPr>
          <p:nvPr/>
        </p:nvGrpSpPr>
        <p:grpSpPr bwMode="auto">
          <a:xfrm>
            <a:off x="2786099" y="7261014"/>
            <a:ext cx="7292622" cy="1876214"/>
            <a:chOff x="1234" y="3441"/>
            <a:chExt cx="3230" cy="831"/>
          </a:xfrm>
        </p:grpSpPr>
        <p:pic>
          <p:nvPicPr>
            <p:cNvPr id="108565" name="Picture 5" descr="Edittex">
              <a:extLst>
                <a:ext uri="{FF2B5EF4-FFF2-40B4-BE49-F238E27FC236}">
                  <a16:creationId xmlns:a16="http://schemas.microsoft.com/office/drawing/2014/main" id="{D5968D65-196C-418E-9EE9-EB60FA878692}"/>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1234" y="3441"/>
              <a:ext cx="1619" cy="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6" name="Picture 6" descr="Edittex">
              <a:extLst>
                <a:ext uri="{FF2B5EF4-FFF2-40B4-BE49-F238E27FC236}">
                  <a16:creationId xmlns:a16="http://schemas.microsoft.com/office/drawing/2014/main" id="{A079FEA7-EA00-4504-B1DB-47B42AD20CFD}"/>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3017" y="3524"/>
              <a:ext cx="625" cy="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7" name="Picture 7" descr="Edittex">
              <a:extLst>
                <a:ext uri="{FF2B5EF4-FFF2-40B4-BE49-F238E27FC236}">
                  <a16:creationId xmlns:a16="http://schemas.microsoft.com/office/drawing/2014/main" id="{CA177609-749E-4F31-BC74-049CFE48B48B}"/>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3785" y="3770"/>
              <a:ext cx="67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8549" name="Freeform 8">
            <a:extLst>
              <a:ext uri="{FF2B5EF4-FFF2-40B4-BE49-F238E27FC236}">
                <a16:creationId xmlns:a16="http://schemas.microsoft.com/office/drawing/2014/main" id="{94ABD00C-AA15-4598-9BAB-B7CEF55EBABD}"/>
              </a:ext>
            </a:extLst>
          </p:cNvPr>
          <p:cNvSpPr>
            <a:spLocks/>
          </p:cNvSpPr>
          <p:nvPr/>
        </p:nvSpPr>
        <p:spPr bwMode="auto">
          <a:xfrm>
            <a:off x="3890152" y="3707272"/>
            <a:ext cx="2330027" cy="1675271"/>
          </a:xfrm>
          <a:custGeom>
            <a:avLst/>
            <a:gdLst>
              <a:gd name="T0" fmla="*/ 0 w 1032"/>
              <a:gd name="T1" fmla="*/ 2147483647 h 742"/>
              <a:gd name="T2" fmla="*/ 2147483647 w 1032"/>
              <a:gd name="T3" fmla="*/ 0 h 742"/>
              <a:gd name="T4" fmla="*/ 2147483647 w 1032"/>
              <a:gd name="T5" fmla="*/ 2147483647 h 742"/>
              <a:gd name="T6" fmla="*/ 0 w 1032"/>
              <a:gd name="T7" fmla="*/ 2147483647 h 742"/>
              <a:gd name="T8" fmla="*/ 0 60000 65536"/>
              <a:gd name="T9" fmla="*/ 0 60000 65536"/>
              <a:gd name="T10" fmla="*/ 0 60000 65536"/>
              <a:gd name="T11" fmla="*/ 0 60000 65536"/>
              <a:gd name="T12" fmla="*/ 0 w 1032"/>
              <a:gd name="T13" fmla="*/ 0 h 742"/>
              <a:gd name="T14" fmla="*/ 1032 w 1032"/>
              <a:gd name="T15" fmla="*/ 742 h 742"/>
            </a:gdLst>
            <a:ahLst/>
            <a:cxnLst>
              <a:cxn ang="T8">
                <a:pos x="T0" y="T1"/>
              </a:cxn>
              <a:cxn ang="T9">
                <a:pos x="T2" y="T3"/>
              </a:cxn>
              <a:cxn ang="T10">
                <a:pos x="T4" y="T5"/>
              </a:cxn>
              <a:cxn ang="T11">
                <a:pos x="T6" y="T7"/>
              </a:cxn>
            </a:cxnLst>
            <a:rect l="T12" t="T13" r="T14" b="T15"/>
            <a:pathLst>
              <a:path w="1032" h="742">
                <a:moveTo>
                  <a:pt x="0" y="319"/>
                </a:moveTo>
                <a:lnTo>
                  <a:pt x="1032" y="0"/>
                </a:lnTo>
                <a:lnTo>
                  <a:pt x="401" y="742"/>
                </a:lnTo>
                <a:lnTo>
                  <a:pt x="0" y="319"/>
                </a:lnTo>
                <a:close/>
              </a:path>
            </a:pathLst>
          </a:custGeom>
          <a:noFill/>
          <a:ln w="349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8550" name="Freeform 9">
            <a:extLst>
              <a:ext uri="{FF2B5EF4-FFF2-40B4-BE49-F238E27FC236}">
                <a16:creationId xmlns:a16="http://schemas.microsoft.com/office/drawing/2014/main" id="{E2C28F5A-4CA4-4C3C-9DA3-09AF55B85493}"/>
              </a:ext>
            </a:extLst>
          </p:cNvPr>
          <p:cNvSpPr>
            <a:spLocks/>
          </p:cNvSpPr>
          <p:nvPr/>
        </p:nvSpPr>
        <p:spPr bwMode="auto">
          <a:xfrm>
            <a:off x="3856284" y="4343965"/>
            <a:ext cx="101601" cy="133210"/>
          </a:xfrm>
          <a:custGeom>
            <a:avLst/>
            <a:gdLst>
              <a:gd name="T0" fmla="*/ 2147483647 w 45"/>
              <a:gd name="T1" fmla="*/ 2147483647 h 59"/>
              <a:gd name="T2" fmla="*/ 2147483647 w 45"/>
              <a:gd name="T3" fmla="*/ 0 h 59"/>
              <a:gd name="T4" fmla="*/ 2147483647 w 45"/>
              <a:gd name="T5" fmla="*/ 2147483647 h 59"/>
              <a:gd name="T6" fmla="*/ 2147483647 w 45"/>
              <a:gd name="T7" fmla="*/ 2147483647 h 59"/>
              <a:gd name="T8" fmla="*/ 2147483647 w 45"/>
              <a:gd name="T9" fmla="*/ 2147483647 h 59"/>
              <a:gd name="T10" fmla="*/ 2147483647 w 45"/>
              <a:gd name="T11" fmla="*/ 2147483647 h 59"/>
              <a:gd name="T12" fmla="*/ 2147483647 w 45"/>
              <a:gd name="T13" fmla="*/ 2147483647 h 59"/>
              <a:gd name="T14" fmla="*/ 2147483647 w 45"/>
              <a:gd name="T15" fmla="*/ 2147483647 h 59"/>
              <a:gd name="T16" fmla="*/ 0 w 45"/>
              <a:gd name="T17" fmla="*/ 2147483647 h 59"/>
              <a:gd name="T18" fmla="*/ 0 w 45"/>
              <a:gd name="T19" fmla="*/ 2147483647 h 59"/>
              <a:gd name="T20" fmla="*/ 0 w 45"/>
              <a:gd name="T21" fmla="*/ 2147483647 h 59"/>
              <a:gd name="T22" fmla="*/ 2147483647 w 45"/>
              <a:gd name="T23" fmla="*/ 2147483647 h 59"/>
              <a:gd name="T24" fmla="*/ 2147483647 w 45"/>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2" y="7"/>
                </a:moveTo>
                <a:lnTo>
                  <a:pt x="37" y="0"/>
                </a:lnTo>
                <a:lnTo>
                  <a:pt x="45" y="7"/>
                </a:lnTo>
                <a:lnTo>
                  <a:pt x="45" y="22"/>
                </a:lnTo>
                <a:lnTo>
                  <a:pt x="45"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round/>
            <a:headEnd/>
            <a:tailEnd/>
          </a:ln>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8551" name="Freeform 10">
            <a:extLst>
              <a:ext uri="{FF2B5EF4-FFF2-40B4-BE49-F238E27FC236}">
                <a16:creationId xmlns:a16="http://schemas.microsoft.com/office/drawing/2014/main" id="{50D3ADF9-4B9C-4A6E-988B-173700CD3944}"/>
              </a:ext>
            </a:extLst>
          </p:cNvPr>
          <p:cNvSpPr>
            <a:spLocks/>
          </p:cNvSpPr>
          <p:nvPr/>
        </p:nvSpPr>
        <p:spPr bwMode="auto">
          <a:xfrm>
            <a:off x="6152446" y="3623734"/>
            <a:ext cx="101599" cy="133208"/>
          </a:xfrm>
          <a:custGeom>
            <a:avLst/>
            <a:gdLst>
              <a:gd name="T0" fmla="*/ 2147483647 w 45"/>
              <a:gd name="T1" fmla="*/ 2147483647 h 59"/>
              <a:gd name="T2" fmla="*/ 2147483647 w 45"/>
              <a:gd name="T3" fmla="*/ 0 h 59"/>
              <a:gd name="T4" fmla="*/ 2147483647 w 45"/>
              <a:gd name="T5" fmla="*/ 2147483647 h 59"/>
              <a:gd name="T6" fmla="*/ 2147483647 w 45"/>
              <a:gd name="T7" fmla="*/ 2147483647 h 59"/>
              <a:gd name="T8" fmla="*/ 2147483647 w 45"/>
              <a:gd name="T9" fmla="*/ 2147483647 h 59"/>
              <a:gd name="T10" fmla="*/ 2147483647 w 45"/>
              <a:gd name="T11" fmla="*/ 2147483647 h 59"/>
              <a:gd name="T12" fmla="*/ 2147483647 w 45"/>
              <a:gd name="T13" fmla="*/ 2147483647 h 59"/>
              <a:gd name="T14" fmla="*/ 2147483647 w 45"/>
              <a:gd name="T15" fmla="*/ 2147483647 h 59"/>
              <a:gd name="T16" fmla="*/ 0 w 45"/>
              <a:gd name="T17" fmla="*/ 2147483647 h 59"/>
              <a:gd name="T18" fmla="*/ 0 w 45"/>
              <a:gd name="T19" fmla="*/ 2147483647 h 59"/>
              <a:gd name="T20" fmla="*/ 0 w 45"/>
              <a:gd name="T21" fmla="*/ 2147483647 h 59"/>
              <a:gd name="T22" fmla="*/ 2147483647 w 45"/>
              <a:gd name="T23" fmla="*/ 2147483647 h 59"/>
              <a:gd name="T24" fmla="*/ 2147483647 w 45"/>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3" y="7"/>
                </a:moveTo>
                <a:lnTo>
                  <a:pt x="37" y="0"/>
                </a:lnTo>
                <a:lnTo>
                  <a:pt x="45" y="7"/>
                </a:lnTo>
                <a:lnTo>
                  <a:pt x="45" y="22"/>
                </a:lnTo>
                <a:lnTo>
                  <a:pt x="45" y="37"/>
                </a:lnTo>
                <a:lnTo>
                  <a:pt x="37" y="52"/>
                </a:lnTo>
                <a:lnTo>
                  <a:pt x="23" y="59"/>
                </a:lnTo>
                <a:lnTo>
                  <a:pt x="8" y="59"/>
                </a:lnTo>
                <a:lnTo>
                  <a:pt x="0" y="52"/>
                </a:lnTo>
                <a:lnTo>
                  <a:pt x="0" y="37"/>
                </a:lnTo>
                <a:lnTo>
                  <a:pt x="0" y="22"/>
                </a:lnTo>
                <a:lnTo>
                  <a:pt x="8" y="7"/>
                </a:lnTo>
                <a:lnTo>
                  <a:pt x="23" y="7"/>
                </a:lnTo>
                <a:close/>
              </a:path>
            </a:pathLst>
          </a:custGeom>
          <a:solidFill>
            <a:srgbClr val="000000"/>
          </a:solidFill>
          <a:ln w="11113">
            <a:solidFill>
              <a:srgbClr val="000000"/>
            </a:solidFill>
            <a:round/>
            <a:headEnd/>
            <a:tailEnd/>
          </a:ln>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8552" name="Freeform 11">
            <a:extLst>
              <a:ext uri="{FF2B5EF4-FFF2-40B4-BE49-F238E27FC236}">
                <a16:creationId xmlns:a16="http://schemas.microsoft.com/office/drawing/2014/main" id="{DCC2662F-2360-485A-A8F6-48EC3B5B3EAA}"/>
              </a:ext>
            </a:extLst>
          </p:cNvPr>
          <p:cNvSpPr>
            <a:spLocks/>
          </p:cNvSpPr>
          <p:nvPr/>
        </p:nvSpPr>
        <p:spPr bwMode="auto">
          <a:xfrm>
            <a:off x="4745849" y="5314809"/>
            <a:ext cx="99342" cy="133210"/>
          </a:xfrm>
          <a:custGeom>
            <a:avLst/>
            <a:gdLst>
              <a:gd name="T0" fmla="*/ 2147483647 w 44"/>
              <a:gd name="T1" fmla="*/ 2147483647 h 59"/>
              <a:gd name="T2" fmla="*/ 2147483647 w 44"/>
              <a:gd name="T3" fmla="*/ 0 h 59"/>
              <a:gd name="T4" fmla="*/ 2147483647 w 44"/>
              <a:gd name="T5" fmla="*/ 2147483647 h 59"/>
              <a:gd name="T6" fmla="*/ 2147483647 w 44"/>
              <a:gd name="T7" fmla="*/ 2147483647 h 59"/>
              <a:gd name="T8" fmla="*/ 2147483647 w 44"/>
              <a:gd name="T9" fmla="*/ 2147483647 h 59"/>
              <a:gd name="T10" fmla="*/ 2147483647 w 44"/>
              <a:gd name="T11" fmla="*/ 2147483647 h 59"/>
              <a:gd name="T12" fmla="*/ 2147483647 w 44"/>
              <a:gd name="T13" fmla="*/ 2147483647 h 59"/>
              <a:gd name="T14" fmla="*/ 2147483647 w 44"/>
              <a:gd name="T15" fmla="*/ 2147483647 h 59"/>
              <a:gd name="T16" fmla="*/ 0 w 44"/>
              <a:gd name="T17" fmla="*/ 2147483647 h 59"/>
              <a:gd name="T18" fmla="*/ 0 w 44"/>
              <a:gd name="T19" fmla="*/ 2147483647 h 59"/>
              <a:gd name="T20" fmla="*/ 0 w 44"/>
              <a:gd name="T21" fmla="*/ 2147483647 h 59"/>
              <a:gd name="T22" fmla="*/ 2147483647 w 44"/>
              <a:gd name="T23" fmla="*/ 2147483647 h 59"/>
              <a:gd name="T24" fmla="*/ 2147483647 w 44"/>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59"/>
              <a:gd name="T41" fmla="*/ 44 w 44"/>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59">
                <a:moveTo>
                  <a:pt x="22" y="7"/>
                </a:moveTo>
                <a:lnTo>
                  <a:pt x="37" y="0"/>
                </a:lnTo>
                <a:lnTo>
                  <a:pt x="44" y="7"/>
                </a:lnTo>
                <a:lnTo>
                  <a:pt x="44" y="22"/>
                </a:lnTo>
                <a:lnTo>
                  <a:pt x="44"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round/>
            <a:headEnd/>
            <a:tailEnd/>
          </a:ln>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8553" name="Freeform 12">
            <a:extLst>
              <a:ext uri="{FF2B5EF4-FFF2-40B4-BE49-F238E27FC236}">
                <a16:creationId xmlns:a16="http://schemas.microsoft.com/office/drawing/2014/main" id="{1467D4B0-709B-4523-AF9F-BF2D4F0599F4}"/>
              </a:ext>
            </a:extLst>
          </p:cNvPr>
          <p:cNvSpPr>
            <a:spLocks/>
          </p:cNvSpPr>
          <p:nvPr/>
        </p:nvSpPr>
        <p:spPr bwMode="auto">
          <a:xfrm>
            <a:off x="3206044" y="2657406"/>
            <a:ext cx="3786294" cy="3662116"/>
          </a:xfrm>
          <a:custGeom>
            <a:avLst/>
            <a:gdLst>
              <a:gd name="T0" fmla="*/ 0 w 1842"/>
              <a:gd name="T1" fmla="*/ 2147483647 h 1847"/>
              <a:gd name="T2" fmla="*/ 2147483647 w 1842"/>
              <a:gd name="T3" fmla="*/ 0 h 1847"/>
              <a:gd name="T4" fmla="*/ 2147483647 w 1842"/>
              <a:gd name="T5" fmla="*/ 2147483647 h 1847"/>
              <a:gd name="T6" fmla="*/ 0 w 1842"/>
              <a:gd name="T7" fmla="*/ 2147483647 h 1847"/>
              <a:gd name="T8" fmla="*/ 0 w 1842"/>
              <a:gd name="T9" fmla="*/ 2147483647 h 1847"/>
              <a:gd name="T10" fmla="*/ 0 60000 65536"/>
              <a:gd name="T11" fmla="*/ 0 60000 65536"/>
              <a:gd name="T12" fmla="*/ 0 60000 65536"/>
              <a:gd name="T13" fmla="*/ 0 60000 65536"/>
              <a:gd name="T14" fmla="*/ 0 60000 65536"/>
              <a:gd name="T15" fmla="*/ 0 w 1842"/>
              <a:gd name="T16" fmla="*/ 0 h 1847"/>
              <a:gd name="T17" fmla="*/ 1842 w 1842"/>
              <a:gd name="T18" fmla="*/ 1847 h 1847"/>
            </a:gdLst>
            <a:ahLst/>
            <a:cxnLst>
              <a:cxn ang="T10">
                <a:pos x="T0" y="T1"/>
              </a:cxn>
              <a:cxn ang="T11">
                <a:pos x="T2" y="T3"/>
              </a:cxn>
              <a:cxn ang="T12">
                <a:pos x="T4" y="T5"/>
              </a:cxn>
              <a:cxn ang="T13">
                <a:pos x="T6" y="T7"/>
              </a:cxn>
              <a:cxn ang="T14">
                <a:pos x="T8" y="T9"/>
              </a:cxn>
            </a:cxnLst>
            <a:rect l="T15" t="T16" r="T17" b="T18"/>
            <a:pathLst>
              <a:path w="1842" h="1847">
                <a:moveTo>
                  <a:pt x="0" y="660"/>
                </a:moveTo>
                <a:lnTo>
                  <a:pt x="1842" y="0"/>
                </a:lnTo>
                <a:lnTo>
                  <a:pt x="1842" y="1186"/>
                </a:lnTo>
                <a:lnTo>
                  <a:pt x="0" y="1847"/>
                </a:lnTo>
                <a:lnTo>
                  <a:pt x="0" y="660"/>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8554" name="Rectangle 13">
            <a:extLst>
              <a:ext uri="{FF2B5EF4-FFF2-40B4-BE49-F238E27FC236}">
                <a16:creationId xmlns:a16="http://schemas.microsoft.com/office/drawing/2014/main" id="{8A61A5DF-C902-4FE9-9BF4-AF4C58C657F0}"/>
              </a:ext>
            </a:extLst>
          </p:cNvPr>
          <p:cNvSpPr>
            <a:spLocks noChangeArrowheads="1"/>
          </p:cNvSpPr>
          <p:nvPr/>
        </p:nvSpPr>
        <p:spPr bwMode="auto">
          <a:xfrm>
            <a:off x="5985370" y="3108961"/>
            <a:ext cx="864019" cy="33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90000"/>
              </a:lnSpc>
              <a:spcBef>
                <a:spcPct val="0"/>
              </a:spcBef>
              <a:spcAft>
                <a:spcPct val="0"/>
              </a:spcAft>
              <a:buClrTx/>
              <a:buSzTx/>
              <a:buFontTx/>
              <a:buNone/>
              <a:tabLst/>
              <a:defRPr/>
            </a:pPr>
            <a:r>
              <a:rPr kumimoji="0" lang="en-US" altLang="en-US" sz="2418" b="0" i="0" u="none" strike="noStrike" kern="1200" cap="none" spc="0" normalizeH="0" baseline="0" noProof="0">
                <a:ln>
                  <a:noFill/>
                </a:ln>
                <a:solidFill>
                  <a:srgbClr val="000000"/>
                </a:solidFill>
                <a:effectLst/>
                <a:uLnTx/>
                <a:uFillTx/>
                <a:latin typeface="Helvetica" panose="020B0604020202020204" pitchFamily="34" charset="0"/>
                <a:ea typeface="+mn-ea"/>
                <a:cs typeface="Arial" panose="020B0604020202020204" pitchFamily="34" charset="0"/>
                <a:sym typeface="Helvetica Light"/>
              </a:rPr>
              <a:t>Image</a:t>
            </a:r>
            <a:endParaRPr kumimoji="0" lang="en-US" altLang="en-US" sz="2844"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sym typeface="Helvetica Light"/>
            </a:endParaRPr>
          </a:p>
        </p:txBody>
      </p:sp>
      <p:sp>
        <p:nvSpPr>
          <p:cNvPr id="108555" name="Rectangle 14">
            <a:extLst>
              <a:ext uri="{FF2B5EF4-FFF2-40B4-BE49-F238E27FC236}">
                <a16:creationId xmlns:a16="http://schemas.microsoft.com/office/drawing/2014/main" id="{90873777-5742-46AF-91BB-B3EA41F71E9D}"/>
              </a:ext>
            </a:extLst>
          </p:cNvPr>
          <p:cNvSpPr>
            <a:spLocks noChangeArrowheads="1"/>
          </p:cNvSpPr>
          <p:nvPr/>
        </p:nvSpPr>
        <p:spPr bwMode="auto">
          <a:xfrm>
            <a:off x="9137227" y="3136054"/>
            <a:ext cx="805542" cy="33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90000"/>
              </a:lnSpc>
              <a:spcBef>
                <a:spcPct val="0"/>
              </a:spcBef>
              <a:spcAft>
                <a:spcPct val="0"/>
              </a:spcAft>
              <a:buClrTx/>
              <a:buSzTx/>
              <a:buFontTx/>
              <a:buNone/>
              <a:tabLst/>
              <a:defRPr/>
            </a:pPr>
            <a:r>
              <a:rPr kumimoji="0" lang="en-US" altLang="en-US" sz="2418" b="0" i="0" u="none" strike="noStrike" kern="1200" cap="none" spc="0" normalizeH="0" baseline="0" noProof="0">
                <a:ln>
                  <a:noFill/>
                </a:ln>
                <a:solidFill>
                  <a:srgbClr val="000000"/>
                </a:solidFill>
                <a:effectLst/>
                <a:uLnTx/>
                <a:uFillTx/>
                <a:latin typeface="Helvetica" panose="020B0604020202020204" pitchFamily="34" charset="0"/>
                <a:ea typeface="+mn-ea"/>
                <a:cs typeface="Arial" panose="020B0604020202020204" pitchFamily="34" charset="0"/>
                <a:sym typeface="Helvetica Light"/>
              </a:rPr>
              <a:t>World</a:t>
            </a:r>
            <a:endParaRPr kumimoji="0" lang="en-US" altLang="en-US" sz="2844"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sym typeface="Helvetica Light"/>
            </a:endParaRPr>
          </a:p>
        </p:txBody>
      </p:sp>
      <p:grpSp>
        <p:nvGrpSpPr>
          <p:cNvPr id="108556" name="Group 15">
            <a:extLst>
              <a:ext uri="{FF2B5EF4-FFF2-40B4-BE49-F238E27FC236}">
                <a16:creationId xmlns:a16="http://schemas.microsoft.com/office/drawing/2014/main" id="{2BDDFFEB-94B4-4DEE-A360-AE1DECBF6435}"/>
              </a:ext>
            </a:extLst>
          </p:cNvPr>
          <p:cNvGrpSpPr>
            <a:grpSpLocks/>
          </p:cNvGrpSpPr>
          <p:nvPr/>
        </p:nvGrpSpPr>
        <p:grpSpPr bwMode="auto">
          <a:xfrm>
            <a:off x="7911254" y="3594382"/>
            <a:ext cx="2397760" cy="1826543"/>
            <a:chOff x="3978" y="2483"/>
            <a:chExt cx="1062" cy="809"/>
          </a:xfrm>
        </p:grpSpPr>
        <p:sp>
          <p:nvSpPr>
            <p:cNvPr id="108561" name="Freeform 16">
              <a:extLst>
                <a:ext uri="{FF2B5EF4-FFF2-40B4-BE49-F238E27FC236}">
                  <a16:creationId xmlns:a16="http://schemas.microsoft.com/office/drawing/2014/main" id="{80C67024-18C2-4DCE-91A9-9A965DAD3DB9}"/>
                </a:ext>
              </a:extLst>
            </p:cNvPr>
            <p:cNvSpPr>
              <a:spLocks/>
            </p:cNvSpPr>
            <p:nvPr/>
          </p:nvSpPr>
          <p:spPr bwMode="auto">
            <a:xfrm>
              <a:off x="3978" y="2802"/>
              <a:ext cx="44" cy="59"/>
            </a:xfrm>
            <a:custGeom>
              <a:avLst/>
              <a:gdLst>
                <a:gd name="T0" fmla="*/ 22 w 44"/>
                <a:gd name="T1" fmla="*/ 7 h 59"/>
                <a:gd name="T2" fmla="*/ 37 w 44"/>
                <a:gd name="T3" fmla="*/ 0 h 59"/>
                <a:gd name="T4" fmla="*/ 44 w 44"/>
                <a:gd name="T5" fmla="*/ 7 h 59"/>
                <a:gd name="T6" fmla="*/ 44 w 44"/>
                <a:gd name="T7" fmla="*/ 22 h 59"/>
                <a:gd name="T8" fmla="*/ 44 w 44"/>
                <a:gd name="T9" fmla="*/ 37 h 59"/>
                <a:gd name="T10" fmla="*/ 37 w 44"/>
                <a:gd name="T11" fmla="*/ 52 h 59"/>
                <a:gd name="T12" fmla="*/ 22 w 44"/>
                <a:gd name="T13" fmla="*/ 59 h 59"/>
                <a:gd name="T14" fmla="*/ 7 w 44"/>
                <a:gd name="T15" fmla="*/ 59 h 59"/>
                <a:gd name="T16" fmla="*/ 0 w 44"/>
                <a:gd name="T17" fmla="*/ 52 h 59"/>
                <a:gd name="T18" fmla="*/ 0 w 44"/>
                <a:gd name="T19" fmla="*/ 37 h 59"/>
                <a:gd name="T20" fmla="*/ 0 w 44"/>
                <a:gd name="T21" fmla="*/ 22 h 59"/>
                <a:gd name="T22" fmla="*/ 7 w 44"/>
                <a:gd name="T23" fmla="*/ 7 h 59"/>
                <a:gd name="T24" fmla="*/ 22 w 44"/>
                <a:gd name="T25" fmla="*/ 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59"/>
                <a:gd name="T41" fmla="*/ 44 w 44"/>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59">
                  <a:moveTo>
                    <a:pt x="22" y="7"/>
                  </a:moveTo>
                  <a:lnTo>
                    <a:pt x="37" y="0"/>
                  </a:lnTo>
                  <a:lnTo>
                    <a:pt x="44" y="7"/>
                  </a:lnTo>
                  <a:lnTo>
                    <a:pt x="44" y="22"/>
                  </a:lnTo>
                  <a:lnTo>
                    <a:pt x="44"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round/>
              <a:headEnd/>
              <a:tailEnd/>
            </a:ln>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8562" name="Freeform 17">
              <a:extLst>
                <a:ext uri="{FF2B5EF4-FFF2-40B4-BE49-F238E27FC236}">
                  <a16:creationId xmlns:a16="http://schemas.microsoft.com/office/drawing/2014/main" id="{3A1A74A8-C651-4D1A-A53D-93D5DD5D96BC}"/>
                </a:ext>
              </a:extLst>
            </p:cNvPr>
            <p:cNvSpPr>
              <a:spLocks/>
            </p:cNvSpPr>
            <p:nvPr/>
          </p:nvSpPr>
          <p:spPr bwMode="auto">
            <a:xfrm>
              <a:off x="4995" y="2483"/>
              <a:ext cx="45" cy="59"/>
            </a:xfrm>
            <a:custGeom>
              <a:avLst/>
              <a:gdLst>
                <a:gd name="T0" fmla="*/ 22 w 45"/>
                <a:gd name="T1" fmla="*/ 8 h 59"/>
                <a:gd name="T2" fmla="*/ 37 w 45"/>
                <a:gd name="T3" fmla="*/ 0 h 59"/>
                <a:gd name="T4" fmla="*/ 45 w 45"/>
                <a:gd name="T5" fmla="*/ 8 h 59"/>
                <a:gd name="T6" fmla="*/ 45 w 45"/>
                <a:gd name="T7" fmla="*/ 22 h 59"/>
                <a:gd name="T8" fmla="*/ 45 w 45"/>
                <a:gd name="T9" fmla="*/ 37 h 59"/>
                <a:gd name="T10" fmla="*/ 37 w 45"/>
                <a:gd name="T11" fmla="*/ 52 h 59"/>
                <a:gd name="T12" fmla="*/ 22 w 45"/>
                <a:gd name="T13" fmla="*/ 59 h 59"/>
                <a:gd name="T14" fmla="*/ 7 w 45"/>
                <a:gd name="T15" fmla="*/ 59 h 59"/>
                <a:gd name="T16" fmla="*/ 0 w 45"/>
                <a:gd name="T17" fmla="*/ 52 h 59"/>
                <a:gd name="T18" fmla="*/ 0 w 45"/>
                <a:gd name="T19" fmla="*/ 37 h 59"/>
                <a:gd name="T20" fmla="*/ 0 w 45"/>
                <a:gd name="T21" fmla="*/ 22 h 59"/>
                <a:gd name="T22" fmla="*/ 7 w 45"/>
                <a:gd name="T23" fmla="*/ 8 h 59"/>
                <a:gd name="T24" fmla="*/ 22 w 45"/>
                <a:gd name="T25" fmla="*/ 8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2" y="8"/>
                  </a:moveTo>
                  <a:lnTo>
                    <a:pt x="37" y="0"/>
                  </a:lnTo>
                  <a:lnTo>
                    <a:pt x="45" y="8"/>
                  </a:lnTo>
                  <a:lnTo>
                    <a:pt x="45" y="22"/>
                  </a:lnTo>
                  <a:lnTo>
                    <a:pt x="45" y="37"/>
                  </a:lnTo>
                  <a:lnTo>
                    <a:pt x="37" y="52"/>
                  </a:lnTo>
                  <a:lnTo>
                    <a:pt x="22" y="59"/>
                  </a:lnTo>
                  <a:lnTo>
                    <a:pt x="7" y="59"/>
                  </a:lnTo>
                  <a:lnTo>
                    <a:pt x="0" y="52"/>
                  </a:lnTo>
                  <a:lnTo>
                    <a:pt x="0" y="37"/>
                  </a:lnTo>
                  <a:lnTo>
                    <a:pt x="0" y="22"/>
                  </a:lnTo>
                  <a:lnTo>
                    <a:pt x="7" y="8"/>
                  </a:lnTo>
                  <a:lnTo>
                    <a:pt x="22" y="8"/>
                  </a:lnTo>
                  <a:close/>
                </a:path>
              </a:pathLst>
            </a:custGeom>
            <a:solidFill>
              <a:srgbClr val="000000"/>
            </a:solidFill>
            <a:ln w="11113">
              <a:solidFill>
                <a:srgbClr val="000000"/>
              </a:solidFill>
              <a:round/>
              <a:headEnd/>
              <a:tailEnd/>
            </a:ln>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8563" name="Freeform 18">
              <a:extLst>
                <a:ext uri="{FF2B5EF4-FFF2-40B4-BE49-F238E27FC236}">
                  <a16:creationId xmlns:a16="http://schemas.microsoft.com/office/drawing/2014/main" id="{46BC89D1-54C2-4EA6-A6A1-3925B223A39B}"/>
                </a:ext>
              </a:extLst>
            </p:cNvPr>
            <p:cNvSpPr>
              <a:spLocks/>
            </p:cNvSpPr>
            <p:nvPr/>
          </p:nvSpPr>
          <p:spPr bwMode="auto">
            <a:xfrm>
              <a:off x="4371" y="3232"/>
              <a:ext cx="45" cy="60"/>
            </a:xfrm>
            <a:custGeom>
              <a:avLst/>
              <a:gdLst>
                <a:gd name="T0" fmla="*/ 23 w 45"/>
                <a:gd name="T1" fmla="*/ 8 h 60"/>
                <a:gd name="T2" fmla="*/ 37 w 45"/>
                <a:gd name="T3" fmla="*/ 0 h 60"/>
                <a:gd name="T4" fmla="*/ 45 w 45"/>
                <a:gd name="T5" fmla="*/ 8 h 60"/>
                <a:gd name="T6" fmla="*/ 45 w 45"/>
                <a:gd name="T7" fmla="*/ 22 h 60"/>
                <a:gd name="T8" fmla="*/ 45 w 45"/>
                <a:gd name="T9" fmla="*/ 37 h 60"/>
                <a:gd name="T10" fmla="*/ 37 w 45"/>
                <a:gd name="T11" fmla="*/ 52 h 60"/>
                <a:gd name="T12" fmla="*/ 23 w 45"/>
                <a:gd name="T13" fmla="*/ 60 h 60"/>
                <a:gd name="T14" fmla="*/ 8 w 45"/>
                <a:gd name="T15" fmla="*/ 60 h 60"/>
                <a:gd name="T16" fmla="*/ 0 w 45"/>
                <a:gd name="T17" fmla="*/ 52 h 60"/>
                <a:gd name="T18" fmla="*/ 0 w 45"/>
                <a:gd name="T19" fmla="*/ 37 h 60"/>
                <a:gd name="T20" fmla="*/ 0 w 45"/>
                <a:gd name="T21" fmla="*/ 22 h 60"/>
                <a:gd name="T22" fmla="*/ 8 w 45"/>
                <a:gd name="T23" fmla="*/ 8 h 60"/>
                <a:gd name="T24" fmla="*/ 23 w 45"/>
                <a:gd name="T25" fmla="*/ 8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60"/>
                <a:gd name="T41" fmla="*/ 45 w 45"/>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60">
                  <a:moveTo>
                    <a:pt x="23" y="8"/>
                  </a:moveTo>
                  <a:lnTo>
                    <a:pt x="37" y="0"/>
                  </a:lnTo>
                  <a:lnTo>
                    <a:pt x="45" y="8"/>
                  </a:lnTo>
                  <a:lnTo>
                    <a:pt x="45" y="22"/>
                  </a:lnTo>
                  <a:lnTo>
                    <a:pt x="45" y="37"/>
                  </a:lnTo>
                  <a:lnTo>
                    <a:pt x="37" y="52"/>
                  </a:lnTo>
                  <a:lnTo>
                    <a:pt x="23" y="60"/>
                  </a:lnTo>
                  <a:lnTo>
                    <a:pt x="8" y="60"/>
                  </a:lnTo>
                  <a:lnTo>
                    <a:pt x="0" y="52"/>
                  </a:lnTo>
                  <a:lnTo>
                    <a:pt x="0" y="37"/>
                  </a:lnTo>
                  <a:lnTo>
                    <a:pt x="0" y="22"/>
                  </a:lnTo>
                  <a:lnTo>
                    <a:pt x="8" y="8"/>
                  </a:lnTo>
                  <a:lnTo>
                    <a:pt x="23" y="8"/>
                  </a:lnTo>
                  <a:close/>
                </a:path>
              </a:pathLst>
            </a:custGeom>
            <a:solidFill>
              <a:srgbClr val="000000"/>
            </a:solidFill>
            <a:ln w="11113">
              <a:solidFill>
                <a:srgbClr val="000000"/>
              </a:solidFill>
              <a:round/>
              <a:headEnd/>
              <a:tailEnd/>
            </a:ln>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8564" name="Freeform 19">
              <a:extLst>
                <a:ext uri="{FF2B5EF4-FFF2-40B4-BE49-F238E27FC236}">
                  <a16:creationId xmlns:a16="http://schemas.microsoft.com/office/drawing/2014/main" id="{7393B4FD-91F0-4BAC-8E0C-ECA1B0E2BAB3}"/>
                </a:ext>
              </a:extLst>
            </p:cNvPr>
            <p:cNvSpPr>
              <a:spLocks/>
            </p:cNvSpPr>
            <p:nvPr/>
          </p:nvSpPr>
          <p:spPr bwMode="auto">
            <a:xfrm>
              <a:off x="4008" y="2520"/>
              <a:ext cx="1032" cy="742"/>
            </a:xfrm>
            <a:custGeom>
              <a:avLst/>
              <a:gdLst>
                <a:gd name="T0" fmla="*/ 0 w 1032"/>
                <a:gd name="T1" fmla="*/ 319 h 742"/>
                <a:gd name="T2" fmla="*/ 1032 w 1032"/>
                <a:gd name="T3" fmla="*/ 0 h 742"/>
                <a:gd name="T4" fmla="*/ 401 w 1032"/>
                <a:gd name="T5" fmla="*/ 742 h 742"/>
                <a:gd name="T6" fmla="*/ 0 w 1032"/>
                <a:gd name="T7" fmla="*/ 319 h 742"/>
                <a:gd name="T8" fmla="*/ 0 60000 65536"/>
                <a:gd name="T9" fmla="*/ 0 60000 65536"/>
                <a:gd name="T10" fmla="*/ 0 60000 65536"/>
                <a:gd name="T11" fmla="*/ 0 60000 65536"/>
                <a:gd name="T12" fmla="*/ 0 w 1032"/>
                <a:gd name="T13" fmla="*/ 0 h 742"/>
                <a:gd name="T14" fmla="*/ 1032 w 1032"/>
                <a:gd name="T15" fmla="*/ 742 h 742"/>
              </a:gdLst>
              <a:ahLst/>
              <a:cxnLst>
                <a:cxn ang="T8">
                  <a:pos x="T0" y="T1"/>
                </a:cxn>
                <a:cxn ang="T9">
                  <a:pos x="T2" y="T3"/>
                </a:cxn>
                <a:cxn ang="T10">
                  <a:pos x="T4" y="T5"/>
                </a:cxn>
                <a:cxn ang="T11">
                  <a:pos x="T6" y="T7"/>
                </a:cxn>
              </a:cxnLst>
              <a:rect l="T12" t="T13" r="T14" b="T15"/>
              <a:pathLst>
                <a:path w="1032" h="742">
                  <a:moveTo>
                    <a:pt x="0" y="319"/>
                  </a:moveTo>
                  <a:lnTo>
                    <a:pt x="1032" y="0"/>
                  </a:lnTo>
                  <a:lnTo>
                    <a:pt x="401" y="742"/>
                  </a:lnTo>
                  <a:lnTo>
                    <a:pt x="0" y="319"/>
                  </a:lnTo>
                  <a:close/>
                </a:path>
              </a:pathLst>
            </a:custGeom>
            <a:noFill/>
            <a:ln w="349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grpSp>
      <p:sp>
        <p:nvSpPr>
          <p:cNvPr id="108557" name="Line 20">
            <a:extLst>
              <a:ext uri="{FF2B5EF4-FFF2-40B4-BE49-F238E27FC236}">
                <a16:creationId xmlns:a16="http://schemas.microsoft.com/office/drawing/2014/main" id="{48C3BFE9-1B5E-4EB5-9038-7D770EEC49B7}"/>
              </a:ext>
            </a:extLst>
          </p:cNvPr>
          <p:cNvSpPr>
            <a:spLocks noChangeShapeType="1"/>
          </p:cNvSpPr>
          <p:nvPr/>
        </p:nvSpPr>
        <p:spPr bwMode="auto">
          <a:xfrm flipV="1">
            <a:off x="4768427" y="5368996"/>
            <a:ext cx="4084321" cy="49671"/>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8558" name="Line 21">
            <a:extLst>
              <a:ext uri="{FF2B5EF4-FFF2-40B4-BE49-F238E27FC236}">
                <a16:creationId xmlns:a16="http://schemas.microsoft.com/office/drawing/2014/main" id="{B2ABD6E5-29A2-4639-AFE1-B1D22631F3BE}"/>
              </a:ext>
            </a:extLst>
          </p:cNvPr>
          <p:cNvSpPr>
            <a:spLocks noChangeShapeType="1"/>
          </p:cNvSpPr>
          <p:nvPr/>
        </p:nvSpPr>
        <p:spPr bwMode="auto">
          <a:xfrm flipV="1">
            <a:off x="3878862" y="4368801"/>
            <a:ext cx="4084321" cy="49671"/>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8559" name="Line 22">
            <a:extLst>
              <a:ext uri="{FF2B5EF4-FFF2-40B4-BE49-F238E27FC236}">
                <a16:creationId xmlns:a16="http://schemas.microsoft.com/office/drawing/2014/main" id="{384A8DF3-391A-4899-8D2A-AF50108B1751}"/>
              </a:ext>
            </a:extLst>
          </p:cNvPr>
          <p:cNvSpPr>
            <a:spLocks noChangeShapeType="1"/>
          </p:cNvSpPr>
          <p:nvPr/>
        </p:nvSpPr>
        <p:spPr bwMode="auto">
          <a:xfrm flipV="1">
            <a:off x="6197602" y="3668890"/>
            <a:ext cx="4084319" cy="49671"/>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Tree>
    <p:extLst>
      <p:ext uri="{BB962C8B-B14F-4D97-AF65-F5344CB8AC3E}">
        <p14:creationId xmlns:p14="http://schemas.microsoft.com/office/powerpoint/2010/main" val="1096558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a:extLst>
              <a:ext uri="{FF2B5EF4-FFF2-40B4-BE49-F238E27FC236}">
                <a16:creationId xmlns:a16="http://schemas.microsoft.com/office/drawing/2014/main" id="{A6609CEA-0ABB-4F2F-87D1-6288869C334A}"/>
              </a:ext>
            </a:extLst>
          </p:cNvPr>
          <p:cNvGraphicFramePr>
            <a:graphicFrameLocks noChangeAspect="1"/>
          </p:cNvGraphicFramePr>
          <p:nvPr/>
        </p:nvGraphicFramePr>
        <p:xfrm>
          <a:off x="5093547" y="2167467"/>
          <a:ext cx="7152640" cy="2573867"/>
        </p:xfrm>
        <a:graphic>
          <a:graphicData uri="http://schemas.openxmlformats.org/presentationml/2006/ole">
            <mc:AlternateContent xmlns:mc="http://schemas.openxmlformats.org/markup-compatibility/2006">
              <mc:Choice xmlns:v="urn:schemas-microsoft-com:vml" Requires="v">
                <p:oleObj spid="_x0000_s43130" name="Image" r:id="rId4" imgW="9285714" imgH="3343742" progId="PhotoDeluxe.Image.2">
                  <p:embed/>
                </p:oleObj>
              </mc:Choice>
              <mc:Fallback>
                <p:oleObj name="Image" r:id="rId4" imgW="9285714" imgH="3343742" progId="PhotoDeluxe.Image.2">
                  <p:embed/>
                  <p:pic>
                    <p:nvPicPr>
                      <p:cNvPr id="14338" name="Object 2">
                        <a:extLst>
                          <a:ext uri="{FF2B5EF4-FFF2-40B4-BE49-F238E27FC236}">
                            <a16:creationId xmlns:a16="http://schemas.microsoft.com/office/drawing/2014/main" id="{A6609CEA-0ABB-4F2F-87D1-6288869C3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547" y="2167467"/>
                        <a:ext cx="7152640" cy="257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5331" name="Object 3">
            <a:extLst>
              <a:ext uri="{FF2B5EF4-FFF2-40B4-BE49-F238E27FC236}">
                <a16:creationId xmlns:a16="http://schemas.microsoft.com/office/drawing/2014/main" id="{C50C99FE-06B1-4BB7-B4D8-E74B054CC204}"/>
              </a:ext>
            </a:extLst>
          </p:cNvPr>
          <p:cNvGraphicFramePr>
            <a:graphicFrameLocks noChangeAspect="1"/>
          </p:cNvGraphicFramePr>
          <p:nvPr/>
        </p:nvGraphicFramePr>
        <p:xfrm>
          <a:off x="5093547" y="6068907"/>
          <a:ext cx="7152640" cy="2964463"/>
        </p:xfrm>
        <a:graphic>
          <a:graphicData uri="http://schemas.openxmlformats.org/presentationml/2006/ole">
            <mc:AlternateContent xmlns:mc="http://schemas.openxmlformats.org/markup-compatibility/2006">
              <mc:Choice xmlns:v="urn:schemas-microsoft-com:vml" Requires="v">
                <p:oleObj spid="_x0000_s43131" name="Image" r:id="rId6" imgW="9285714" imgH="3847619" progId="PhotoDeluxe.Image.2">
                  <p:embed/>
                </p:oleObj>
              </mc:Choice>
              <mc:Fallback>
                <p:oleObj name="Image" r:id="rId6" imgW="9285714" imgH="3847619" progId="PhotoDeluxe.Image.2">
                  <p:embed/>
                  <p:pic>
                    <p:nvPicPr>
                      <p:cNvPr id="995331" name="Object 3">
                        <a:extLst>
                          <a:ext uri="{FF2B5EF4-FFF2-40B4-BE49-F238E27FC236}">
                            <a16:creationId xmlns:a16="http://schemas.microsoft.com/office/drawing/2014/main" id="{C50C99FE-06B1-4BB7-B4D8-E74B054CC2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3547" y="6068907"/>
                        <a:ext cx="7152640" cy="296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0" name="Text Box 4">
            <a:extLst>
              <a:ext uri="{FF2B5EF4-FFF2-40B4-BE49-F238E27FC236}">
                <a16:creationId xmlns:a16="http://schemas.microsoft.com/office/drawing/2014/main" id="{6C3D8CF3-B432-42BC-AE00-AA67EB1E01D1}"/>
              </a:ext>
            </a:extLst>
          </p:cNvPr>
          <p:cNvSpPr txBox="1">
            <a:spLocks noChangeArrowheads="1"/>
          </p:cNvSpPr>
          <p:nvPr/>
        </p:nvSpPr>
        <p:spPr bwMode="auto">
          <a:xfrm>
            <a:off x="216747" y="3032197"/>
            <a:ext cx="478849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Orthographic Projection</a:t>
            </a:r>
          </a:p>
        </p:txBody>
      </p:sp>
      <p:sp>
        <p:nvSpPr>
          <p:cNvPr id="995333" name="Text Box 5">
            <a:extLst>
              <a:ext uri="{FF2B5EF4-FFF2-40B4-BE49-F238E27FC236}">
                <a16:creationId xmlns:a16="http://schemas.microsoft.com/office/drawing/2014/main" id="{D5C30E85-F136-4125-AEE4-7CB23EF1868A}"/>
              </a:ext>
            </a:extLst>
          </p:cNvPr>
          <p:cNvSpPr txBox="1">
            <a:spLocks noChangeArrowheads="1"/>
          </p:cNvSpPr>
          <p:nvPr/>
        </p:nvSpPr>
        <p:spPr bwMode="auto">
          <a:xfrm>
            <a:off x="216747" y="7297138"/>
            <a:ext cx="3717684"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Parallel Projection</a:t>
            </a:r>
          </a:p>
        </p:txBody>
      </p:sp>
      <p:sp>
        <p:nvSpPr>
          <p:cNvPr id="14342" name="Rectangle 6">
            <a:extLst>
              <a:ext uri="{FF2B5EF4-FFF2-40B4-BE49-F238E27FC236}">
                <a16:creationId xmlns:a16="http://schemas.microsoft.com/office/drawing/2014/main" id="{2F846362-8A3B-4676-BF3D-CBA8273531AE}"/>
              </a:ext>
            </a:extLst>
          </p:cNvPr>
          <p:cNvSpPr>
            <a:spLocks noGrp="1" noChangeArrowheads="1"/>
          </p:cNvSpPr>
          <p:nvPr>
            <p:ph type="title"/>
          </p:nvPr>
        </p:nvSpPr>
        <p:spPr/>
        <p:txBody>
          <a:bodyPr/>
          <a:lstStyle/>
          <a:p>
            <a:r>
              <a:rPr lang="en-US" altLang="en-US"/>
              <a:t>Affine cameras</a:t>
            </a:r>
          </a:p>
        </p:txBody>
      </p:sp>
    </p:spTree>
    <p:extLst>
      <p:ext uri="{BB962C8B-B14F-4D97-AF65-F5344CB8AC3E}">
        <p14:creationId xmlns:p14="http://schemas.microsoft.com/office/powerpoint/2010/main" val="30027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6F894182-18FE-4D65-A5E1-C472F24BBE77}"/>
              </a:ext>
            </a:extLst>
          </p:cNvPr>
          <p:cNvSpPr>
            <a:spLocks noGrp="1" noChangeArrowheads="1"/>
          </p:cNvSpPr>
          <p:nvPr>
            <p:ph type="title"/>
          </p:nvPr>
        </p:nvSpPr>
        <p:spPr/>
        <p:txBody>
          <a:bodyPr/>
          <a:lstStyle/>
          <a:p>
            <a:r>
              <a:rPr lang="en-US" altLang="en-US"/>
              <a:t>Affine cameras</a:t>
            </a:r>
          </a:p>
        </p:txBody>
      </p:sp>
      <p:sp>
        <p:nvSpPr>
          <p:cNvPr id="1030185" name="Rectangle 41">
            <a:extLst>
              <a:ext uri="{FF2B5EF4-FFF2-40B4-BE49-F238E27FC236}">
                <a16:creationId xmlns:a16="http://schemas.microsoft.com/office/drawing/2014/main" id="{DD96722A-6FE3-4EAD-8D3C-E0A50DA2626F}"/>
              </a:ext>
            </a:extLst>
          </p:cNvPr>
          <p:cNvSpPr>
            <a:spLocks noGrp="1" noChangeArrowheads="1"/>
          </p:cNvSpPr>
          <p:nvPr>
            <p:ph type="body" idx="1"/>
          </p:nvPr>
        </p:nvSpPr>
        <p:spPr/>
        <p:txBody>
          <a:bodyPr/>
          <a:lstStyle/>
          <a:p>
            <a:pPr>
              <a:buFontTx/>
              <a:buChar char="•"/>
            </a:pPr>
            <a:r>
              <a:rPr lang="en-US" altLang="en-US"/>
              <a:t>A general affine camera combines the effects of an affine transformation of the 3D space, orthographic projection, and an affine transformation of the image:</a:t>
            </a:r>
            <a:br>
              <a:rPr lang="en-US" altLang="en-US"/>
            </a:br>
            <a:br>
              <a:rPr lang="en-US" altLang="en-US"/>
            </a:br>
            <a:br>
              <a:rPr lang="en-US" altLang="en-US"/>
            </a:br>
            <a:br>
              <a:rPr lang="en-US" altLang="en-US"/>
            </a:br>
            <a:br>
              <a:rPr lang="en-US" altLang="en-US"/>
            </a:br>
            <a:endParaRPr lang="en-US" altLang="en-US"/>
          </a:p>
          <a:p>
            <a:pPr>
              <a:buFontTx/>
              <a:buChar char="•"/>
            </a:pPr>
            <a:r>
              <a:rPr lang="en-US" altLang="en-US"/>
              <a:t>Affine projection is a linear mapping + translation in inhomogeneous coordinates</a:t>
            </a:r>
          </a:p>
        </p:txBody>
      </p:sp>
      <p:graphicFrame>
        <p:nvGraphicFramePr>
          <p:cNvPr id="1030179" name="Object 35">
            <a:extLst>
              <a:ext uri="{FF2B5EF4-FFF2-40B4-BE49-F238E27FC236}">
                <a16:creationId xmlns:a16="http://schemas.microsoft.com/office/drawing/2014/main" id="{8E071D5D-D439-4041-BE22-BE1CC3B146B5}"/>
              </a:ext>
            </a:extLst>
          </p:cNvPr>
          <p:cNvGraphicFramePr>
            <a:graphicFrameLocks noGrp="1" noChangeAspect="1"/>
          </p:cNvGraphicFramePr>
          <p:nvPr>
            <p:ph sz="half" idx="4294967295"/>
          </p:nvPr>
        </p:nvGraphicFramePr>
        <p:xfrm>
          <a:off x="1083733" y="3404729"/>
          <a:ext cx="10945707" cy="1688818"/>
        </p:xfrm>
        <a:graphic>
          <a:graphicData uri="http://schemas.openxmlformats.org/presentationml/2006/ole">
            <mc:AlternateContent xmlns:mc="http://schemas.openxmlformats.org/markup-compatibility/2006">
              <mc:Choice xmlns:v="urn:schemas-microsoft-com:vml" Requires="v">
                <p:oleObj spid="_x0000_s44154" name="Equation" r:id="rId4" imgW="4609800" imgH="711000" progId="Equation.3">
                  <p:embed/>
                </p:oleObj>
              </mc:Choice>
              <mc:Fallback>
                <p:oleObj name="Equation" r:id="rId4" imgW="4609800" imgH="711000" progId="Equation.3">
                  <p:embed/>
                  <p:pic>
                    <p:nvPicPr>
                      <p:cNvPr id="1030179" name="Object 35">
                        <a:extLst>
                          <a:ext uri="{FF2B5EF4-FFF2-40B4-BE49-F238E27FC236}">
                            <a16:creationId xmlns:a16="http://schemas.microsoft.com/office/drawing/2014/main" id="{8E071D5D-D439-4041-BE22-BE1CC3B146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733" y="3404729"/>
                        <a:ext cx="10945707" cy="1688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4">
            <a:extLst>
              <a:ext uri="{FF2B5EF4-FFF2-40B4-BE49-F238E27FC236}">
                <a16:creationId xmlns:a16="http://schemas.microsoft.com/office/drawing/2014/main" id="{F480E94D-98C9-4E90-9EAF-40FA9415C8BC}"/>
              </a:ext>
            </a:extLst>
          </p:cNvPr>
          <p:cNvGrpSpPr>
            <a:grpSpLocks/>
          </p:cNvGrpSpPr>
          <p:nvPr/>
        </p:nvGrpSpPr>
        <p:grpSpPr bwMode="auto">
          <a:xfrm>
            <a:off x="684108" y="6926864"/>
            <a:ext cx="4985172" cy="2573867"/>
            <a:chOff x="303" y="3068"/>
            <a:chExt cx="2208" cy="1140"/>
          </a:xfrm>
        </p:grpSpPr>
        <p:sp>
          <p:nvSpPr>
            <p:cNvPr id="15369" name="Freeform 8">
              <a:extLst>
                <a:ext uri="{FF2B5EF4-FFF2-40B4-BE49-F238E27FC236}">
                  <a16:creationId xmlns:a16="http://schemas.microsoft.com/office/drawing/2014/main" id="{6D18C6F4-9473-4BDF-8CFE-8997F6472ADA}"/>
                </a:ext>
              </a:extLst>
            </p:cNvPr>
            <p:cNvSpPr>
              <a:spLocks/>
            </p:cNvSpPr>
            <p:nvPr/>
          </p:nvSpPr>
          <p:spPr bwMode="auto">
            <a:xfrm>
              <a:off x="546" y="3068"/>
              <a:ext cx="940" cy="965"/>
            </a:xfrm>
            <a:custGeom>
              <a:avLst/>
              <a:gdLst>
                <a:gd name="T0" fmla="*/ 0 w 1842"/>
                <a:gd name="T1" fmla="*/ 26 h 1847"/>
                <a:gd name="T2" fmla="*/ 64 w 1842"/>
                <a:gd name="T3" fmla="*/ 0 h 1847"/>
                <a:gd name="T4" fmla="*/ 64 w 1842"/>
                <a:gd name="T5" fmla="*/ 46 h 1847"/>
                <a:gd name="T6" fmla="*/ 0 w 1842"/>
                <a:gd name="T7" fmla="*/ 72 h 1847"/>
                <a:gd name="T8" fmla="*/ 0 w 1842"/>
                <a:gd name="T9" fmla="*/ 26 h 1847"/>
                <a:gd name="T10" fmla="*/ 0 60000 65536"/>
                <a:gd name="T11" fmla="*/ 0 60000 65536"/>
                <a:gd name="T12" fmla="*/ 0 60000 65536"/>
                <a:gd name="T13" fmla="*/ 0 60000 65536"/>
                <a:gd name="T14" fmla="*/ 0 60000 65536"/>
                <a:gd name="T15" fmla="*/ 0 w 1842"/>
                <a:gd name="T16" fmla="*/ 0 h 1847"/>
                <a:gd name="T17" fmla="*/ 1842 w 1842"/>
                <a:gd name="T18" fmla="*/ 1847 h 1847"/>
              </a:gdLst>
              <a:ahLst/>
              <a:cxnLst>
                <a:cxn ang="T10">
                  <a:pos x="T0" y="T1"/>
                </a:cxn>
                <a:cxn ang="T11">
                  <a:pos x="T2" y="T3"/>
                </a:cxn>
                <a:cxn ang="T12">
                  <a:pos x="T4" y="T5"/>
                </a:cxn>
                <a:cxn ang="T13">
                  <a:pos x="T6" y="T7"/>
                </a:cxn>
                <a:cxn ang="T14">
                  <a:pos x="T8" y="T9"/>
                </a:cxn>
              </a:cxnLst>
              <a:rect l="T15" t="T16" r="T17" b="T18"/>
              <a:pathLst>
                <a:path w="1842" h="1847">
                  <a:moveTo>
                    <a:pt x="0" y="660"/>
                  </a:moveTo>
                  <a:lnTo>
                    <a:pt x="1842" y="0"/>
                  </a:lnTo>
                  <a:lnTo>
                    <a:pt x="1842" y="1186"/>
                  </a:lnTo>
                  <a:lnTo>
                    <a:pt x="0" y="1847"/>
                  </a:lnTo>
                  <a:lnTo>
                    <a:pt x="0" y="660"/>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5370" name="Line 17">
              <a:extLst>
                <a:ext uri="{FF2B5EF4-FFF2-40B4-BE49-F238E27FC236}">
                  <a16:creationId xmlns:a16="http://schemas.microsoft.com/office/drawing/2014/main" id="{6D5114F5-BF40-458E-9CF8-A8F35B7BC2EB}"/>
                </a:ext>
              </a:extLst>
            </p:cNvPr>
            <p:cNvSpPr>
              <a:spLocks noChangeShapeType="1"/>
            </p:cNvSpPr>
            <p:nvPr/>
          </p:nvSpPr>
          <p:spPr bwMode="auto">
            <a:xfrm>
              <a:off x="853" y="3625"/>
              <a:ext cx="1452" cy="42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5371" name="Freeform 20">
              <a:extLst>
                <a:ext uri="{FF2B5EF4-FFF2-40B4-BE49-F238E27FC236}">
                  <a16:creationId xmlns:a16="http://schemas.microsoft.com/office/drawing/2014/main" id="{53AE4675-2424-4EA6-A3CA-327498929D55}"/>
                </a:ext>
              </a:extLst>
            </p:cNvPr>
            <p:cNvSpPr>
              <a:spLocks/>
            </p:cNvSpPr>
            <p:nvPr/>
          </p:nvSpPr>
          <p:spPr bwMode="auto">
            <a:xfrm>
              <a:off x="545" y="3616"/>
              <a:ext cx="1" cy="417"/>
            </a:xfrm>
            <a:custGeom>
              <a:avLst/>
              <a:gdLst>
                <a:gd name="T0" fmla="*/ 0 w 1"/>
                <a:gd name="T1" fmla="*/ 52 h 702"/>
                <a:gd name="T2" fmla="*/ 0 w 1"/>
                <a:gd name="T3" fmla="*/ 0 h 702"/>
                <a:gd name="T4" fmla="*/ 0 60000 65536"/>
                <a:gd name="T5" fmla="*/ 0 60000 65536"/>
                <a:gd name="T6" fmla="*/ 0 w 1"/>
                <a:gd name="T7" fmla="*/ 0 h 702"/>
                <a:gd name="T8" fmla="*/ 1 w 1"/>
                <a:gd name="T9" fmla="*/ 702 h 702"/>
              </a:gdLst>
              <a:ahLst/>
              <a:cxnLst>
                <a:cxn ang="T4">
                  <a:pos x="T0" y="T1"/>
                </a:cxn>
                <a:cxn ang="T5">
                  <a:pos x="T2" y="T3"/>
                </a:cxn>
              </a:cxnLst>
              <a:rect l="T6" t="T7" r="T8" b="T9"/>
              <a:pathLst>
                <a:path w="1" h="702">
                  <a:moveTo>
                    <a:pt x="0" y="702"/>
                  </a:moveTo>
                  <a:lnTo>
                    <a:pt x="0" y="0"/>
                  </a:lnTo>
                </a:path>
              </a:pathLst>
            </a:custGeom>
            <a:noFill/>
            <a:ln w="38100">
              <a:solidFill>
                <a:srgbClr val="FF0000"/>
              </a:solidFill>
              <a:round/>
              <a:headEn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5372" name="Freeform 22">
              <a:extLst>
                <a:ext uri="{FF2B5EF4-FFF2-40B4-BE49-F238E27FC236}">
                  <a16:creationId xmlns:a16="http://schemas.microsoft.com/office/drawing/2014/main" id="{E5DC9964-8CAB-4383-9DAF-C88D3DC42876}"/>
                </a:ext>
              </a:extLst>
            </p:cNvPr>
            <p:cNvSpPr>
              <a:spLocks/>
            </p:cNvSpPr>
            <p:nvPr/>
          </p:nvSpPr>
          <p:spPr bwMode="auto">
            <a:xfrm>
              <a:off x="546" y="3874"/>
              <a:ext cx="430" cy="157"/>
            </a:xfrm>
            <a:custGeom>
              <a:avLst/>
              <a:gdLst>
                <a:gd name="T0" fmla="*/ 0 w 768"/>
                <a:gd name="T1" fmla="*/ 20 h 264"/>
                <a:gd name="T2" fmla="*/ 43 w 768"/>
                <a:gd name="T3" fmla="*/ 0 h 264"/>
                <a:gd name="T4" fmla="*/ 0 60000 65536"/>
                <a:gd name="T5" fmla="*/ 0 60000 65536"/>
                <a:gd name="T6" fmla="*/ 0 w 768"/>
                <a:gd name="T7" fmla="*/ 0 h 264"/>
                <a:gd name="T8" fmla="*/ 768 w 768"/>
                <a:gd name="T9" fmla="*/ 264 h 264"/>
              </a:gdLst>
              <a:ahLst/>
              <a:cxnLst>
                <a:cxn ang="T4">
                  <a:pos x="T0" y="T1"/>
                </a:cxn>
                <a:cxn ang="T5">
                  <a:pos x="T2" y="T3"/>
                </a:cxn>
              </a:cxnLst>
              <a:rect l="T6" t="T7" r="T8" b="T9"/>
              <a:pathLst>
                <a:path w="768" h="264">
                  <a:moveTo>
                    <a:pt x="0" y="264"/>
                  </a:moveTo>
                  <a:lnTo>
                    <a:pt x="768" y="0"/>
                  </a:lnTo>
                </a:path>
              </a:pathLst>
            </a:custGeom>
            <a:noFill/>
            <a:ln w="38100">
              <a:solidFill>
                <a:srgbClr val="FF0000"/>
              </a:solidFill>
              <a:round/>
              <a:headEn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5373" name="Oval 26">
              <a:extLst>
                <a:ext uri="{FF2B5EF4-FFF2-40B4-BE49-F238E27FC236}">
                  <a16:creationId xmlns:a16="http://schemas.microsoft.com/office/drawing/2014/main" id="{8B1AAA88-6253-4B25-B6E9-334637407F85}"/>
                </a:ext>
              </a:extLst>
            </p:cNvPr>
            <p:cNvSpPr>
              <a:spLocks noChangeArrowheads="1"/>
            </p:cNvSpPr>
            <p:nvPr/>
          </p:nvSpPr>
          <p:spPr bwMode="auto">
            <a:xfrm>
              <a:off x="2279" y="4025"/>
              <a:ext cx="42" cy="4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5374" name="Oval 27">
              <a:extLst>
                <a:ext uri="{FF2B5EF4-FFF2-40B4-BE49-F238E27FC236}">
                  <a16:creationId xmlns:a16="http://schemas.microsoft.com/office/drawing/2014/main" id="{7DC1E7E7-C511-4DA5-B2EE-7347A64D5608}"/>
                </a:ext>
              </a:extLst>
            </p:cNvPr>
            <p:cNvSpPr>
              <a:spLocks noChangeArrowheads="1"/>
            </p:cNvSpPr>
            <p:nvPr/>
          </p:nvSpPr>
          <p:spPr bwMode="auto">
            <a:xfrm>
              <a:off x="826" y="3596"/>
              <a:ext cx="42" cy="4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5375" name="Text Box 31">
              <a:extLst>
                <a:ext uri="{FF2B5EF4-FFF2-40B4-BE49-F238E27FC236}">
                  <a16:creationId xmlns:a16="http://schemas.microsoft.com/office/drawing/2014/main" id="{C545DCB4-D89A-49DB-85CC-530E08488415}"/>
                </a:ext>
              </a:extLst>
            </p:cNvPr>
            <p:cNvSpPr txBox="1">
              <a:spLocks noChangeArrowheads="1"/>
            </p:cNvSpPr>
            <p:nvPr/>
          </p:nvSpPr>
          <p:spPr bwMode="auto">
            <a:xfrm>
              <a:off x="812" y="3369"/>
              <a:ext cx="16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p>
          </p:txBody>
        </p:sp>
        <p:sp>
          <p:nvSpPr>
            <p:cNvPr id="15376" name="Text Box 32">
              <a:extLst>
                <a:ext uri="{FF2B5EF4-FFF2-40B4-BE49-F238E27FC236}">
                  <a16:creationId xmlns:a16="http://schemas.microsoft.com/office/drawing/2014/main" id="{CB55D9B5-6960-4518-9DDD-A1B8576918D9}"/>
                </a:ext>
              </a:extLst>
            </p:cNvPr>
            <p:cNvSpPr txBox="1">
              <a:spLocks noChangeArrowheads="1"/>
            </p:cNvSpPr>
            <p:nvPr/>
          </p:nvSpPr>
          <p:spPr bwMode="auto">
            <a:xfrm>
              <a:off x="2332" y="3923"/>
              <a:ext cx="17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p>
          </p:txBody>
        </p:sp>
        <p:sp>
          <p:nvSpPr>
            <p:cNvPr id="15377" name="Text Box 33">
              <a:extLst>
                <a:ext uri="{FF2B5EF4-FFF2-40B4-BE49-F238E27FC236}">
                  <a16:creationId xmlns:a16="http://schemas.microsoft.com/office/drawing/2014/main" id="{716EB64F-C311-4DC7-9EC1-247A5F9A98B3}"/>
                </a:ext>
              </a:extLst>
            </p:cNvPr>
            <p:cNvSpPr txBox="1">
              <a:spLocks noChangeArrowheads="1"/>
            </p:cNvSpPr>
            <p:nvPr/>
          </p:nvSpPr>
          <p:spPr bwMode="auto">
            <a:xfrm>
              <a:off x="717" y="3993"/>
              <a:ext cx="21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a:t>
              </a:r>
            </a:p>
          </p:txBody>
        </p:sp>
        <p:sp>
          <p:nvSpPr>
            <p:cNvPr id="15378" name="Text Box 34">
              <a:extLst>
                <a:ext uri="{FF2B5EF4-FFF2-40B4-BE49-F238E27FC236}">
                  <a16:creationId xmlns:a16="http://schemas.microsoft.com/office/drawing/2014/main" id="{2C569AE8-FD03-4228-B1E9-778428C448E6}"/>
                </a:ext>
              </a:extLst>
            </p:cNvPr>
            <p:cNvSpPr txBox="1">
              <a:spLocks noChangeArrowheads="1"/>
            </p:cNvSpPr>
            <p:nvPr/>
          </p:nvSpPr>
          <p:spPr bwMode="auto">
            <a:xfrm>
              <a:off x="303" y="3750"/>
              <a:ext cx="21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p>
          </p:txBody>
        </p:sp>
      </p:grpSp>
      <p:graphicFrame>
        <p:nvGraphicFramePr>
          <p:cNvPr id="1030181" name="Object 37">
            <a:extLst>
              <a:ext uri="{FF2B5EF4-FFF2-40B4-BE49-F238E27FC236}">
                <a16:creationId xmlns:a16="http://schemas.microsoft.com/office/drawing/2014/main" id="{A6571A07-4B0D-4487-896D-CBF69B251380}"/>
              </a:ext>
            </a:extLst>
          </p:cNvPr>
          <p:cNvGraphicFramePr>
            <a:graphicFrameLocks noGrp="1" noChangeAspect="1"/>
          </p:cNvGraphicFramePr>
          <p:nvPr>
            <p:ph sz="half" idx="4294967295"/>
          </p:nvPr>
        </p:nvGraphicFramePr>
        <p:xfrm>
          <a:off x="4876800" y="6992339"/>
          <a:ext cx="6827520" cy="1677528"/>
        </p:xfrm>
        <a:graphic>
          <a:graphicData uri="http://schemas.openxmlformats.org/presentationml/2006/ole">
            <mc:AlternateContent xmlns:mc="http://schemas.openxmlformats.org/markup-compatibility/2006">
              <mc:Choice xmlns:v="urn:schemas-microsoft-com:vml" Requires="v">
                <p:oleObj spid="_x0000_s44155" name="Equation" r:id="rId6" imgW="2895480" imgH="711000" progId="Equation.3">
                  <p:embed/>
                </p:oleObj>
              </mc:Choice>
              <mc:Fallback>
                <p:oleObj name="Equation" r:id="rId6" imgW="2895480" imgH="711000" progId="Equation.3">
                  <p:embed/>
                  <p:pic>
                    <p:nvPicPr>
                      <p:cNvPr id="1030181" name="Object 37">
                        <a:extLst>
                          <a:ext uri="{FF2B5EF4-FFF2-40B4-BE49-F238E27FC236}">
                            <a16:creationId xmlns:a16="http://schemas.microsoft.com/office/drawing/2014/main" id="{A6571A07-4B0D-4487-896D-CBF69B2513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6992339"/>
                        <a:ext cx="6827520" cy="1677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0189" name="Line 45">
            <a:extLst>
              <a:ext uri="{FF2B5EF4-FFF2-40B4-BE49-F238E27FC236}">
                <a16:creationId xmlns:a16="http://schemas.microsoft.com/office/drawing/2014/main" id="{86F9C883-4526-4E70-BB66-18C8536C946E}"/>
              </a:ext>
            </a:extLst>
          </p:cNvPr>
          <p:cNvSpPr>
            <a:spLocks noChangeShapeType="1"/>
          </p:cNvSpPr>
          <p:nvPr/>
        </p:nvSpPr>
        <p:spPr bwMode="auto">
          <a:xfrm flipV="1">
            <a:off x="11054080" y="8019627"/>
            <a:ext cx="433493" cy="7586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30190" name="Text Box 46">
            <a:extLst>
              <a:ext uri="{FF2B5EF4-FFF2-40B4-BE49-F238E27FC236}">
                <a16:creationId xmlns:a16="http://schemas.microsoft.com/office/drawing/2014/main" id="{E86AE83B-282F-4C02-89D1-9654DC58C738}"/>
              </a:ext>
            </a:extLst>
          </p:cNvPr>
          <p:cNvSpPr txBox="1">
            <a:spLocks noChangeArrowheads="1"/>
          </p:cNvSpPr>
          <p:nvPr/>
        </p:nvSpPr>
        <p:spPr bwMode="auto">
          <a:xfrm>
            <a:off x="10097708" y="8721797"/>
            <a:ext cx="2012089"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1300460" rtl="0" eaLnBrk="0" fontAlgn="base" latinLnBrk="0" hangingPunct="0">
              <a:lnSpc>
                <a:spcPct val="100000"/>
              </a:lnSpc>
              <a:spcBef>
                <a:spcPct val="0"/>
              </a:spcBef>
              <a:spcAft>
                <a:spcPct val="0"/>
              </a:spcAft>
              <a:buClrTx/>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Projection of</a:t>
            </a:r>
            <a:b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b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world origin</a:t>
            </a:r>
          </a:p>
        </p:txBody>
      </p:sp>
    </p:spTree>
    <p:extLst>
      <p:ext uri="{BB962C8B-B14F-4D97-AF65-F5344CB8AC3E}">
        <p14:creationId xmlns:p14="http://schemas.microsoft.com/office/powerpoint/2010/main" val="1219129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018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17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3018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18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0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185" grpId="0" build="p"/>
      <p:bldP spid="103019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p:txBody>
          <a:bodyPr>
            <a:noAutofit/>
          </a:bodyPr>
          <a:lstStyle/>
          <a:p>
            <a:r>
              <a:rPr lang="en-US" altLang="zh-TW" dirty="0">
                <a:ea typeface="新細明體" pitchFamily="18" charset="-120"/>
              </a:rPr>
              <a:t>Estimating F – 8-point algorithm</a:t>
            </a:r>
          </a:p>
        </p:txBody>
      </p:sp>
      <p:sp>
        <p:nvSpPr>
          <p:cNvPr id="8198" name="Rectangle 3"/>
          <p:cNvSpPr>
            <a:spLocks noGrp="1" noChangeArrowheads="1"/>
          </p:cNvSpPr>
          <p:nvPr>
            <p:ph type="body" sz="half" idx="1"/>
          </p:nvPr>
        </p:nvSpPr>
        <p:spPr>
          <a:xfrm>
            <a:off x="650240" y="1961376"/>
            <a:ext cx="11586916" cy="4711982"/>
          </a:xfrm>
        </p:spPr>
        <p:txBody>
          <a:bodyPr/>
          <a:lstStyle/>
          <a:p>
            <a:r>
              <a:rPr lang="en-US" altLang="zh-TW" dirty="0">
                <a:ea typeface="新細明體" pitchFamily="18" charset="-120"/>
              </a:rPr>
              <a:t>The fundamental matrix F is defined by</a:t>
            </a:r>
          </a:p>
          <a:p>
            <a:endParaRPr lang="en-US" altLang="zh-TW" dirty="0">
              <a:ea typeface="新細明體" pitchFamily="18" charset="-120"/>
            </a:endParaRPr>
          </a:p>
          <a:p>
            <a:pPr>
              <a:buFontTx/>
              <a:buNone/>
            </a:pPr>
            <a:r>
              <a:rPr lang="en-US" altLang="zh-TW" dirty="0">
                <a:ea typeface="新細明體" pitchFamily="18" charset="-120"/>
              </a:rPr>
              <a:t>    </a:t>
            </a:r>
          </a:p>
        </p:txBody>
      </p:sp>
      <p:graphicFrame>
        <p:nvGraphicFramePr>
          <p:cNvPr id="8194" name="Object 2"/>
          <p:cNvGraphicFramePr>
            <a:graphicFrameLocks noGrp="1" noChangeAspect="1"/>
          </p:cNvGraphicFramePr>
          <p:nvPr>
            <p:ph sz="half" idx="2"/>
          </p:nvPr>
        </p:nvGraphicFramePr>
        <p:xfrm>
          <a:off x="5068712" y="2882550"/>
          <a:ext cx="3174436" cy="1036319"/>
        </p:xfrm>
        <a:graphic>
          <a:graphicData uri="http://schemas.openxmlformats.org/presentationml/2006/ole">
            <mc:AlternateContent xmlns:mc="http://schemas.openxmlformats.org/markup-compatibility/2006">
              <mc:Choice xmlns:v="urn:schemas-microsoft-com:vml" Requires="v">
                <p:oleObj spid="_x0000_s32956" name="方程式" r:id="rId4" imgW="622080" imgH="203040" progId="Equation.3">
                  <p:embed/>
                </p:oleObj>
              </mc:Choice>
              <mc:Fallback>
                <p:oleObj name="方程式" r:id="rId4" imgW="622080" imgH="203040" progId="Equation.3">
                  <p:embed/>
                  <p:pic>
                    <p:nvPicPr>
                      <p:cNvPr id="819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712" y="2882550"/>
                        <a:ext cx="3174436" cy="1036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9" name="Rectangle 6"/>
          <p:cNvSpPr>
            <a:spLocks noChangeArrowheads="1"/>
          </p:cNvSpPr>
          <p:nvPr/>
        </p:nvSpPr>
        <p:spPr bwMode="auto">
          <a:xfrm>
            <a:off x="1280161" y="4009181"/>
            <a:ext cx="9788064" cy="705129"/>
          </a:xfrm>
          <a:prstGeom prst="rect">
            <a:avLst/>
          </a:prstGeom>
          <a:noFill/>
          <a:ln w="38100" algn="ctr">
            <a:noFill/>
            <a:miter lim="800000"/>
            <a:headEnd/>
            <a:tailEnd/>
          </a:ln>
        </p:spPr>
        <p:txBody>
          <a:bodyPr wrap="none">
            <a:spAutoFit/>
          </a:bodyPr>
          <a:lstStyle/>
          <a:p>
            <a:pPr algn="l" defTabSz="1300460" hangingPunct="1">
              <a:spcBef>
                <a:spcPct val="20000"/>
              </a:spcBef>
            </a:pPr>
            <a:r>
              <a:rPr kumimoji="1" lang="en-US" altLang="zh-TW" sz="3982" kern="1200">
                <a:solidFill>
                  <a:prstClr val="black"/>
                </a:solidFill>
                <a:latin typeface="Calibri"/>
                <a:ea typeface="新細明體" pitchFamily="18" charset="-120"/>
              </a:rPr>
              <a:t>for any pair of matches x and x’ in two images.</a:t>
            </a:r>
          </a:p>
        </p:txBody>
      </p:sp>
      <p:sp>
        <p:nvSpPr>
          <p:cNvPr id="1329159" name="Rectangle 7"/>
          <p:cNvSpPr>
            <a:spLocks noChangeArrowheads="1"/>
          </p:cNvSpPr>
          <p:nvPr/>
        </p:nvSpPr>
        <p:spPr bwMode="auto">
          <a:xfrm>
            <a:off x="666046" y="5422550"/>
            <a:ext cx="6751015" cy="705129"/>
          </a:xfrm>
          <a:prstGeom prst="rect">
            <a:avLst/>
          </a:prstGeom>
          <a:noFill/>
          <a:ln w="38100" algn="ctr">
            <a:noFill/>
            <a:miter lim="800000"/>
            <a:headEnd/>
            <a:tailEnd/>
          </a:ln>
        </p:spPr>
        <p:txBody>
          <a:bodyPr wrap="none">
            <a:spAutoFit/>
          </a:bodyPr>
          <a:lstStyle/>
          <a:p>
            <a:pPr marL="519281" indent="-519281" algn="l" defTabSz="1300460" hangingPunct="1">
              <a:spcBef>
                <a:spcPct val="20000"/>
              </a:spcBef>
              <a:buFontTx/>
              <a:buChar char="•"/>
            </a:pPr>
            <a:r>
              <a:rPr kumimoji="1" lang="en-US" altLang="zh-TW" sz="3982" kern="1200">
                <a:solidFill>
                  <a:prstClr val="black"/>
                </a:solidFill>
                <a:latin typeface="Calibri"/>
                <a:ea typeface="新細明體" pitchFamily="18" charset="-120"/>
              </a:rPr>
              <a:t>Let x=(</a:t>
            </a:r>
            <a:r>
              <a:rPr kumimoji="1" lang="en-US" altLang="zh-TW" sz="3982" i="1" kern="1200">
                <a:solidFill>
                  <a:prstClr val="black"/>
                </a:solidFill>
                <a:latin typeface="Calibri"/>
                <a:ea typeface="新細明體" pitchFamily="18" charset="-120"/>
              </a:rPr>
              <a:t>u,v,1</a:t>
            </a:r>
            <a:r>
              <a:rPr kumimoji="1" lang="en-US" altLang="zh-TW" sz="3982" kern="1200">
                <a:solidFill>
                  <a:prstClr val="black"/>
                </a:solidFill>
                <a:latin typeface="Calibri"/>
                <a:ea typeface="新細明體" pitchFamily="18" charset="-120"/>
              </a:rPr>
              <a:t>)</a:t>
            </a:r>
            <a:r>
              <a:rPr kumimoji="1" lang="en-US" altLang="zh-TW" sz="3982" kern="1200" baseline="30000">
                <a:solidFill>
                  <a:prstClr val="black"/>
                </a:solidFill>
                <a:latin typeface="Calibri"/>
                <a:ea typeface="新細明體" pitchFamily="18" charset="-120"/>
              </a:rPr>
              <a:t>T</a:t>
            </a:r>
            <a:r>
              <a:rPr kumimoji="1" lang="en-US" altLang="zh-TW" sz="3982" kern="1200">
                <a:solidFill>
                  <a:prstClr val="black"/>
                </a:solidFill>
                <a:latin typeface="Calibri"/>
                <a:ea typeface="新細明體" pitchFamily="18" charset="-120"/>
              </a:rPr>
              <a:t> and x’=(</a:t>
            </a:r>
            <a:r>
              <a:rPr kumimoji="1" lang="en-US" altLang="zh-TW" sz="3982" i="1" kern="1200">
                <a:solidFill>
                  <a:prstClr val="black"/>
                </a:solidFill>
                <a:latin typeface="Calibri"/>
                <a:ea typeface="新細明體" pitchFamily="18" charset="-120"/>
              </a:rPr>
              <a:t>u’,v’,1</a:t>
            </a:r>
            <a:r>
              <a:rPr kumimoji="1" lang="en-US" altLang="zh-TW" sz="3982" kern="1200">
                <a:solidFill>
                  <a:prstClr val="black"/>
                </a:solidFill>
                <a:latin typeface="Calibri"/>
                <a:ea typeface="新細明體" pitchFamily="18" charset="-120"/>
              </a:rPr>
              <a:t>)</a:t>
            </a:r>
            <a:r>
              <a:rPr kumimoji="1" lang="en-US" altLang="zh-TW" sz="3982" kern="1200" baseline="30000">
                <a:solidFill>
                  <a:prstClr val="black"/>
                </a:solidFill>
                <a:latin typeface="Calibri"/>
                <a:ea typeface="新細明體" pitchFamily="18" charset="-120"/>
              </a:rPr>
              <a:t>T</a:t>
            </a:r>
            <a:r>
              <a:rPr kumimoji="1" lang="en-US" altLang="zh-TW" sz="3982" kern="1200">
                <a:solidFill>
                  <a:prstClr val="black"/>
                </a:solidFill>
                <a:latin typeface="Calibri"/>
                <a:ea typeface="新細明體" pitchFamily="18" charset="-120"/>
              </a:rPr>
              <a:t>,</a:t>
            </a:r>
          </a:p>
        </p:txBody>
      </p:sp>
      <p:graphicFrame>
        <p:nvGraphicFramePr>
          <p:cNvPr id="1329164" name="Object 3"/>
          <p:cNvGraphicFramePr>
            <a:graphicFrameLocks noChangeAspect="1"/>
          </p:cNvGraphicFramePr>
          <p:nvPr/>
        </p:nvGraphicFramePr>
        <p:xfrm>
          <a:off x="8550206" y="4828754"/>
          <a:ext cx="3686950" cy="2086187"/>
        </p:xfrm>
        <a:graphic>
          <a:graphicData uri="http://schemas.openxmlformats.org/presentationml/2006/ole">
            <mc:AlternateContent xmlns:mc="http://schemas.openxmlformats.org/markup-compatibility/2006">
              <mc:Choice xmlns:v="urn:schemas-microsoft-com:vml" Requires="v">
                <p:oleObj spid="_x0000_s32957" name="方程式" r:id="rId6" imgW="1257120" imgH="711000" progId="Equation.3">
                  <p:embed/>
                </p:oleObj>
              </mc:Choice>
              <mc:Fallback>
                <p:oleObj name="方程式" r:id="rId6" imgW="1257120" imgH="711000" progId="Equation.3">
                  <p:embed/>
                  <p:pic>
                    <p:nvPicPr>
                      <p:cNvPr id="132916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0206" y="4828754"/>
                        <a:ext cx="3686950" cy="2086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9165" name="Rectangle 13"/>
          <p:cNvSpPr>
            <a:spLocks noChangeArrowheads="1"/>
          </p:cNvSpPr>
          <p:nvPr/>
        </p:nvSpPr>
        <p:spPr bwMode="auto">
          <a:xfrm>
            <a:off x="1176303" y="6673359"/>
            <a:ext cx="7363041" cy="705129"/>
          </a:xfrm>
          <a:prstGeom prst="rect">
            <a:avLst/>
          </a:prstGeom>
          <a:noFill/>
          <a:ln w="38100" algn="ctr">
            <a:noFill/>
            <a:miter lim="800000"/>
            <a:headEnd/>
            <a:tailEnd/>
          </a:ln>
        </p:spPr>
        <p:txBody>
          <a:bodyPr wrap="none">
            <a:spAutoFit/>
          </a:bodyPr>
          <a:lstStyle/>
          <a:p>
            <a:pPr algn="l" defTabSz="1300460" hangingPunct="1">
              <a:spcBef>
                <a:spcPct val="20000"/>
              </a:spcBef>
            </a:pPr>
            <a:r>
              <a:rPr kumimoji="1" lang="en-US" altLang="zh-TW" sz="3982" kern="1200">
                <a:solidFill>
                  <a:prstClr val="black"/>
                </a:solidFill>
                <a:latin typeface="Calibri"/>
                <a:ea typeface="新細明體" pitchFamily="18" charset="-120"/>
              </a:rPr>
              <a:t>each match gives a linear equation</a:t>
            </a:r>
          </a:p>
        </p:txBody>
      </p:sp>
      <p:graphicFrame>
        <p:nvGraphicFramePr>
          <p:cNvPr id="1329166" name="Object 4"/>
          <p:cNvGraphicFramePr>
            <a:graphicFrameLocks noChangeAspect="1"/>
          </p:cNvGraphicFramePr>
          <p:nvPr/>
        </p:nvGraphicFramePr>
        <p:xfrm>
          <a:off x="616375" y="7901589"/>
          <a:ext cx="11826240" cy="668302"/>
        </p:xfrm>
        <a:graphic>
          <a:graphicData uri="http://schemas.openxmlformats.org/presentationml/2006/ole">
            <mc:AlternateContent xmlns:mc="http://schemas.openxmlformats.org/markup-compatibility/2006">
              <mc:Choice xmlns:v="urn:schemas-microsoft-com:vml" Requires="v">
                <p:oleObj spid="_x0000_s32958" name="方程式" r:id="rId8" imgW="4038480" imgH="228600" progId="Equation.3">
                  <p:embed/>
                </p:oleObj>
              </mc:Choice>
              <mc:Fallback>
                <p:oleObj name="方程式" r:id="rId8" imgW="4038480" imgH="228600" progId="Equation.3">
                  <p:embed/>
                  <p:pic>
                    <p:nvPicPr>
                      <p:cNvPr id="132916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375" y="7901589"/>
                        <a:ext cx="11826240" cy="668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89356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6A652D31-7E80-4C8B-80B0-190D6C47B3CE}"/>
              </a:ext>
            </a:extLst>
          </p:cNvPr>
          <p:cNvSpPr>
            <a:spLocks noGrp="1" noChangeArrowheads="1"/>
          </p:cNvSpPr>
          <p:nvPr>
            <p:ph type="title"/>
          </p:nvPr>
        </p:nvSpPr>
        <p:spPr/>
        <p:txBody>
          <a:bodyPr/>
          <a:lstStyle/>
          <a:p>
            <a:r>
              <a:rPr lang="en-US" altLang="en-US"/>
              <a:t>Affine structure from motion</a:t>
            </a:r>
          </a:p>
        </p:txBody>
      </p:sp>
      <p:sp>
        <p:nvSpPr>
          <p:cNvPr id="1035267" name="Rectangle 3">
            <a:extLst>
              <a:ext uri="{FF2B5EF4-FFF2-40B4-BE49-F238E27FC236}">
                <a16:creationId xmlns:a16="http://schemas.microsoft.com/office/drawing/2014/main" id="{7EA1E9E4-33B8-47ED-8C65-53A72F962D08}"/>
              </a:ext>
            </a:extLst>
          </p:cNvPr>
          <p:cNvSpPr>
            <a:spLocks noGrp="1" noChangeArrowheads="1"/>
          </p:cNvSpPr>
          <p:nvPr>
            <p:ph type="body" idx="1"/>
          </p:nvPr>
        </p:nvSpPr>
        <p:spPr>
          <a:xfrm>
            <a:off x="1192107" y="1300480"/>
            <a:ext cx="11379200" cy="8453120"/>
          </a:xfrm>
        </p:spPr>
        <p:txBody>
          <a:bodyPr/>
          <a:lstStyle/>
          <a:p>
            <a:pPr>
              <a:lnSpc>
                <a:spcPct val="90000"/>
              </a:lnSpc>
              <a:buFontTx/>
              <a:buChar char="•"/>
            </a:pPr>
            <a:r>
              <a:rPr lang="en-US" altLang="en-US"/>
              <a:t>Given: </a:t>
            </a:r>
            <a:r>
              <a:rPr lang="en-US" altLang="en-US" i="1"/>
              <a:t>m</a:t>
            </a:r>
            <a:r>
              <a:rPr lang="en-US" altLang="en-US"/>
              <a:t> images of </a:t>
            </a:r>
            <a:r>
              <a:rPr lang="en-US" altLang="en-US" i="1"/>
              <a:t>n</a:t>
            </a:r>
            <a:r>
              <a:rPr lang="en-US" altLang="en-US"/>
              <a:t> fixed 3D points:</a:t>
            </a:r>
          </a:p>
          <a:p>
            <a:pPr algn="ctr">
              <a:lnSpc>
                <a:spcPct val="90000"/>
              </a:lnSpc>
            </a:pPr>
            <a:r>
              <a:rPr lang="en-US" altLang="en-US"/>
              <a:t> </a:t>
            </a:r>
            <a:r>
              <a:rPr lang="en-US" altLang="en-US" b="1">
                <a:latin typeface="Times New Roman" panose="02020603050405020304" pitchFamily="18" charset="0"/>
              </a:rPr>
              <a:t>x</a:t>
            </a:r>
            <a:r>
              <a:rPr lang="en-US" altLang="en-US" i="1" baseline="-10000">
                <a:latin typeface="Times New Roman" panose="02020603050405020304" pitchFamily="18" charset="0"/>
              </a:rPr>
              <a:t>ij</a:t>
            </a:r>
            <a:r>
              <a:rPr lang="en-US" altLang="en-US" i="1">
                <a:latin typeface="Times New Roman" panose="02020603050405020304" pitchFamily="18" charset="0"/>
              </a:rPr>
              <a:t> = </a:t>
            </a:r>
            <a:r>
              <a:rPr lang="en-US" altLang="en-US" b="1">
                <a:latin typeface="Times New Roman" panose="02020603050405020304" pitchFamily="18" charset="0"/>
              </a:rPr>
              <a:t>A</a:t>
            </a:r>
            <a:r>
              <a:rPr lang="en-US" altLang="en-US" i="1" baseline="-25000">
                <a:latin typeface="Times New Roman" panose="02020603050405020304" pitchFamily="18" charset="0"/>
              </a:rPr>
              <a:t>i </a:t>
            </a:r>
            <a:r>
              <a:rPr lang="en-US" altLang="en-US" b="1">
                <a:latin typeface="Times New Roman" panose="02020603050405020304" pitchFamily="18" charset="0"/>
              </a:rPr>
              <a:t>X</a:t>
            </a:r>
            <a:r>
              <a:rPr lang="en-US" altLang="en-US" i="1" baseline="-16000">
                <a:latin typeface="Times New Roman" panose="02020603050405020304" pitchFamily="18" charset="0"/>
              </a:rPr>
              <a:t>j</a:t>
            </a:r>
            <a:r>
              <a:rPr lang="en-US" altLang="en-US" i="1" baseline="-25000">
                <a:latin typeface="Times New Roman" panose="02020603050405020304" pitchFamily="18" charset="0"/>
              </a:rPr>
              <a:t> </a:t>
            </a:r>
            <a:r>
              <a:rPr lang="en-US" altLang="en-US" i="1">
                <a:latin typeface="Times New Roman" panose="02020603050405020304" pitchFamily="18" charset="0"/>
              </a:rPr>
              <a:t>+ </a:t>
            </a:r>
            <a:r>
              <a:rPr lang="en-US" altLang="en-US" b="1">
                <a:latin typeface="Times New Roman" panose="02020603050405020304" pitchFamily="18" charset="0"/>
              </a:rPr>
              <a:t>b</a:t>
            </a:r>
            <a:r>
              <a:rPr lang="en-US" altLang="en-US" i="1" baseline="-25000">
                <a:latin typeface="Times New Roman" panose="02020603050405020304" pitchFamily="18" charset="0"/>
              </a:rPr>
              <a:t>i </a:t>
            </a:r>
            <a:r>
              <a:rPr lang="en-US" altLang="en-US" i="1">
                <a:latin typeface="Times New Roman" panose="02020603050405020304" pitchFamily="18" charset="0"/>
              </a:rPr>
              <a:t>,     i = </a:t>
            </a:r>
            <a:r>
              <a:rPr lang="en-US" altLang="en-US">
                <a:latin typeface="Times New Roman" panose="02020603050405020304" pitchFamily="18" charset="0"/>
              </a:rPr>
              <a:t>1</a:t>
            </a:r>
            <a:r>
              <a:rPr lang="en-US" altLang="en-US" i="1">
                <a:latin typeface="Times New Roman" panose="02020603050405020304" pitchFamily="18" charset="0"/>
              </a:rPr>
              <a:t>,… , m,  j = </a:t>
            </a:r>
            <a:r>
              <a:rPr lang="en-US" altLang="en-US">
                <a:latin typeface="Times New Roman" panose="02020603050405020304" pitchFamily="18" charset="0"/>
              </a:rPr>
              <a:t>1</a:t>
            </a:r>
            <a:r>
              <a:rPr lang="en-US" altLang="en-US" i="1">
                <a:latin typeface="Times New Roman" panose="02020603050405020304" pitchFamily="18" charset="0"/>
              </a:rPr>
              <a:t>, … , n  </a:t>
            </a:r>
            <a:br>
              <a:rPr lang="en-US" altLang="en-US" i="1">
                <a:latin typeface="Times New Roman" panose="02020603050405020304" pitchFamily="18" charset="0"/>
              </a:rPr>
            </a:br>
            <a:endParaRPr lang="en-US" altLang="en-US" sz="1138">
              <a:latin typeface="Times New Roman" panose="02020603050405020304" pitchFamily="18" charset="0"/>
            </a:endParaRPr>
          </a:p>
          <a:p>
            <a:pPr>
              <a:lnSpc>
                <a:spcPct val="90000"/>
              </a:lnSpc>
              <a:buFontTx/>
              <a:buChar char="•"/>
            </a:pPr>
            <a:r>
              <a:rPr lang="en-US" altLang="en-US"/>
              <a:t>Problem: use the </a:t>
            </a:r>
            <a:r>
              <a:rPr lang="en-US" altLang="en-US" i="1"/>
              <a:t>mn</a:t>
            </a:r>
            <a:r>
              <a:rPr lang="en-US" altLang="en-US"/>
              <a:t> correspondences </a:t>
            </a:r>
            <a:r>
              <a:rPr lang="en-US" altLang="en-US" b="1"/>
              <a:t>x</a:t>
            </a:r>
            <a:r>
              <a:rPr lang="en-US" altLang="en-US" i="1" baseline="-25000"/>
              <a:t>ij  </a:t>
            </a:r>
            <a:r>
              <a:rPr lang="en-US" altLang="en-US"/>
              <a:t>to estimate </a:t>
            </a:r>
            <a:r>
              <a:rPr lang="en-US" altLang="en-US" i="1"/>
              <a:t>m</a:t>
            </a:r>
            <a:r>
              <a:rPr lang="en-US" altLang="en-US"/>
              <a:t> projection matrices </a:t>
            </a:r>
            <a:r>
              <a:rPr lang="en-US" altLang="en-US" b="1"/>
              <a:t>A</a:t>
            </a:r>
            <a:r>
              <a:rPr lang="en-US" altLang="en-US" i="1" baseline="-25000"/>
              <a:t>i</a:t>
            </a:r>
            <a:r>
              <a:rPr lang="en-US" altLang="en-US"/>
              <a:t> and translation vectors </a:t>
            </a:r>
            <a:r>
              <a:rPr lang="en-US" altLang="en-US" b="1"/>
              <a:t>b</a:t>
            </a:r>
            <a:r>
              <a:rPr lang="en-US" altLang="en-US" i="1" baseline="-25000"/>
              <a:t>i</a:t>
            </a:r>
            <a:r>
              <a:rPr lang="en-US" altLang="en-US"/>
              <a:t>, </a:t>
            </a:r>
            <a:br>
              <a:rPr lang="en-US" altLang="en-US"/>
            </a:br>
            <a:r>
              <a:rPr lang="en-US" altLang="en-US"/>
              <a:t>and </a:t>
            </a:r>
            <a:r>
              <a:rPr lang="en-US" altLang="en-US" i="1"/>
              <a:t>n</a:t>
            </a:r>
            <a:r>
              <a:rPr lang="en-US" altLang="en-US"/>
              <a:t> points </a:t>
            </a:r>
            <a:r>
              <a:rPr lang="en-US" altLang="en-US" b="1"/>
              <a:t>X</a:t>
            </a:r>
            <a:r>
              <a:rPr lang="en-US" altLang="en-US" i="1" baseline="-10000"/>
              <a:t>j</a:t>
            </a:r>
            <a:r>
              <a:rPr lang="en-US" altLang="en-US"/>
              <a:t> </a:t>
            </a:r>
          </a:p>
          <a:p>
            <a:pPr>
              <a:lnSpc>
                <a:spcPct val="90000"/>
              </a:lnSpc>
              <a:buFontTx/>
              <a:buChar char="•"/>
            </a:pPr>
            <a:r>
              <a:rPr lang="en-US" altLang="en-US"/>
              <a:t>The reconstruction is defined up to an arbitrary </a:t>
            </a:r>
            <a:r>
              <a:rPr lang="en-US" altLang="en-US" i="1"/>
              <a:t>affine </a:t>
            </a:r>
            <a:r>
              <a:rPr lang="en-US" altLang="en-US"/>
              <a:t>transformation </a:t>
            </a:r>
            <a:r>
              <a:rPr lang="en-US" altLang="en-US" b="1"/>
              <a:t>Q </a:t>
            </a:r>
            <a:r>
              <a:rPr lang="en-US" altLang="en-US"/>
              <a:t>(12 degrees of freedom):</a:t>
            </a:r>
            <a:br>
              <a:rPr lang="en-US" altLang="en-US"/>
            </a:br>
            <a:br>
              <a:rPr lang="en-US" altLang="en-US"/>
            </a:br>
            <a:br>
              <a:rPr lang="en-US" altLang="en-US"/>
            </a:br>
            <a:br>
              <a:rPr lang="en-US" altLang="en-US"/>
            </a:br>
            <a:endParaRPr lang="en-US" altLang="en-US"/>
          </a:p>
          <a:p>
            <a:pPr>
              <a:lnSpc>
                <a:spcPct val="90000"/>
              </a:lnSpc>
              <a:buFontTx/>
              <a:buChar char="•"/>
            </a:pPr>
            <a:r>
              <a:rPr lang="en-US" altLang="en-US"/>
              <a:t>We have 2</a:t>
            </a:r>
            <a:r>
              <a:rPr lang="en-US" altLang="en-US" i="1"/>
              <a:t>mn </a:t>
            </a:r>
            <a:r>
              <a:rPr lang="en-US" altLang="en-US"/>
              <a:t>knowns and 8</a:t>
            </a:r>
            <a:r>
              <a:rPr lang="en-US" altLang="en-US" i="1"/>
              <a:t>m </a:t>
            </a:r>
            <a:r>
              <a:rPr lang="en-US" altLang="en-US"/>
              <a:t>+ 3</a:t>
            </a:r>
            <a:r>
              <a:rPr lang="en-US" altLang="en-US" i="1"/>
              <a:t>n</a:t>
            </a:r>
            <a:r>
              <a:rPr lang="en-US" altLang="en-US"/>
              <a:t> unknowns (minus 12 dof for affine ambiguity)</a:t>
            </a:r>
          </a:p>
          <a:p>
            <a:pPr>
              <a:lnSpc>
                <a:spcPct val="90000"/>
              </a:lnSpc>
              <a:buFontTx/>
              <a:buChar char="•"/>
            </a:pPr>
            <a:r>
              <a:rPr lang="en-US" altLang="en-US"/>
              <a:t>Thus, we must have 2</a:t>
            </a:r>
            <a:r>
              <a:rPr lang="en-US" altLang="en-US" i="1"/>
              <a:t>mn</a:t>
            </a:r>
            <a:r>
              <a:rPr lang="en-US" altLang="en-US"/>
              <a:t> &gt;= 8</a:t>
            </a:r>
            <a:r>
              <a:rPr lang="en-US" altLang="en-US" i="1"/>
              <a:t>m </a:t>
            </a:r>
            <a:r>
              <a:rPr lang="en-US" altLang="en-US"/>
              <a:t>+ 3</a:t>
            </a:r>
            <a:r>
              <a:rPr lang="en-US" altLang="en-US" i="1"/>
              <a:t>n </a:t>
            </a:r>
            <a:r>
              <a:rPr lang="en-US" altLang="en-US"/>
              <a:t>– 12</a:t>
            </a:r>
          </a:p>
          <a:p>
            <a:pPr>
              <a:lnSpc>
                <a:spcPct val="90000"/>
              </a:lnSpc>
              <a:buFontTx/>
              <a:buChar char="•"/>
            </a:pPr>
            <a:r>
              <a:rPr lang="en-US" altLang="en-US"/>
              <a:t>For two views, we need four point correspondences</a:t>
            </a:r>
          </a:p>
        </p:txBody>
      </p:sp>
      <p:graphicFrame>
        <p:nvGraphicFramePr>
          <p:cNvPr id="1035268" name="Object 4">
            <a:extLst>
              <a:ext uri="{FF2B5EF4-FFF2-40B4-BE49-F238E27FC236}">
                <a16:creationId xmlns:a16="http://schemas.microsoft.com/office/drawing/2014/main" id="{034768B3-A893-459A-981A-913627BB6BE5}"/>
              </a:ext>
            </a:extLst>
          </p:cNvPr>
          <p:cNvGraphicFramePr>
            <a:graphicFrameLocks noGrp="1" noChangeAspect="1"/>
          </p:cNvGraphicFramePr>
          <p:nvPr>
            <p:ph sz="half" idx="4294967295"/>
          </p:nvPr>
        </p:nvGraphicFramePr>
        <p:xfrm>
          <a:off x="2059094" y="5418666"/>
          <a:ext cx="8685672" cy="1426916"/>
        </p:xfrm>
        <a:graphic>
          <a:graphicData uri="http://schemas.openxmlformats.org/presentationml/2006/ole">
            <mc:AlternateContent xmlns:mc="http://schemas.openxmlformats.org/markup-compatibility/2006">
              <mc:Choice xmlns:v="urn:schemas-microsoft-com:vml" Requires="v">
                <p:oleObj spid="_x0000_s45118" name="Equation" r:id="rId4" imgW="2781000" imgH="457200" progId="Equation.3">
                  <p:embed/>
                </p:oleObj>
              </mc:Choice>
              <mc:Fallback>
                <p:oleObj name="Equation" r:id="rId4" imgW="2781000" imgH="457200" progId="Equation.3">
                  <p:embed/>
                  <p:pic>
                    <p:nvPicPr>
                      <p:cNvPr id="1035268" name="Object 4">
                        <a:extLst>
                          <a:ext uri="{FF2B5EF4-FFF2-40B4-BE49-F238E27FC236}">
                            <a16:creationId xmlns:a16="http://schemas.microsoft.com/office/drawing/2014/main" id="{034768B3-A893-459A-981A-913627BB6B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9094" y="5418666"/>
                        <a:ext cx="8685672" cy="1426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78998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26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3526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3526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52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526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526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5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id="{0A532C1A-9204-48BE-910C-8229792EFE0A}"/>
              </a:ext>
            </a:extLst>
          </p:cNvPr>
          <p:cNvSpPr>
            <a:spLocks noGrp="1" noChangeArrowheads="1"/>
          </p:cNvSpPr>
          <p:nvPr>
            <p:ph type="title"/>
          </p:nvPr>
        </p:nvSpPr>
        <p:spPr/>
        <p:txBody>
          <a:bodyPr/>
          <a:lstStyle/>
          <a:p>
            <a:r>
              <a:rPr lang="en-US" altLang="en-US"/>
              <a:t>Affine structure from motion</a:t>
            </a:r>
          </a:p>
        </p:txBody>
      </p:sp>
      <p:sp>
        <p:nvSpPr>
          <p:cNvPr id="1039363" name="Rectangle 3">
            <a:extLst>
              <a:ext uri="{FF2B5EF4-FFF2-40B4-BE49-F238E27FC236}">
                <a16:creationId xmlns:a16="http://schemas.microsoft.com/office/drawing/2014/main" id="{9964390B-3410-4E73-8A06-1B8A626C8F8A}"/>
              </a:ext>
            </a:extLst>
          </p:cNvPr>
          <p:cNvSpPr>
            <a:spLocks noGrp="1" noChangeArrowheads="1"/>
          </p:cNvSpPr>
          <p:nvPr>
            <p:ph type="body" idx="1"/>
          </p:nvPr>
        </p:nvSpPr>
        <p:spPr/>
        <p:txBody>
          <a:bodyPr/>
          <a:lstStyle/>
          <a:p>
            <a:pPr>
              <a:buFontTx/>
              <a:buChar char="•"/>
            </a:pPr>
            <a:r>
              <a:rPr lang="en-US" altLang="en-US"/>
              <a:t>Centering: subtract the centroid of the image points</a:t>
            </a:r>
            <a:br>
              <a:rPr lang="en-US" altLang="en-US"/>
            </a:br>
            <a:br>
              <a:rPr lang="en-US" altLang="en-US"/>
            </a:br>
            <a:br>
              <a:rPr lang="en-US" altLang="en-US"/>
            </a:br>
            <a:br>
              <a:rPr lang="en-US" altLang="en-US"/>
            </a:br>
            <a:br>
              <a:rPr lang="en-US" altLang="en-US"/>
            </a:br>
            <a:br>
              <a:rPr lang="en-US" altLang="en-US"/>
            </a:br>
            <a:endParaRPr lang="en-US" altLang="en-US"/>
          </a:p>
          <a:p>
            <a:pPr>
              <a:buFontTx/>
              <a:buChar char="•"/>
            </a:pPr>
            <a:r>
              <a:rPr lang="en-US" altLang="en-US"/>
              <a:t>For simplicity, assume that the origin of the world coordinate system is at the centroid of the 3D points</a:t>
            </a:r>
          </a:p>
          <a:p>
            <a:pPr>
              <a:buFontTx/>
              <a:buChar char="•"/>
            </a:pPr>
            <a:r>
              <a:rPr lang="en-US" altLang="en-US"/>
              <a:t>After centering, each normalized point </a:t>
            </a:r>
            <a:r>
              <a:rPr lang="en-US" altLang="en-US" b="1"/>
              <a:t>x</a:t>
            </a:r>
            <a:r>
              <a:rPr lang="en-US" altLang="en-US" i="1" baseline="-25000"/>
              <a:t>ij</a:t>
            </a:r>
            <a:r>
              <a:rPr lang="en-US" altLang="en-US"/>
              <a:t> is related to the 3D point </a:t>
            </a:r>
            <a:r>
              <a:rPr lang="en-US" altLang="en-US" b="1"/>
              <a:t>X</a:t>
            </a:r>
            <a:r>
              <a:rPr lang="en-US" altLang="en-US" i="1" baseline="-25000"/>
              <a:t>i</a:t>
            </a:r>
            <a:r>
              <a:rPr lang="en-US" altLang="en-US"/>
              <a:t> by</a:t>
            </a:r>
          </a:p>
        </p:txBody>
      </p:sp>
      <p:graphicFrame>
        <p:nvGraphicFramePr>
          <p:cNvPr id="1039366" name="Object 6">
            <a:extLst>
              <a:ext uri="{FF2B5EF4-FFF2-40B4-BE49-F238E27FC236}">
                <a16:creationId xmlns:a16="http://schemas.microsoft.com/office/drawing/2014/main" id="{CF1CE7A0-A842-435E-AFA3-03C1CEB27DB0}"/>
              </a:ext>
            </a:extLst>
          </p:cNvPr>
          <p:cNvGraphicFramePr>
            <a:graphicFrameLocks noGrp="1" noChangeAspect="1"/>
          </p:cNvGraphicFramePr>
          <p:nvPr>
            <p:ph sz="half" idx="4294967295"/>
          </p:nvPr>
        </p:nvGraphicFramePr>
        <p:xfrm>
          <a:off x="2275840" y="2074898"/>
          <a:ext cx="8669867" cy="2634826"/>
        </p:xfrm>
        <a:graphic>
          <a:graphicData uri="http://schemas.openxmlformats.org/presentationml/2006/ole">
            <mc:AlternateContent xmlns:mc="http://schemas.openxmlformats.org/markup-compatibility/2006">
              <mc:Choice xmlns:v="urn:schemas-microsoft-com:vml" Requires="v">
                <p:oleObj spid="_x0000_s46202" name="Equation" r:id="rId4" imgW="3009600" imgH="914400" progId="Equation.3">
                  <p:embed/>
                </p:oleObj>
              </mc:Choice>
              <mc:Fallback>
                <p:oleObj name="Equation" r:id="rId4" imgW="3009600" imgH="914400" progId="Equation.3">
                  <p:embed/>
                  <p:pic>
                    <p:nvPicPr>
                      <p:cNvPr id="1039366" name="Object 6">
                        <a:extLst>
                          <a:ext uri="{FF2B5EF4-FFF2-40B4-BE49-F238E27FC236}">
                            <a16:creationId xmlns:a16="http://schemas.microsoft.com/office/drawing/2014/main" id="{CF1CE7A0-A842-435E-AFA3-03C1CEB27D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5840" y="2074898"/>
                        <a:ext cx="8669867" cy="2634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9368" name="Object 8">
            <a:extLst>
              <a:ext uri="{FF2B5EF4-FFF2-40B4-BE49-F238E27FC236}">
                <a16:creationId xmlns:a16="http://schemas.microsoft.com/office/drawing/2014/main" id="{6AB7312C-749B-4DD0-BE25-EC8F5F386784}"/>
              </a:ext>
            </a:extLst>
          </p:cNvPr>
          <p:cNvGraphicFramePr>
            <a:graphicFrameLocks noGrp="1" noChangeAspect="1"/>
          </p:cNvGraphicFramePr>
          <p:nvPr>
            <p:ph sz="half" idx="4294967295"/>
          </p:nvPr>
        </p:nvGraphicFramePr>
        <p:xfrm>
          <a:off x="4876801" y="7629032"/>
          <a:ext cx="3436338" cy="1232747"/>
        </p:xfrm>
        <a:graphic>
          <a:graphicData uri="http://schemas.openxmlformats.org/presentationml/2006/ole">
            <mc:AlternateContent xmlns:mc="http://schemas.openxmlformats.org/markup-compatibility/2006">
              <mc:Choice xmlns:v="urn:schemas-microsoft-com:vml" Requires="v">
                <p:oleObj spid="_x0000_s46203" name="Equation" r:id="rId6" imgW="672840" imgH="241200" progId="Equation.3">
                  <p:embed/>
                </p:oleObj>
              </mc:Choice>
              <mc:Fallback>
                <p:oleObj name="Equation" r:id="rId6" imgW="672840" imgH="241200" progId="Equation.3">
                  <p:embed/>
                  <p:pic>
                    <p:nvPicPr>
                      <p:cNvPr id="1039368" name="Object 8">
                        <a:extLst>
                          <a:ext uri="{FF2B5EF4-FFF2-40B4-BE49-F238E27FC236}">
                            <a16:creationId xmlns:a16="http://schemas.microsoft.com/office/drawing/2014/main" id="{6AB7312C-749B-4DD0-BE25-EC8F5F3867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1" y="7629032"/>
                        <a:ext cx="3436338" cy="1232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165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93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936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3936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3936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9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936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C2B3E007-B60A-4719-966F-361E6B7F92AE}"/>
              </a:ext>
            </a:extLst>
          </p:cNvPr>
          <p:cNvSpPr>
            <a:spLocks noGrp="1" noChangeArrowheads="1"/>
          </p:cNvSpPr>
          <p:nvPr>
            <p:ph type="title"/>
          </p:nvPr>
        </p:nvSpPr>
        <p:spPr/>
        <p:txBody>
          <a:bodyPr/>
          <a:lstStyle/>
          <a:p>
            <a:r>
              <a:rPr lang="en-US" altLang="en-US"/>
              <a:t>Affine structure from motion</a:t>
            </a:r>
          </a:p>
        </p:txBody>
      </p:sp>
      <p:sp>
        <p:nvSpPr>
          <p:cNvPr id="18436" name="Rectangle 3">
            <a:extLst>
              <a:ext uri="{FF2B5EF4-FFF2-40B4-BE49-F238E27FC236}">
                <a16:creationId xmlns:a16="http://schemas.microsoft.com/office/drawing/2014/main" id="{EFE7DA35-3004-4F6F-A0DE-A92294EDF509}"/>
              </a:ext>
            </a:extLst>
          </p:cNvPr>
          <p:cNvSpPr>
            <a:spLocks noGrp="1" noChangeArrowheads="1"/>
          </p:cNvSpPr>
          <p:nvPr>
            <p:ph type="body" idx="1"/>
          </p:nvPr>
        </p:nvSpPr>
        <p:spPr/>
        <p:txBody>
          <a:bodyPr/>
          <a:lstStyle/>
          <a:p>
            <a:pPr>
              <a:buFontTx/>
              <a:buChar char="•"/>
            </a:pPr>
            <a:r>
              <a:rPr lang="en-US" altLang="en-US"/>
              <a:t>Let’s create a 2</a:t>
            </a:r>
            <a:r>
              <a:rPr lang="en-US" altLang="en-US" i="1"/>
              <a:t>m</a:t>
            </a:r>
            <a:r>
              <a:rPr lang="en-US" altLang="en-US"/>
              <a:t> </a:t>
            </a:r>
            <a:r>
              <a:rPr lang="en-US" altLang="en-US">
                <a:cs typeface="Arial" panose="020B0604020202020204" pitchFamily="34" charset="0"/>
              </a:rPr>
              <a:t>×</a:t>
            </a:r>
            <a:r>
              <a:rPr lang="en-US" altLang="en-US"/>
              <a:t> </a:t>
            </a:r>
            <a:r>
              <a:rPr lang="en-US" altLang="en-US" i="1"/>
              <a:t>n </a:t>
            </a:r>
            <a:r>
              <a:rPr lang="en-US" altLang="en-US"/>
              <a:t>data (measurement) matrix:</a:t>
            </a:r>
          </a:p>
        </p:txBody>
      </p:sp>
      <p:graphicFrame>
        <p:nvGraphicFramePr>
          <p:cNvPr id="18434" name="Object 4">
            <a:extLst>
              <a:ext uri="{FF2B5EF4-FFF2-40B4-BE49-F238E27FC236}">
                <a16:creationId xmlns:a16="http://schemas.microsoft.com/office/drawing/2014/main" id="{E9CC12E9-942E-4E02-B24B-6B3A68437C48}"/>
              </a:ext>
            </a:extLst>
          </p:cNvPr>
          <p:cNvGraphicFramePr>
            <a:graphicFrameLocks noGrp="1" noChangeAspect="1"/>
          </p:cNvGraphicFramePr>
          <p:nvPr>
            <p:ph sz="half" idx="4294967295"/>
          </p:nvPr>
        </p:nvGraphicFramePr>
        <p:xfrm>
          <a:off x="433494" y="2072641"/>
          <a:ext cx="6129867" cy="3544711"/>
        </p:xfrm>
        <a:graphic>
          <a:graphicData uri="http://schemas.openxmlformats.org/presentationml/2006/ole">
            <mc:AlternateContent xmlns:mc="http://schemas.openxmlformats.org/markup-compatibility/2006">
              <mc:Choice xmlns:v="urn:schemas-microsoft-com:vml" Requires="v">
                <p:oleObj spid="_x0000_s47166" name="Equation" r:id="rId4" imgW="1625400" imgH="939600" progId="Equation.3">
                  <p:embed/>
                </p:oleObj>
              </mc:Choice>
              <mc:Fallback>
                <p:oleObj name="Equation" r:id="rId4" imgW="1625400" imgH="939600" progId="Equation.3">
                  <p:embed/>
                  <p:pic>
                    <p:nvPicPr>
                      <p:cNvPr id="18434" name="Object 4">
                        <a:extLst>
                          <a:ext uri="{FF2B5EF4-FFF2-40B4-BE49-F238E27FC236}">
                            <a16:creationId xmlns:a16="http://schemas.microsoft.com/office/drawing/2014/main" id="{E9CC12E9-942E-4E02-B24B-6B3A68437C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94" y="2072641"/>
                        <a:ext cx="6129867" cy="3544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7" name="Line 6">
            <a:extLst>
              <a:ext uri="{FF2B5EF4-FFF2-40B4-BE49-F238E27FC236}">
                <a16:creationId xmlns:a16="http://schemas.microsoft.com/office/drawing/2014/main" id="{7D392B37-3FE0-4BDB-96E6-0B698209641B}"/>
              </a:ext>
            </a:extLst>
          </p:cNvPr>
          <p:cNvSpPr>
            <a:spLocks noChangeShapeType="1"/>
          </p:cNvSpPr>
          <p:nvPr/>
        </p:nvSpPr>
        <p:spPr bwMode="auto">
          <a:xfrm>
            <a:off x="6935893" y="2269067"/>
            <a:ext cx="0" cy="314282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8438" name="Text Box 7">
            <a:extLst>
              <a:ext uri="{FF2B5EF4-FFF2-40B4-BE49-F238E27FC236}">
                <a16:creationId xmlns:a16="http://schemas.microsoft.com/office/drawing/2014/main" id="{15D1351D-4CD3-426A-B71A-9D32DC48EF96}"/>
              </a:ext>
            </a:extLst>
          </p:cNvPr>
          <p:cNvSpPr txBox="1">
            <a:spLocks noChangeArrowheads="1"/>
          </p:cNvSpPr>
          <p:nvPr/>
        </p:nvSpPr>
        <p:spPr bwMode="auto">
          <a:xfrm>
            <a:off x="7208112" y="3352801"/>
            <a:ext cx="1864613" cy="114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1300460" rtl="0" eaLnBrk="0" fontAlgn="base" latinLnBrk="0" hangingPunct="0">
              <a:lnSpc>
                <a:spcPct val="100000"/>
              </a:lnSpc>
              <a:spcBef>
                <a:spcPct val="0"/>
              </a:spcBef>
              <a:spcAft>
                <a:spcPct val="0"/>
              </a:spcAft>
              <a:buClrTx/>
              <a:buSzTx/>
              <a:buFontTx/>
              <a:buNone/>
              <a:tabLst/>
              <a:defRPr/>
            </a:pP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cameras</a:t>
            </a:r>
            <a:b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b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(2</a:t>
            </a:r>
            <a:r>
              <a:rPr kumimoji="0" lang="en-US" altLang="en-US" sz="1138"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 </a:t>
            </a:r>
            <a:r>
              <a:rPr kumimoji="0" lang="en-US" altLang="en-US" sz="3413" b="0" i="1"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m</a:t>
            </a: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a:t>
            </a:r>
          </a:p>
        </p:txBody>
      </p:sp>
      <p:sp>
        <p:nvSpPr>
          <p:cNvPr id="18439" name="Line 8">
            <a:extLst>
              <a:ext uri="{FF2B5EF4-FFF2-40B4-BE49-F238E27FC236}">
                <a16:creationId xmlns:a16="http://schemas.microsoft.com/office/drawing/2014/main" id="{753BF1E1-D904-4A6D-9A41-0778DC3B3AA8}"/>
              </a:ext>
            </a:extLst>
          </p:cNvPr>
          <p:cNvSpPr>
            <a:spLocks noChangeShapeType="1"/>
          </p:cNvSpPr>
          <p:nvPr/>
        </p:nvSpPr>
        <p:spPr bwMode="auto">
          <a:xfrm>
            <a:off x="1733973" y="5953761"/>
            <a:ext cx="444330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8440" name="Text Box 9">
            <a:extLst>
              <a:ext uri="{FF2B5EF4-FFF2-40B4-BE49-F238E27FC236}">
                <a16:creationId xmlns:a16="http://schemas.microsoft.com/office/drawing/2014/main" id="{DF857FCA-FA29-4446-951A-FD8F50F777C7}"/>
              </a:ext>
            </a:extLst>
          </p:cNvPr>
          <p:cNvSpPr txBox="1">
            <a:spLocks noChangeArrowheads="1"/>
          </p:cNvSpPr>
          <p:nvPr/>
        </p:nvSpPr>
        <p:spPr bwMode="auto">
          <a:xfrm>
            <a:off x="2867378" y="6062135"/>
            <a:ext cx="2012089"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points (</a:t>
            </a:r>
            <a:r>
              <a:rPr kumimoji="0" lang="en-US" altLang="en-US" sz="3413" b="0" i="1"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n</a:t>
            </a: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a:t>
            </a:r>
          </a:p>
        </p:txBody>
      </p:sp>
      <p:sp>
        <p:nvSpPr>
          <p:cNvPr id="18441" name="Rectangle 11">
            <a:extLst>
              <a:ext uri="{FF2B5EF4-FFF2-40B4-BE49-F238E27FC236}">
                <a16:creationId xmlns:a16="http://schemas.microsoft.com/office/drawing/2014/main" id="{C1296EC8-86FC-4FDC-9E1D-47D00EA1F48D}"/>
              </a:ext>
            </a:extLst>
          </p:cNvPr>
          <p:cNvSpPr>
            <a:spLocks noChangeArrowheads="1"/>
          </p:cNvSpPr>
          <p:nvPr/>
        </p:nvSpPr>
        <p:spPr bwMode="auto">
          <a:xfrm>
            <a:off x="108373" y="8749036"/>
            <a:ext cx="12896427"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C. Tomasi and T. Kanade. </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hlinkClick r:id="rId6"/>
              </a:rPr>
              <a:t>Shape and motion from image streams under orthography: </a:t>
            </a:r>
            <a:b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hlinkClick r:id="rId6"/>
              </a:rPr>
            </a:b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hlinkClick r:id="rId6"/>
              </a:rPr>
              <a:t>A factorization method.</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a:t>
            </a:r>
            <a:r>
              <a:rPr kumimoji="0" lang="en-US" altLang="en-US" sz="256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IJCV</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9(2):137-154, November 1992. </a:t>
            </a:r>
          </a:p>
        </p:txBody>
      </p:sp>
    </p:spTree>
    <p:extLst>
      <p:ext uri="{BB962C8B-B14F-4D97-AF65-F5344CB8AC3E}">
        <p14:creationId xmlns:p14="http://schemas.microsoft.com/office/powerpoint/2010/main" val="4068471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1AEFB7BF-B7B9-4383-8061-8FA73780B855}"/>
              </a:ext>
            </a:extLst>
          </p:cNvPr>
          <p:cNvSpPr>
            <a:spLocks noGrp="1" noChangeArrowheads="1"/>
          </p:cNvSpPr>
          <p:nvPr>
            <p:ph type="title"/>
          </p:nvPr>
        </p:nvSpPr>
        <p:spPr/>
        <p:txBody>
          <a:bodyPr/>
          <a:lstStyle/>
          <a:p>
            <a:r>
              <a:rPr lang="en-US" altLang="en-US"/>
              <a:t>Affine structure from motion</a:t>
            </a:r>
          </a:p>
        </p:txBody>
      </p:sp>
      <p:sp>
        <p:nvSpPr>
          <p:cNvPr id="19460" name="Rectangle 3">
            <a:extLst>
              <a:ext uri="{FF2B5EF4-FFF2-40B4-BE49-F238E27FC236}">
                <a16:creationId xmlns:a16="http://schemas.microsoft.com/office/drawing/2014/main" id="{00B07F07-0681-4AA6-8289-16FA6ABDF8CA}"/>
              </a:ext>
            </a:extLst>
          </p:cNvPr>
          <p:cNvSpPr>
            <a:spLocks noGrp="1" noChangeArrowheads="1"/>
          </p:cNvSpPr>
          <p:nvPr>
            <p:ph type="body" idx="1"/>
          </p:nvPr>
        </p:nvSpPr>
        <p:spPr/>
        <p:txBody>
          <a:bodyPr/>
          <a:lstStyle/>
          <a:p>
            <a:pPr>
              <a:buFontTx/>
              <a:buChar char="•"/>
            </a:pPr>
            <a:r>
              <a:rPr lang="en-US" altLang="en-US"/>
              <a:t>Let’s create a 2</a:t>
            </a:r>
            <a:r>
              <a:rPr lang="en-US" altLang="en-US" i="1"/>
              <a:t>m</a:t>
            </a:r>
            <a:r>
              <a:rPr lang="en-US" altLang="en-US"/>
              <a:t> </a:t>
            </a:r>
            <a:r>
              <a:rPr lang="en-US" altLang="en-US">
                <a:cs typeface="Arial" panose="020B0604020202020204" pitchFamily="34" charset="0"/>
              </a:rPr>
              <a:t>×</a:t>
            </a:r>
            <a:r>
              <a:rPr lang="en-US" altLang="en-US"/>
              <a:t> </a:t>
            </a:r>
            <a:r>
              <a:rPr lang="en-US" altLang="en-US" i="1"/>
              <a:t>n </a:t>
            </a:r>
            <a:r>
              <a:rPr lang="en-US" altLang="en-US"/>
              <a:t>data (measurement) matrix:</a:t>
            </a:r>
          </a:p>
        </p:txBody>
      </p:sp>
      <p:graphicFrame>
        <p:nvGraphicFramePr>
          <p:cNvPr id="19458" name="Object 4">
            <a:extLst>
              <a:ext uri="{FF2B5EF4-FFF2-40B4-BE49-F238E27FC236}">
                <a16:creationId xmlns:a16="http://schemas.microsoft.com/office/drawing/2014/main" id="{E5570ECA-C18F-4714-A324-119BA0340507}"/>
              </a:ext>
            </a:extLst>
          </p:cNvPr>
          <p:cNvGraphicFramePr>
            <a:graphicFrameLocks noGrp="1" noChangeAspect="1"/>
          </p:cNvGraphicFramePr>
          <p:nvPr>
            <p:ph sz="half" idx="4294967295"/>
          </p:nvPr>
        </p:nvGraphicFramePr>
        <p:xfrm>
          <a:off x="433493" y="2072640"/>
          <a:ext cx="12354560" cy="3542454"/>
        </p:xfrm>
        <a:graphic>
          <a:graphicData uri="http://schemas.openxmlformats.org/presentationml/2006/ole">
            <mc:AlternateContent xmlns:mc="http://schemas.openxmlformats.org/markup-compatibility/2006">
              <mc:Choice xmlns:v="urn:schemas-microsoft-com:vml" Requires="v">
                <p:oleObj spid="_x0000_s48190" name="Equation" r:id="rId4" imgW="3276360" imgH="939600" progId="Equation.3">
                  <p:embed/>
                </p:oleObj>
              </mc:Choice>
              <mc:Fallback>
                <p:oleObj name="Equation" r:id="rId4" imgW="3276360" imgH="939600" progId="Equation.3">
                  <p:embed/>
                  <p:pic>
                    <p:nvPicPr>
                      <p:cNvPr id="19458" name="Object 4">
                        <a:extLst>
                          <a:ext uri="{FF2B5EF4-FFF2-40B4-BE49-F238E27FC236}">
                            <a16:creationId xmlns:a16="http://schemas.microsoft.com/office/drawing/2014/main" id="{E5570ECA-C18F-4714-A324-119BA0340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93" y="2072640"/>
                        <a:ext cx="12354560" cy="3542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1" name="Text Box 6">
            <a:extLst>
              <a:ext uri="{FF2B5EF4-FFF2-40B4-BE49-F238E27FC236}">
                <a16:creationId xmlns:a16="http://schemas.microsoft.com/office/drawing/2014/main" id="{63F74291-DCA5-4A05-973B-9E79C80FD5C2}"/>
              </a:ext>
            </a:extLst>
          </p:cNvPr>
          <p:cNvSpPr txBox="1">
            <a:spLocks noChangeArrowheads="1"/>
          </p:cNvSpPr>
          <p:nvPr/>
        </p:nvSpPr>
        <p:spPr bwMode="auto">
          <a:xfrm>
            <a:off x="6640609" y="5628641"/>
            <a:ext cx="1866216" cy="114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1300460" rtl="0" eaLnBrk="0" fontAlgn="base" latinLnBrk="0" hangingPunct="0">
              <a:lnSpc>
                <a:spcPct val="100000"/>
              </a:lnSpc>
              <a:spcBef>
                <a:spcPct val="0"/>
              </a:spcBef>
              <a:spcAft>
                <a:spcPct val="0"/>
              </a:spcAft>
              <a:buClrTx/>
              <a:buSzTx/>
              <a:buFontTx/>
              <a:buNone/>
              <a:tabLst/>
              <a:defRPr/>
            </a:pP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cameras</a:t>
            </a:r>
            <a:b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b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(2</a:t>
            </a:r>
            <a:r>
              <a:rPr kumimoji="0" lang="en-US" altLang="en-US" sz="1138"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 </a:t>
            </a:r>
            <a:r>
              <a:rPr kumimoji="0" lang="en-US" altLang="en-US" sz="3413" b="0" i="1"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m </a:t>
            </a: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a:t>
            </a:r>
            <a:r>
              <a:rPr kumimoji="0" lang="en-US" altLang="en-US" sz="3413" b="0" i="1"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 </a:t>
            </a: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3)</a:t>
            </a:r>
          </a:p>
        </p:txBody>
      </p:sp>
      <p:sp>
        <p:nvSpPr>
          <p:cNvPr id="19462" name="Text Box 8">
            <a:extLst>
              <a:ext uri="{FF2B5EF4-FFF2-40B4-BE49-F238E27FC236}">
                <a16:creationId xmlns:a16="http://schemas.microsoft.com/office/drawing/2014/main" id="{EE53969A-E005-4974-922F-B7B04A54A956}"/>
              </a:ext>
            </a:extLst>
          </p:cNvPr>
          <p:cNvSpPr txBox="1">
            <a:spLocks noChangeArrowheads="1"/>
          </p:cNvSpPr>
          <p:nvPr/>
        </p:nvSpPr>
        <p:spPr bwMode="auto">
          <a:xfrm>
            <a:off x="8900160" y="4328161"/>
            <a:ext cx="275428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points (3</a:t>
            </a:r>
            <a:r>
              <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a:t>
            </a: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a:t>
            </a:r>
            <a:r>
              <a:rPr kumimoji="0" lang="en-US" altLang="en-US" sz="3413" b="0" i="1"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 n</a:t>
            </a:r>
            <a:r>
              <a:rPr kumimoji="0" lang="en-US" altLang="en-US" sz="3413"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a:t>
            </a:r>
          </a:p>
        </p:txBody>
      </p:sp>
      <p:sp>
        <p:nvSpPr>
          <p:cNvPr id="1052682" name="Text Box 10">
            <a:extLst>
              <a:ext uri="{FF2B5EF4-FFF2-40B4-BE49-F238E27FC236}">
                <a16:creationId xmlns:a16="http://schemas.microsoft.com/office/drawing/2014/main" id="{B5AF68FA-1110-453E-96DA-80C658D8DA32}"/>
              </a:ext>
            </a:extLst>
          </p:cNvPr>
          <p:cNvSpPr txBox="1">
            <a:spLocks noChangeArrowheads="1"/>
          </p:cNvSpPr>
          <p:nvPr/>
        </p:nvSpPr>
        <p:spPr bwMode="auto">
          <a:xfrm>
            <a:off x="541867" y="7389708"/>
            <a:ext cx="11921067" cy="70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982"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The measurement matrix</a:t>
            </a:r>
            <a:r>
              <a:rPr kumimoji="0" lang="en-US" altLang="en-US" sz="3982"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sym typeface="Helvetica Light"/>
              </a:rPr>
              <a:t> D = MS </a:t>
            </a:r>
            <a:r>
              <a:rPr kumimoji="0" lang="en-US" altLang="en-US" sz="3982"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must have rank 3!</a:t>
            </a:r>
            <a:endParaRPr kumimoji="0" lang="en-US" altLang="en-US" sz="3982"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sym typeface="Helvetica Light"/>
            </a:endParaRPr>
          </a:p>
        </p:txBody>
      </p:sp>
      <p:sp>
        <p:nvSpPr>
          <p:cNvPr id="19464" name="Rectangle 11">
            <a:extLst>
              <a:ext uri="{FF2B5EF4-FFF2-40B4-BE49-F238E27FC236}">
                <a16:creationId xmlns:a16="http://schemas.microsoft.com/office/drawing/2014/main" id="{991B5D8C-006F-418E-BBEA-29886A7E3164}"/>
              </a:ext>
            </a:extLst>
          </p:cNvPr>
          <p:cNvSpPr>
            <a:spLocks noChangeArrowheads="1"/>
          </p:cNvSpPr>
          <p:nvPr/>
        </p:nvSpPr>
        <p:spPr bwMode="auto">
          <a:xfrm>
            <a:off x="108373" y="8749036"/>
            <a:ext cx="12896427"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C. Tomasi and T. Kanade. </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hlinkClick r:id="rId6"/>
              </a:rPr>
              <a:t>Shape and motion from image streams under orthography: </a:t>
            </a:r>
            <a:b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hlinkClick r:id="rId6"/>
              </a:rPr>
            </a:b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hlinkClick r:id="rId6"/>
              </a:rPr>
              <a:t>A factorization method.</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a:t>
            </a:r>
            <a:r>
              <a:rPr kumimoji="0" lang="en-US" altLang="en-US" sz="256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IJCV</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9(2):137-154, November 1992. </a:t>
            </a:r>
          </a:p>
        </p:txBody>
      </p:sp>
    </p:spTree>
    <p:extLst>
      <p:ext uri="{BB962C8B-B14F-4D97-AF65-F5344CB8AC3E}">
        <p14:creationId xmlns:p14="http://schemas.microsoft.com/office/powerpoint/2010/main" val="3019346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2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68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5">
            <a:extLst>
              <a:ext uri="{FF2B5EF4-FFF2-40B4-BE49-F238E27FC236}">
                <a16:creationId xmlns:a16="http://schemas.microsoft.com/office/drawing/2014/main" id="{E9918C5F-6A99-4B89-ACDB-BB7533F8AF5C}"/>
              </a:ext>
            </a:extLst>
          </p:cNvPr>
          <p:cNvSpPr>
            <a:spLocks noGrp="1" noChangeArrowheads="1"/>
          </p:cNvSpPr>
          <p:nvPr>
            <p:ph type="title"/>
          </p:nvPr>
        </p:nvSpPr>
        <p:spPr/>
        <p:txBody>
          <a:bodyPr/>
          <a:lstStyle/>
          <a:p>
            <a:r>
              <a:rPr lang="en-US" altLang="en-US"/>
              <a:t>Factorizing the measurement matrix</a:t>
            </a:r>
          </a:p>
        </p:txBody>
      </p:sp>
      <p:graphicFrame>
        <p:nvGraphicFramePr>
          <p:cNvPr id="20482" name="Object 4">
            <a:extLst>
              <a:ext uri="{FF2B5EF4-FFF2-40B4-BE49-F238E27FC236}">
                <a16:creationId xmlns:a16="http://schemas.microsoft.com/office/drawing/2014/main" id="{B2959DC1-B50C-47F5-97D6-7216CD26B4E9}"/>
              </a:ext>
            </a:extLst>
          </p:cNvPr>
          <p:cNvGraphicFramePr>
            <a:graphicFrameLocks noGrp="1" noChangeAspect="1"/>
          </p:cNvGraphicFramePr>
          <p:nvPr>
            <p:ph idx="1"/>
          </p:nvPr>
        </p:nvGraphicFramePr>
        <p:xfrm>
          <a:off x="975360" y="2111023"/>
          <a:ext cx="11054080" cy="7233920"/>
        </p:xfrm>
        <a:graphic>
          <a:graphicData uri="http://schemas.openxmlformats.org/presentationml/2006/ole">
            <mc:AlternateContent xmlns:mc="http://schemas.openxmlformats.org/markup-compatibility/2006">
              <mc:Choice xmlns:v="urn:schemas-microsoft-com:vml" Requires="v">
                <p:oleObj spid="_x0000_s49214" name="Image" r:id="rId4" imgW="11949206" imgH="7911111" progId="Photoshop.Image.10">
                  <p:embed/>
                </p:oleObj>
              </mc:Choice>
              <mc:Fallback>
                <p:oleObj name="Image" r:id="rId4" imgW="11949206" imgH="7911111" progId="Photoshop.Image.10">
                  <p:embed/>
                  <p:pic>
                    <p:nvPicPr>
                      <p:cNvPr id="20482" name="Object 4">
                        <a:extLst>
                          <a:ext uri="{FF2B5EF4-FFF2-40B4-BE49-F238E27FC236}">
                            <a16:creationId xmlns:a16="http://schemas.microsoft.com/office/drawing/2014/main" id="{B2959DC1-B50C-47F5-97D6-7216CD26B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155"/>
                      <a:stretch>
                        <a:fillRect/>
                      </a:stretch>
                    </p:blipFill>
                    <p:spPr bwMode="auto">
                      <a:xfrm>
                        <a:off x="975360" y="2111023"/>
                        <a:ext cx="11054080" cy="723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95789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5">
            <a:extLst>
              <a:ext uri="{FF2B5EF4-FFF2-40B4-BE49-F238E27FC236}">
                <a16:creationId xmlns:a16="http://schemas.microsoft.com/office/drawing/2014/main" id="{FEFACBA3-39F0-46ED-A180-8F05B27CCF75}"/>
              </a:ext>
            </a:extLst>
          </p:cNvPr>
          <p:cNvSpPr>
            <a:spLocks noGrp="1" noChangeArrowheads="1"/>
          </p:cNvSpPr>
          <p:nvPr>
            <p:ph type="title"/>
          </p:nvPr>
        </p:nvSpPr>
        <p:spPr/>
        <p:txBody>
          <a:bodyPr/>
          <a:lstStyle/>
          <a:p>
            <a:r>
              <a:rPr lang="en-US" altLang="en-US"/>
              <a:t>Factorizing the measurement matrix</a:t>
            </a:r>
          </a:p>
        </p:txBody>
      </p:sp>
      <p:sp>
        <p:nvSpPr>
          <p:cNvPr id="21508" name="Rectangle 7">
            <a:extLst>
              <a:ext uri="{FF2B5EF4-FFF2-40B4-BE49-F238E27FC236}">
                <a16:creationId xmlns:a16="http://schemas.microsoft.com/office/drawing/2014/main" id="{3A147F5C-06F4-46F3-A3BE-DAB02F4E3215}"/>
              </a:ext>
            </a:extLst>
          </p:cNvPr>
          <p:cNvSpPr>
            <a:spLocks noGrp="1" noChangeArrowheads="1"/>
          </p:cNvSpPr>
          <p:nvPr>
            <p:ph type="body" idx="1"/>
          </p:nvPr>
        </p:nvSpPr>
        <p:spPr/>
        <p:txBody>
          <a:bodyPr/>
          <a:lstStyle/>
          <a:p>
            <a:pPr>
              <a:buFontTx/>
              <a:buChar char="•"/>
            </a:pPr>
            <a:r>
              <a:rPr lang="en-US" altLang="en-US"/>
              <a:t>Singular value decomposition of D:</a:t>
            </a:r>
          </a:p>
        </p:txBody>
      </p:sp>
      <p:graphicFrame>
        <p:nvGraphicFramePr>
          <p:cNvPr id="21506" name="Object 4">
            <a:extLst>
              <a:ext uri="{FF2B5EF4-FFF2-40B4-BE49-F238E27FC236}">
                <a16:creationId xmlns:a16="http://schemas.microsoft.com/office/drawing/2014/main" id="{58D814E3-66F8-445D-9BF3-94D2FD99DA5E}"/>
              </a:ext>
            </a:extLst>
          </p:cNvPr>
          <p:cNvGraphicFramePr>
            <a:graphicFrameLocks noGrp="1" noChangeAspect="1"/>
          </p:cNvGraphicFramePr>
          <p:nvPr>
            <p:ph idx="4294967295"/>
          </p:nvPr>
        </p:nvGraphicFramePr>
        <p:xfrm>
          <a:off x="1499164" y="1950720"/>
          <a:ext cx="10205156" cy="7477760"/>
        </p:xfrm>
        <a:graphic>
          <a:graphicData uri="http://schemas.openxmlformats.org/presentationml/2006/ole">
            <mc:AlternateContent xmlns:mc="http://schemas.openxmlformats.org/markup-compatibility/2006">
              <mc:Choice xmlns:v="urn:schemas-microsoft-com:vml" Requires="v">
                <p:oleObj spid="_x0000_s50238" name="Image" r:id="rId4" imgW="10311111" imgH="7555556" progId="Photoshop.Image.10">
                  <p:embed/>
                </p:oleObj>
              </mc:Choice>
              <mc:Fallback>
                <p:oleObj name="Image" r:id="rId4" imgW="10311111" imgH="7555556" progId="Photoshop.Image.10">
                  <p:embed/>
                  <p:pic>
                    <p:nvPicPr>
                      <p:cNvPr id="21506" name="Object 4">
                        <a:extLst>
                          <a:ext uri="{FF2B5EF4-FFF2-40B4-BE49-F238E27FC236}">
                            <a16:creationId xmlns:a16="http://schemas.microsoft.com/office/drawing/2014/main" id="{58D814E3-66F8-445D-9BF3-94D2FD99D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164" y="1950720"/>
                        <a:ext cx="10205156" cy="747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0" name="Rectangle 9">
            <a:extLst>
              <a:ext uri="{FF2B5EF4-FFF2-40B4-BE49-F238E27FC236}">
                <a16:creationId xmlns:a16="http://schemas.microsoft.com/office/drawing/2014/main" id="{11701A70-47A4-4141-973C-9F9894E10647}"/>
              </a:ext>
            </a:extLst>
          </p:cNvPr>
          <p:cNvSpPr>
            <a:spLocks noChangeArrowheads="1"/>
          </p:cNvSpPr>
          <p:nvPr/>
        </p:nvSpPr>
        <p:spPr bwMode="auto">
          <a:xfrm>
            <a:off x="7586133" y="4985174"/>
            <a:ext cx="4551680" cy="18716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Tree>
    <p:extLst>
      <p:ext uri="{BB962C8B-B14F-4D97-AF65-F5344CB8AC3E}">
        <p14:creationId xmlns:p14="http://schemas.microsoft.com/office/powerpoint/2010/main" val="2351139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63C2B13A-5A64-41A2-9ED8-F2F9FA067410}"/>
              </a:ext>
            </a:extLst>
          </p:cNvPr>
          <p:cNvSpPr>
            <a:spLocks noGrp="1" noChangeArrowheads="1"/>
          </p:cNvSpPr>
          <p:nvPr>
            <p:ph type="title"/>
          </p:nvPr>
        </p:nvSpPr>
        <p:spPr/>
        <p:txBody>
          <a:bodyPr/>
          <a:lstStyle/>
          <a:p>
            <a:r>
              <a:rPr lang="en-US" altLang="en-US"/>
              <a:t>Factorizing the measurement matrix</a:t>
            </a:r>
          </a:p>
        </p:txBody>
      </p:sp>
      <p:sp>
        <p:nvSpPr>
          <p:cNvPr id="22532" name="Rectangle 3">
            <a:extLst>
              <a:ext uri="{FF2B5EF4-FFF2-40B4-BE49-F238E27FC236}">
                <a16:creationId xmlns:a16="http://schemas.microsoft.com/office/drawing/2014/main" id="{904AEA9F-17AB-4357-ACDE-78CAB47E72B5}"/>
              </a:ext>
            </a:extLst>
          </p:cNvPr>
          <p:cNvSpPr>
            <a:spLocks noGrp="1" noChangeArrowheads="1"/>
          </p:cNvSpPr>
          <p:nvPr>
            <p:ph type="body" idx="1"/>
          </p:nvPr>
        </p:nvSpPr>
        <p:spPr/>
        <p:txBody>
          <a:bodyPr/>
          <a:lstStyle/>
          <a:p>
            <a:pPr>
              <a:buFontTx/>
              <a:buChar char="•"/>
            </a:pPr>
            <a:r>
              <a:rPr lang="en-US" altLang="en-US"/>
              <a:t>Singular value decomposition of D:</a:t>
            </a:r>
          </a:p>
        </p:txBody>
      </p:sp>
      <p:graphicFrame>
        <p:nvGraphicFramePr>
          <p:cNvPr id="22530" name="Object 4">
            <a:extLst>
              <a:ext uri="{FF2B5EF4-FFF2-40B4-BE49-F238E27FC236}">
                <a16:creationId xmlns:a16="http://schemas.microsoft.com/office/drawing/2014/main" id="{375968EF-15C2-445D-8003-A77074579B27}"/>
              </a:ext>
            </a:extLst>
          </p:cNvPr>
          <p:cNvGraphicFramePr>
            <a:graphicFrameLocks noGrp="1" noChangeAspect="1"/>
          </p:cNvGraphicFramePr>
          <p:nvPr>
            <p:ph idx="4294967295"/>
          </p:nvPr>
        </p:nvGraphicFramePr>
        <p:xfrm>
          <a:off x="1499164" y="1950720"/>
          <a:ext cx="10205156" cy="7477760"/>
        </p:xfrm>
        <a:graphic>
          <a:graphicData uri="http://schemas.openxmlformats.org/presentationml/2006/ole">
            <mc:AlternateContent xmlns:mc="http://schemas.openxmlformats.org/markup-compatibility/2006">
              <mc:Choice xmlns:v="urn:schemas-microsoft-com:vml" Requires="v">
                <p:oleObj spid="_x0000_s51262" name="Image" r:id="rId4" imgW="10311111" imgH="7555556" progId="Photoshop.Image.10">
                  <p:embed/>
                </p:oleObj>
              </mc:Choice>
              <mc:Fallback>
                <p:oleObj name="Image" r:id="rId4" imgW="10311111" imgH="7555556" progId="Photoshop.Image.10">
                  <p:embed/>
                  <p:pic>
                    <p:nvPicPr>
                      <p:cNvPr id="22530" name="Object 4">
                        <a:extLst>
                          <a:ext uri="{FF2B5EF4-FFF2-40B4-BE49-F238E27FC236}">
                            <a16:creationId xmlns:a16="http://schemas.microsoft.com/office/drawing/2014/main" id="{375968EF-15C2-445D-8003-A77074579B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164" y="1950720"/>
                        <a:ext cx="10205156" cy="747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26812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C4800293-C7DB-459A-BF10-30E86DCA7703}"/>
              </a:ext>
            </a:extLst>
          </p:cNvPr>
          <p:cNvSpPr>
            <a:spLocks noGrp="1" noChangeArrowheads="1"/>
          </p:cNvSpPr>
          <p:nvPr>
            <p:ph type="title"/>
          </p:nvPr>
        </p:nvSpPr>
        <p:spPr/>
        <p:txBody>
          <a:bodyPr/>
          <a:lstStyle/>
          <a:p>
            <a:r>
              <a:rPr lang="en-US" altLang="en-US"/>
              <a:t>Factorizing the measurement matrix</a:t>
            </a:r>
          </a:p>
        </p:txBody>
      </p:sp>
      <p:sp>
        <p:nvSpPr>
          <p:cNvPr id="24580" name="Rectangle 3">
            <a:extLst>
              <a:ext uri="{FF2B5EF4-FFF2-40B4-BE49-F238E27FC236}">
                <a16:creationId xmlns:a16="http://schemas.microsoft.com/office/drawing/2014/main" id="{C8FEFB78-2ABF-4081-B4CE-8FBAAD9AAA15}"/>
              </a:ext>
            </a:extLst>
          </p:cNvPr>
          <p:cNvSpPr>
            <a:spLocks noGrp="1" noChangeArrowheads="1"/>
          </p:cNvSpPr>
          <p:nvPr>
            <p:ph type="body" idx="1"/>
          </p:nvPr>
        </p:nvSpPr>
        <p:spPr/>
        <p:txBody>
          <a:bodyPr/>
          <a:lstStyle/>
          <a:p>
            <a:pPr marL="650230" indent="-650230">
              <a:buFontTx/>
              <a:buChar char="•"/>
            </a:pPr>
            <a:r>
              <a:rPr lang="en-US" altLang="en-US"/>
              <a:t>Obtaining a factorization from SVD:</a:t>
            </a:r>
          </a:p>
        </p:txBody>
      </p:sp>
      <p:graphicFrame>
        <p:nvGraphicFramePr>
          <p:cNvPr id="24578" name="Object 4">
            <a:extLst>
              <a:ext uri="{FF2B5EF4-FFF2-40B4-BE49-F238E27FC236}">
                <a16:creationId xmlns:a16="http://schemas.microsoft.com/office/drawing/2014/main" id="{D6DAB685-3457-4DDE-B41B-8A812A334C81}"/>
              </a:ext>
            </a:extLst>
          </p:cNvPr>
          <p:cNvGraphicFramePr>
            <a:graphicFrameLocks noGrp="1" noChangeAspect="1"/>
          </p:cNvGraphicFramePr>
          <p:nvPr>
            <p:ph idx="4294967295"/>
          </p:nvPr>
        </p:nvGraphicFramePr>
        <p:xfrm>
          <a:off x="975360" y="1950721"/>
          <a:ext cx="10078720" cy="7132321"/>
        </p:xfrm>
        <a:graphic>
          <a:graphicData uri="http://schemas.openxmlformats.org/presentationml/2006/ole">
            <mc:AlternateContent xmlns:mc="http://schemas.openxmlformats.org/markup-compatibility/2006">
              <mc:Choice xmlns:v="urn:schemas-microsoft-com:vml" Requires="v">
                <p:oleObj spid="_x0000_s53310" name="Image" r:id="rId4" imgW="11250794" imgH="7961905" progId="Photoshop.Image.10">
                  <p:embed/>
                </p:oleObj>
              </mc:Choice>
              <mc:Fallback>
                <p:oleObj name="Image" r:id="rId4" imgW="11250794" imgH="7961905" progId="Photoshop.Image.10">
                  <p:embed/>
                  <p:pic>
                    <p:nvPicPr>
                      <p:cNvPr id="24578" name="Object 4">
                        <a:extLst>
                          <a:ext uri="{FF2B5EF4-FFF2-40B4-BE49-F238E27FC236}">
                            <a16:creationId xmlns:a16="http://schemas.microsoft.com/office/drawing/2014/main" id="{D6DAB685-3457-4DDE-B41B-8A812A334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360" y="1950721"/>
                        <a:ext cx="10078720" cy="7132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9782" name="Text Box 6">
            <a:extLst>
              <a:ext uri="{FF2B5EF4-FFF2-40B4-BE49-F238E27FC236}">
                <a16:creationId xmlns:a16="http://schemas.microsoft.com/office/drawing/2014/main" id="{38BD5B88-D67E-417E-A1F1-A144FCE8054F}"/>
              </a:ext>
            </a:extLst>
          </p:cNvPr>
          <p:cNvSpPr txBox="1">
            <a:spLocks noChangeArrowheads="1"/>
          </p:cNvSpPr>
          <p:nvPr/>
        </p:nvSpPr>
        <p:spPr bwMode="auto">
          <a:xfrm>
            <a:off x="6834574" y="8019627"/>
            <a:ext cx="5585182" cy="1142749"/>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1300460" rtl="0" eaLnBrk="0" fontAlgn="base" latinLnBrk="0" hangingPunct="0">
              <a:lnSpc>
                <a:spcPct val="100000"/>
              </a:lnSpc>
              <a:spcBef>
                <a:spcPct val="0"/>
              </a:spcBef>
              <a:spcAft>
                <a:spcPct val="0"/>
              </a:spcAft>
              <a:buClrTx/>
              <a:buSzTx/>
              <a:buFontTx/>
              <a:buNone/>
              <a:tabLst/>
              <a:defRPr/>
            </a:pPr>
            <a:r>
              <a:rPr kumimoji="0" lang="en-US" altLang="en-US" sz="3413"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sym typeface="Helvetica Light"/>
              </a:rPr>
              <a:t>This decomposition minimizes</a:t>
            </a:r>
            <a:br>
              <a:rPr kumimoji="0" lang="en-US" altLang="en-US" sz="3413"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sym typeface="Helvetica Light"/>
              </a:rPr>
            </a:br>
            <a:r>
              <a:rPr kumimoji="0" lang="en-US" altLang="en-US" sz="3413"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sym typeface="Helvetica Light"/>
              </a:rPr>
              <a:t>|D-MS|</a:t>
            </a:r>
            <a:r>
              <a:rPr kumimoji="0" lang="en-US" altLang="en-US" sz="3413" b="1" i="0" u="none" strike="noStrike" kern="1200" cap="none" spc="0" normalizeH="0" baseline="30000" noProof="0">
                <a:ln>
                  <a:noFill/>
                </a:ln>
                <a:solidFill>
                  <a:srgbClr val="000000"/>
                </a:solidFill>
                <a:effectLst/>
                <a:uLnTx/>
                <a:uFillTx/>
                <a:latin typeface="Times New Roman" panose="02020603050405020304" pitchFamily="18" charset="0"/>
                <a:ea typeface="+mn-ea"/>
                <a:cs typeface="Arial" panose="020B0604020202020204" pitchFamily="34" charset="0"/>
                <a:sym typeface="Helvetica Light"/>
              </a:rPr>
              <a:t>2</a:t>
            </a:r>
          </a:p>
        </p:txBody>
      </p:sp>
    </p:spTree>
    <p:extLst>
      <p:ext uri="{BB962C8B-B14F-4D97-AF65-F5344CB8AC3E}">
        <p14:creationId xmlns:p14="http://schemas.microsoft.com/office/powerpoint/2010/main" val="1178811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9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978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7">
            <a:extLst>
              <a:ext uri="{FF2B5EF4-FFF2-40B4-BE49-F238E27FC236}">
                <a16:creationId xmlns:a16="http://schemas.microsoft.com/office/drawing/2014/main" id="{DF7C860C-EB10-44A1-93FC-525A72929501}"/>
              </a:ext>
            </a:extLst>
          </p:cNvPr>
          <p:cNvSpPr>
            <a:spLocks noGrp="1" noChangeArrowheads="1"/>
          </p:cNvSpPr>
          <p:nvPr>
            <p:ph type="title"/>
          </p:nvPr>
        </p:nvSpPr>
        <p:spPr/>
        <p:txBody>
          <a:bodyPr/>
          <a:lstStyle/>
          <a:p>
            <a:r>
              <a:rPr lang="en-US" altLang="en-US"/>
              <a:t>Affine ambiguity</a:t>
            </a:r>
          </a:p>
        </p:txBody>
      </p:sp>
      <p:sp>
        <p:nvSpPr>
          <p:cNvPr id="1021955" name="Rectangle 3">
            <a:extLst>
              <a:ext uri="{FF2B5EF4-FFF2-40B4-BE49-F238E27FC236}">
                <a16:creationId xmlns:a16="http://schemas.microsoft.com/office/drawing/2014/main" id="{8EB9FD9F-A455-45A9-8CD8-5E72828A8241}"/>
              </a:ext>
            </a:extLst>
          </p:cNvPr>
          <p:cNvSpPr>
            <a:spLocks noGrp="1" noChangeArrowheads="1"/>
          </p:cNvSpPr>
          <p:nvPr>
            <p:ph type="body" idx="1"/>
          </p:nvPr>
        </p:nvSpPr>
        <p:spPr>
          <a:xfrm>
            <a:off x="866987" y="5201920"/>
            <a:ext cx="11270827" cy="4226560"/>
          </a:xfrm>
        </p:spPr>
        <p:txBody>
          <a:bodyPr/>
          <a:lstStyle/>
          <a:p>
            <a:pPr>
              <a:buFontTx/>
              <a:buChar char="•"/>
            </a:pPr>
            <a:r>
              <a:rPr lang="en-US" altLang="en-US"/>
              <a:t>The decomposition is not unique. We get the same </a:t>
            </a:r>
            <a:r>
              <a:rPr lang="en-US" altLang="en-US" b="1"/>
              <a:t>D </a:t>
            </a:r>
            <a:r>
              <a:rPr lang="en-US" altLang="en-US"/>
              <a:t>by using any 3</a:t>
            </a:r>
            <a:r>
              <a:rPr lang="en-US" altLang="en-US">
                <a:cs typeface="Arial" panose="020B0604020202020204" pitchFamily="34" charset="0"/>
              </a:rPr>
              <a:t>×</a:t>
            </a:r>
            <a:r>
              <a:rPr lang="en-US" altLang="en-US"/>
              <a:t>3 matrix </a:t>
            </a:r>
            <a:r>
              <a:rPr lang="en-US" altLang="en-US" b="1"/>
              <a:t>C </a:t>
            </a:r>
            <a:r>
              <a:rPr lang="en-US" altLang="en-US"/>
              <a:t>and applying the transformations </a:t>
            </a:r>
            <a:r>
              <a:rPr lang="en-US" altLang="en-US" b="1"/>
              <a:t>M </a:t>
            </a:r>
            <a:r>
              <a:rPr lang="en-US" altLang="en-US" b="1">
                <a:cs typeface="Arial" panose="020B0604020202020204" pitchFamily="34" charset="0"/>
              </a:rPr>
              <a:t>→ </a:t>
            </a:r>
            <a:r>
              <a:rPr lang="en-US" altLang="en-US" b="1"/>
              <a:t>MC, S </a:t>
            </a:r>
            <a:r>
              <a:rPr lang="en-US" altLang="en-US" b="1">
                <a:cs typeface="Arial" panose="020B0604020202020204" pitchFamily="34" charset="0"/>
              </a:rPr>
              <a:t>→</a:t>
            </a:r>
            <a:r>
              <a:rPr lang="en-US" altLang="en-US" b="1"/>
              <a:t>C</a:t>
            </a:r>
            <a:r>
              <a:rPr lang="en-US" altLang="en-US" b="1" baseline="30000"/>
              <a:t>-1</a:t>
            </a:r>
            <a:r>
              <a:rPr lang="en-US" altLang="en-US" b="1"/>
              <a:t>S</a:t>
            </a:r>
          </a:p>
          <a:p>
            <a:pPr>
              <a:buFontTx/>
              <a:buChar char="•"/>
            </a:pPr>
            <a:r>
              <a:rPr lang="en-US" altLang="en-US"/>
              <a:t>That is because we have only an affine transformation and we have not enforced any Euclidean constraints (like forcing the image axes to be perpendicular, for example)</a:t>
            </a:r>
          </a:p>
        </p:txBody>
      </p:sp>
      <p:graphicFrame>
        <p:nvGraphicFramePr>
          <p:cNvPr id="25602" name="Object 4">
            <a:extLst>
              <a:ext uri="{FF2B5EF4-FFF2-40B4-BE49-F238E27FC236}">
                <a16:creationId xmlns:a16="http://schemas.microsoft.com/office/drawing/2014/main" id="{1E1F39DA-E5EE-4AF3-88F2-C81C49D543B0}"/>
              </a:ext>
            </a:extLst>
          </p:cNvPr>
          <p:cNvGraphicFramePr>
            <a:graphicFrameLocks noGrp="1" noChangeAspect="1"/>
          </p:cNvGraphicFramePr>
          <p:nvPr>
            <p:ph sz="half" idx="4294967295"/>
          </p:nvPr>
        </p:nvGraphicFramePr>
        <p:xfrm>
          <a:off x="1625600" y="1408853"/>
          <a:ext cx="9753600" cy="3723076"/>
        </p:xfrm>
        <a:graphic>
          <a:graphicData uri="http://schemas.openxmlformats.org/presentationml/2006/ole">
            <mc:AlternateContent xmlns:mc="http://schemas.openxmlformats.org/markup-compatibility/2006">
              <mc:Choice xmlns:v="urn:schemas-microsoft-com:vml" Requires="v">
                <p:oleObj spid="_x0000_s54334" name="Image" r:id="rId4" imgW="11746032" imgH="4482540" progId="Photoshop.Image.10">
                  <p:embed/>
                </p:oleObj>
              </mc:Choice>
              <mc:Fallback>
                <p:oleObj name="Image" r:id="rId4" imgW="11746032" imgH="4482540" progId="Photoshop.Image.10">
                  <p:embed/>
                  <p:pic>
                    <p:nvPicPr>
                      <p:cNvPr id="25602" name="Object 4">
                        <a:extLst>
                          <a:ext uri="{FF2B5EF4-FFF2-40B4-BE49-F238E27FC236}">
                            <a16:creationId xmlns:a16="http://schemas.microsoft.com/office/drawing/2014/main" id="{1E1F39DA-E5EE-4AF3-88F2-C81C49D5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1408853"/>
                        <a:ext cx="9753600" cy="3723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37885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19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19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195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a:extLst>
              <a:ext uri="{FF2B5EF4-FFF2-40B4-BE49-F238E27FC236}">
                <a16:creationId xmlns:a16="http://schemas.microsoft.com/office/drawing/2014/main" id="{44191DFF-DF7A-4307-B54E-EF6588E506DE}"/>
              </a:ext>
            </a:extLst>
          </p:cNvPr>
          <p:cNvSpPr>
            <a:spLocks noGrp="1" noChangeArrowheads="1"/>
          </p:cNvSpPr>
          <p:nvPr>
            <p:ph type="body" idx="1"/>
          </p:nvPr>
        </p:nvSpPr>
        <p:spPr>
          <a:xfrm>
            <a:off x="975360" y="1300480"/>
            <a:ext cx="11054080" cy="8453120"/>
          </a:xfrm>
        </p:spPr>
        <p:txBody>
          <a:bodyPr/>
          <a:lstStyle/>
          <a:p>
            <a:pPr>
              <a:lnSpc>
                <a:spcPct val="90000"/>
              </a:lnSpc>
              <a:buFontTx/>
              <a:buChar char="•"/>
            </a:pPr>
            <a:r>
              <a:rPr lang="en-US" altLang="en-US"/>
              <a:t>Orthographic: image axes are perpendicular and of unit length</a:t>
            </a:r>
            <a:br>
              <a:rPr lang="en-US" altLang="en-US"/>
            </a:br>
            <a:br>
              <a:rPr lang="en-US" altLang="en-US"/>
            </a:br>
            <a:br>
              <a:rPr lang="en-US" altLang="en-US"/>
            </a:br>
            <a:br>
              <a:rPr lang="en-US" altLang="en-US"/>
            </a:br>
            <a:br>
              <a:rPr lang="en-US" altLang="en-US"/>
            </a:br>
            <a:br>
              <a:rPr lang="en-US" altLang="en-US"/>
            </a:br>
            <a:br>
              <a:rPr lang="en-US" altLang="en-US"/>
            </a:br>
            <a:br>
              <a:rPr lang="en-US" altLang="en-US"/>
            </a:br>
            <a:endParaRPr lang="en-US" altLang="en-US"/>
          </a:p>
        </p:txBody>
      </p:sp>
      <p:sp>
        <p:nvSpPr>
          <p:cNvPr id="109571" name="Rectangle 2">
            <a:extLst>
              <a:ext uri="{FF2B5EF4-FFF2-40B4-BE49-F238E27FC236}">
                <a16:creationId xmlns:a16="http://schemas.microsoft.com/office/drawing/2014/main" id="{C667C62D-5FBB-4DD5-A95F-3C083AAAAAA9}"/>
              </a:ext>
            </a:extLst>
          </p:cNvPr>
          <p:cNvSpPr>
            <a:spLocks noGrp="1" noChangeArrowheads="1"/>
          </p:cNvSpPr>
          <p:nvPr>
            <p:ph type="title"/>
          </p:nvPr>
        </p:nvSpPr>
        <p:spPr/>
        <p:txBody>
          <a:bodyPr/>
          <a:lstStyle/>
          <a:p>
            <a:r>
              <a:rPr lang="en-US" altLang="en-US"/>
              <a:t>Eliminating the affine ambiguity</a:t>
            </a:r>
          </a:p>
        </p:txBody>
      </p:sp>
      <p:sp>
        <p:nvSpPr>
          <p:cNvPr id="109572" name="Freeform 5">
            <a:extLst>
              <a:ext uri="{FF2B5EF4-FFF2-40B4-BE49-F238E27FC236}">
                <a16:creationId xmlns:a16="http://schemas.microsoft.com/office/drawing/2014/main" id="{DD7CAA83-CBC2-4410-9552-B7CC65966687}"/>
              </a:ext>
            </a:extLst>
          </p:cNvPr>
          <p:cNvSpPr>
            <a:spLocks/>
          </p:cNvSpPr>
          <p:nvPr/>
        </p:nvSpPr>
        <p:spPr bwMode="auto">
          <a:xfrm>
            <a:off x="2941886" y="4768427"/>
            <a:ext cx="2957689" cy="3029938"/>
          </a:xfrm>
          <a:custGeom>
            <a:avLst/>
            <a:gdLst>
              <a:gd name="T0" fmla="*/ 0 w 1842"/>
              <a:gd name="T1" fmla="*/ 2147483647 h 1847"/>
              <a:gd name="T2" fmla="*/ 2147483647 w 1842"/>
              <a:gd name="T3" fmla="*/ 0 h 1847"/>
              <a:gd name="T4" fmla="*/ 2147483647 w 1842"/>
              <a:gd name="T5" fmla="*/ 2147483647 h 1847"/>
              <a:gd name="T6" fmla="*/ 0 w 1842"/>
              <a:gd name="T7" fmla="*/ 2147483647 h 1847"/>
              <a:gd name="T8" fmla="*/ 0 w 1842"/>
              <a:gd name="T9" fmla="*/ 2147483647 h 1847"/>
              <a:gd name="T10" fmla="*/ 0 60000 65536"/>
              <a:gd name="T11" fmla="*/ 0 60000 65536"/>
              <a:gd name="T12" fmla="*/ 0 60000 65536"/>
              <a:gd name="T13" fmla="*/ 0 60000 65536"/>
              <a:gd name="T14" fmla="*/ 0 60000 65536"/>
              <a:gd name="T15" fmla="*/ 0 w 1842"/>
              <a:gd name="T16" fmla="*/ 0 h 1847"/>
              <a:gd name="T17" fmla="*/ 1842 w 1842"/>
              <a:gd name="T18" fmla="*/ 1847 h 1847"/>
            </a:gdLst>
            <a:ahLst/>
            <a:cxnLst>
              <a:cxn ang="T10">
                <a:pos x="T0" y="T1"/>
              </a:cxn>
              <a:cxn ang="T11">
                <a:pos x="T2" y="T3"/>
              </a:cxn>
              <a:cxn ang="T12">
                <a:pos x="T4" y="T5"/>
              </a:cxn>
              <a:cxn ang="T13">
                <a:pos x="T6" y="T7"/>
              </a:cxn>
              <a:cxn ang="T14">
                <a:pos x="T8" y="T9"/>
              </a:cxn>
            </a:cxnLst>
            <a:rect l="T15" t="T16" r="T17" b="T18"/>
            <a:pathLst>
              <a:path w="1842" h="1847">
                <a:moveTo>
                  <a:pt x="0" y="660"/>
                </a:moveTo>
                <a:lnTo>
                  <a:pt x="1842" y="0"/>
                </a:lnTo>
                <a:lnTo>
                  <a:pt x="1842" y="1186"/>
                </a:lnTo>
                <a:lnTo>
                  <a:pt x="0" y="1847"/>
                </a:lnTo>
                <a:lnTo>
                  <a:pt x="0" y="660"/>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Light"/>
            </a:endParaRPr>
          </a:p>
        </p:txBody>
      </p:sp>
      <p:sp>
        <p:nvSpPr>
          <p:cNvPr id="109573" name="Line 6">
            <a:extLst>
              <a:ext uri="{FF2B5EF4-FFF2-40B4-BE49-F238E27FC236}">
                <a16:creationId xmlns:a16="http://schemas.microsoft.com/office/drawing/2014/main" id="{332EE5F0-1079-4125-954F-09F8744919A2}"/>
              </a:ext>
            </a:extLst>
          </p:cNvPr>
          <p:cNvSpPr>
            <a:spLocks noChangeShapeType="1"/>
          </p:cNvSpPr>
          <p:nvPr/>
        </p:nvSpPr>
        <p:spPr bwMode="auto">
          <a:xfrm>
            <a:off x="3908215" y="6515948"/>
            <a:ext cx="4571999" cy="134337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Light"/>
            </a:endParaRPr>
          </a:p>
        </p:txBody>
      </p:sp>
      <p:sp>
        <p:nvSpPr>
          <p:cNvPr id="109574" name="Freeform 7">
            <a:extLst>
              <a:ext uri="{FF2B5EF4-FFF2-40B4-BE49-F238E27FC236}">
                <a16:creationId xmlns:a16="http://schemas.microsoft.com/office/drawing/2014/main" id="{EB9713CE-A4ED-4EC6-9496-238E85A40403}"/>
              </a:ext>
            </a:extLst>
          </p:cNvPr>
          <p:cNvSpPr>
            <a:spLocks/>
          </p:cNvSpPr>
          <p:nvPr/>
        </p:nvSpPr>
        <p:spPr bwMode="auto">
          <a:xfrm>
            <a:off x="2939627" y="6486597"/>
            <a:ext cx="2258" cy="1311768"/>
          </a:xfrm>
          <a:custGeom>
            <a:avLst/>
            <a:gdLst>
              <a:gd name="T0" fmla="*/ 0 w 1"/>
              <a:gd name="T1" fmla="*/ 2147483647 h 702"/>
              <a:gd name="T2" fmla="*/ 0 w 1"/>
              <a:gd name="T3" fmla="*/ 0 h 702"/>
              <a:gd name="T4" fmla="*/ 0 60000 65536"/>
              <a:gd name="T5" fmla="*/ 0 60000 65536"/>
              <a:gd name="T6" fmla="*/ 0 w 1"/>
              <a:gd name="T7" fmla="*/ 0 h 702"/>
              <a:gd name="T8" fmla="*/ 1 w 1"/>
              <a:gd name="T9" fmla="*/ 702 h 702"/>
            </a:gdLst>
            <a:ahLst/>
            <a:cxnLst>
              <a:cxn ang="T4">
                <a:pos x="T0" y="T1"/>
              </a:cxn>
              <a:cxn ang="T5">
                <a:pos x="T2" y="T3"/>
              </a:cxn>
            </a:cxnLst>
            <a:rect l="T6" t="T7" r="T8" b="T9"/>
            <a:pathLst>
              <a:path w="1" h="702">
                <a:moveTo>
                  <a:pt x="0" y="702"/>
                </a:moveTo>
                <a:lnTo>
                  <a:pt x="0" y="0"/>
                </a:lnTo>
              </a:path>
            </a:pathLst>
          </a:custGeom>
          <a:noFill/>
          <a:ln w="38100">
            <a:solidFill>
              <a:srgbClr val="FF0000"/>
            </a:solidFill>
            <a:round/>
            <a:headEn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Light"/>
            </a:endParaRPr>
          </a:p>
        </p:txBody>
      </p:sp>
      <p:sp>
        <p:nvSpPr>
          <p:cNvPr id="109575" name="Freeform 8">
            <a:extLst>
              <a:ext uri="{FF2B5EF4-FFF2-40B4-BE49-F238E27FC236}">
                <a16:creationId xmlns:a16="http://schemas.microsoft.com/office/drawing/2014/main" id="{D8717C26-577E-4299-808E-96BA9335C87C}"/>
              </a:ext>
            </a:extLst>
          </p:cNvPr>
          <p:cNvSpPr>
            <a:spLocks/>
          </p:cNvSpPr>
          <p:nvPr/>
        </p:nvSpPr>
        <p:spPr bwMode="auto">
          <a:xfrm>
            <a:off x="2941886" y="7396480"/>
            <a:ext cx="1095022" cy="397369"/>
          </a:xfrm>
          <a:custGeom>
            <a:avLst/>
            <a:gdLst>
              <a:gd name="T0" fmla="*/ 0 w 485"/>
              <a:gd name="T1" fmla="*/ 2147483647 h 176"/>
              <a:gd name="T2" fmla="*/ 2147483647 w 485"/>
              <a:gd name="T3" fmla="*/ 0 h 176"/>
              <a:gd name="T4" fmla="*/ 0 60000 65536"/>
              <a:gd name="T5" fmla="*/ 0 60000 65536"/>
              <a:gd name="T6" fmla="*/ 0 w 485"/>
              <a:gd name="T7" fmla="*/ 0 h 176"/>
              <a:gd name="T8" fmla="*/ 485 w 485"/>
              <a:gd name="T9" fmla="*/ 176 h 176"/>
            </a:gdLst>
            <a:ahLst/>
            <a:cxnLst>
              <a:cxn ang="T4">
                <a:pos x="T0" y="T1"/>
              </a:cxn>
              <a:cxn ang="T5">
                <a:pos x="T2" y="T3"/>
              </a:cxn>
            </a:cxnLst>
            <a:rect l="T6" t="T7" r="T8" b="T9"/>
            <a:pathLst>
              <a:path w="485" h="176">
                <a:moveTo>
                  <a:pt x="0" y="176"/>
                </a:moveTo>
                <a:lnTo>
                  <a:pt x="485" y="0"/>
                </a:lnTo>
              </a:path>
            </a:pathLst>
          </a:custGeom>
          <a:noFill/>
          <a:ln w="38100">
            <a:solidFill>
              <a:srgbClr val="FF0000"/>
            </a:solidFill>
            <a:round/>
            <a:headEn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Light"/>
            </a:endParaRPr>
          </a:p>
        </p:txBody>
      </p:sp>
      <p:sp>
        <p:nvSpPr>
          <p:cNvPr id="109576" name="Oval 9">
            <a:extLst>
              <a:ext uri="{FF2B5EF4-FFF2-40B4-BE49-F238E27FC236}">
                <a16:creationId xmlns:a16="http://schemas.microsoft.com/office/drawing/2014/main" id="{9939D252-8F32-4EA7-B765-1F23A4D2D4DA}"/>
              </a:ext>
            </a:extLst>
          </p:cNvPr>
          <p:cNvSpPr>
            <a:spLocks noChangeArrowheads="1"/>
          </p:cNvSpPr>
          <p:nvPr/>
        </p:nvSpPr>
        <p:spPr bwMode="auto">
          <a:xfrm>
            <a:off x="8394418" y="7771272"/>
            <a:ext cx="133210" cy="13998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9577" name="Oval 10">
            <a:extLst>
              <a:ext uri="{FF2B5EF4-FFF2-40B4-BE49-F238E27FC236}">
                <a16:creationId xmlns:a16="http://schemas.microsoft.com/office/drawing/2014/main" id="{0E298281-8163-48FB-86F6-95A2B8DC6B6B}"/>
              </a:ext>
            </a:extLst>
          </p:cNvPr>
          <p:cNvSpPr>
            <a:spLocks noChangeArrowheads="1"/>
          </p:cNvSpPr>
          <p:nvPr/>
        </p:nvSpPr>
        <p:spPr bwMode="auto">
          <a:xfrm>
            <a:off x="3822419" y="6425636"/>
            <a:ext cx="133208" cy="13998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9578" name="Text Box 11">
            <a:extLst>
              <a:ext uri="{FF2B5EF4-FFF2-40B4-BE49-F238E27FC236}">
                <a16:creationId xmlns:a16="http://schemas.microsoft.com/office/drawing/2014/main" id="{632EF38B-FA64-4CD4-97F1-BA85D144ABCD}"/>
              </a:ext>
            </a:extLst>
          </p:cNvPr>
          <p:cNvSpPr txBox="1">
            <a:spLocks noChangeArrowheads="1"/>
          </p:cNvSpPr>
          <p:nvPr/>
        </p:nvSpPr>
        <p:spPr bwMode="auto">
          <a:xfrm>
            <a:off x="3738880" y="5888285"/>
            <a:ext cx="34817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r>
              <a:rPr kumimoji="0" lang="en-US" altLang="en-US" sz="256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p>
        </p:txBody>
      </p:sp>
      <p:sp>
        <p:nvSpPr>
          <p:cNvPr id="109579" name="Text Box 12">
            <a:extLst>
              <a:ext uri="{FF2B5EF4-FFF2-40B4-BE49-F238E27FC236}">
                <a16:creationId xmlns:a16="http://schemas.microsoft.com/office/drawing/2014/main" id="{ECF2D6D3-47EC-45F7-8A38-99736FFD3420}"/>
              </a:ext>
            </a:extLst>
          </p:cNvPr>
          <p:cNvSpPr txBox="1">
            <a:spLocks noChangeArrowheads="1"/>
          </p:cNvSpPr>
          <p:nvPr/>
        </p:nvSpPr>
        <p:spPr bwMode="auto">
          <a:xfrm>
            <a:off x="8563752" y="7321975"/>
            <a:ext cx="404278"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r>
              <a:rPr kumimoji="0" lang="en-US" altLang="en-US" sz="256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p>
        </p:txBody>
      </p:sp>
      <p:sp>
        <p:nvSpPr>
          <p:cNvPr id="109580" name="Text Box 13">
            <a:extLst>
              <a:ext uri="{FF2B5EF4-FFF2-40B4-BE49-F238E27FC236}">
                <a16:creationId xmlns:a16="http://schemas.microsoft.com/office/drawing/2014/main" id="{E003625C-4A28-4DDB-A296-A0EBAE9CAA9B}"/>
              </a:ext>
            </a:extLst>
          </p:cNvPr>
          <p:cNvSpPr txBox="1">
            <a:spLocks noChangeArrowheads="1"/>
          </p:cNvSpPr>
          <p:nvPr/>
        </p:nvSpPr>
        <p:spPr bwMode="auto">
          <a:xfrm>
            <a:off x="3359573" y="7477761"/>
            <a:ext cx="48923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r>
              <a:rPr kumimoji="0" lang="en-US" altLang="en-US" sz="256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a:t>
            </a:r>
          </a:p>
        </p:txBody>
      </p:sp>
      <p:sp>
        <p:nvSpPr>
          <p:cNvPr id="109581" name="Text Box 14">
            <a:extLst>
              <a:ext uri="{FF2B5EF4-FFF2-40B4-BE49-F238E27FC236}">
                <a16:creationId xmlns:a16="http://schemas.microsoft.com/office/drawing/2014/main" id="{62DCB8AB-12DD-45F8-B5F6-8F8FB36255C7}"/>
              </a:ext>
            </a:extLst>
          </p:cNvPr>
          <p:cNvSpPr txBox="1">
            <a:spLocks noChangeArrowheads="1"/>
          </p:cNvSpPr>
          <p:nvPr/>
        </p:nvSpPr>
        <p:spPr bwMode="auto">
          <a:xfrm>
            <a:off x="2262293" y="6719147"/>
            <a:ext cx="48923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r>
              <a:rPr kumimoji="0" lang="en-US" altLang="en-US" sz="256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p>
        </p:txBody>
      </p:sp>
      <p:sp>
        <p:nvSpPr>
          <p:cNvPr id="109582" name="Text Box 15">
            <a:extLst>
              <a:ext uri="{FF2B5EF4-FFF2-40B4-BE49-F238E27FC236}">
                <a16:creationId xmlns:a16="http://schemas.microsoft.com/office/drawing/2014/main" id="{977176AB-0473-4F5F-AA7B-1C514F0EA27F}"/>
              </a:ext>
            </a:extLst>
          </p:cNvPr>
          <p:cNvSpPr txBox="1">
            <a:spLocks noChangeArrowheads="1"/>
          </p:cNvSpPr>
          <p:nvPr/>
        </p:nvSpPr>
        <p:spPr bwMode="auto">
          <a:xfrm>
            <a:off x="8453120" y="4876801"/>
            <a:ext cx="1582484"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 </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a:t>
            </a: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 </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0</a:t>
            </a:r>
          </a:p>
        </p:txBody>
      </p:sp>
      <p:sp>
        <p:nvSpPr>
          <p:cNvPr id="109583" name="Text Box 16">
            <a:extLst>
              <a:ext uri="{FF2B5EF4-FFF2-40B4-BE49-F238E27FC236}">
                <a16:creationId xmlns:a16="http://schemas.microsoft.com/office/drawing/2014/main" id="{B8902BA2-04B6-46D1-82F2-3AC1C6597191}"/>
              </a:ext>
            </a:extLst>
          </p:cNvPr>
          <p:cNvSpPr txBox="1">
            <a:spLocks noChangeArrowheads="1"/>
          </p:cNvSpPr>
          <p:nvPr/>
        </p:nvSpPr>
        <p:spPr bwMode="auto">
          <a:xfrm>
            <a:off x="8344748" y="5960534"/>
            <a:ext cx="227979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t>
            </a: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t>
            </a:r>
            <a:r>
              <a:rPr kumimoji="0" lang="en-US" altLang="en-US" sz="2560" b="0" i="0" u="none"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 |</a:t>
            </a: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t>
            </a:r>
            <a:r>
              <a:rPr kumimoji="0" lang="en-US" altLang="en-US" sz="2560" b="0" i="0" u="none"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1</a:t>
            </a:r>
          </a:p>
        </p:txBody>
      </p:sp>
      <p:sp>
        <p:nvSpPr>
          <p:cNvPr id="109585" name="Freeform 18">
            <a:extLst>
              <a:ext uri="{FF2B5EF4-FFF2-40B4-BE49-F238E27FC236}">
                <a16:creationId xmlns:a16="http://schemas.microsoft.com/office/drawing/2014/main" id="{8A729BC5-EFFB-464E-A7FC-910904229D49}"/>
              </a:ext>
            </a:extLst>
          </p:cNvPr>
          <p:cNvSpPr>
            <a:spLocks/>
          </p:cNvSpPr>
          <p:nvPr/>
        </p:nvSpPr>
        <p:spPr bwMode="auto">
          <a:xfrm>
            <a:off x="2926080" y="7369387"/>
            <a:ext cx="325120" cy="298027"/>
          </a:xfrm>
          <a:custGeom>
            <a:avLst/>
            <a:gdLst>
              <a:gd name="T0" fmla="*/ 0 w 144"/>
              <a:gd name="T1" fmla="*/ 2147483647 h 132"/>
              <a:gd name="T2" fmla="*/ 2147483647 w 144"/>
              <a:gd name="T3" fmla="*/ 0 h 132"/>
              <a:gd name="T4" fmla="*/ 2147483647 w 144"/>
              <a:gd name="T5" fmla="*/ 2147483647 h 132"/>
              <a:gd name="T6" fmla="*/ 0 60000 65536"/>
              <a:gd name="T7" fmla="*/ 0 60000 65536"/>
              <a:gd name="T8" fmla="*/ 0 60000 65536"/>
              <a:gd name="T9" fmla="*/ 0 w 144"/>
              <a:gd name="T10" fmla="*/ 0 h 132"/>
              <a:gd name="T11" fmla="*/ 144 w 144"/>
              <a:gd name="T12" fmla="*/ 132 h 132"/>
            </a:gdLst>
            <a:ahLst/>
            <a:cxnLst>
              <a:cxn ang="T6">
                <a:pos x="T0" y="T1"/>
              </a:cxn>
              <a:cxn ang="T7">
                <a:pos x="T2" y="T3"/>
              </a:cxn>
              <a:cxn ang="T8">
                <a:pos x="T4" y="T5"/>
              </a:cxn>
            </a:cxnLst>
            <a:rect l="T9" t="T10" r="T11" b="T12"/>
            <a:pathLst>
              <a:path w="144" h="132">
                <a:moveTo>
                  <a:pt x="0" y="48"/>
                </a:moveTo>
                <a:lnTo>
                  <a:pt x="144" y="0"/>
                </a:lnTo>
                <a:lnTo>
                  <a:pt x="144" y="132"/>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Helvetica Light"/>
            </a:endParaRPr>
          </a:p>
        </p:txBody>
      </p:sp>
    </p:spTree>
    <p:extLst>
      <p:ext uri="{BB962C8B-B14F-4D97-AF65-F5344CB8AC3E}">
        <p14:creationId xmlns:p14="http://schemas.microsoft.com/office/powerpoint/2010/main" val="177597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666046" y="1395307"/>
          <a:ext cx="11679484" cy="6102774"/>
        </p:xfrm>
        <a:graphic>
          <a:graphicData uri="http://schemas.openxmlformats.org/presentationml/2006/ole">
            <mc:AlternateContent xmlns:mc="http://schemas.openxmlformats.org/markup-compatibility/2006">
              <mc:Choice xmlns:v="urn:schemas-microsoft-com:vml" Requires="v">
                <p:oleObj spid="_x0000_s33856" name="方程式" r:id="rId4" imgW="3670200" imgH="2082600" progId="Equation.3">
                  <p:embed/>
                </p:oleObj>
              </mc:Choice>
              <mc:Fallback>
                <p:oleObj name="方程式" r:id="rId4" imgW="3670200" imgH="2082600" progId="Equation.3">
                  <p:embed/>
                  <p:pic>
                    <p:nvPicPr>
                      <p:cNvPr id="1126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46" y="1395307"/>
                        <a:ext cx="11679484" cy="61027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7" name="Rectangle 2"/>
          <p:cNvSpPr>
            <a:spLocks noGrp="1" noChangeArrowheads="1"/>
          </p:cNvSpPr>
          <p:nvPr>
            <p:ph type="title"/>
          </p:nvPr>
        </p:nvSpPr>
        <p:spPr>
          <a:xfrm>
            <a:off x="650240" y="3538"/>
            <a:ext cx="11704320" cy="1625600"/>
          </a:xfrm>
        </p:spPr>
        <p:txBody>
          <a:bodyPr>
            <a:normAutofit/>
          </a:bodyPr>
          <a:lstStyle/>
          <a:p>
            <a:r>
              <a:rPr lang="en-US" altLang="zh-TW">
                <a:ea typeface="新細明體" pitchFamily="18" charset="-120"/>
              </a:rPr>
              <a:t>Problem with 8-point algorithm</a:t>
            </a:r>
          </a:p>
        </p:txBody>
      </p:sp>
      <p:sp>
        <p:nvSpPr>
          <p:cNvPr id="11268" name="Text Box 21"/>
          <p:cNvSpPr txBox="1">
            <a:spLocks noChangeArrowheads="1"/>
          </p:cNvSpPr>
          <p:nvPr/>
        </p:nvSpPr>
        <p:spPr bwMode="auto">
          <a:xfrm>
            <a:off x="869246" y="5870223"/>
            <a:ext cx="1087157" cy="486287"/>
          </a:xfrm>
          <a:prstGeom prst="rect">
            <a:avLst/>
          </a:prstGeom>
          <a:noFill/>
          <a:ln w="9525">
            <a:noFill/>
            <a:miter lim="800000"/>
            <a:headEnd/>
            <a:tailEnd/>
          </a:ln>
        </p:spPr>
        <p:txBody>
          <a:bodyPr wrap="none">
            <a:spAutoFit/>
          </a:bodyPr>
          <a:lstStyle/>
          <a:p>
            <a:pPr algn="l" defTabSz="1300460" hangingPunct="1"/>
            <a:r>
              <a:rPr lang="de-DE" sz="2560" kern="1200">
                <a:solidFill>
                  <a:srgbClr val="FF0000"/>
                </a:solidFill>
                <a:latin typeface="Arial Narrow" pitchFamily="34" charset="0"/>
              </a:rPr>
              <a:t>~10000</a:t>
            </a:r>
            <a:endParaRPr lang="en-GB" sz="2560" kern="1200">
              <a:solidFill>
                <a:srgbClr val="FF0000"/>
              </a:solidFill>
              <a:latin typeface="Arial Narrow" pitchFamily="34" charset="0"/>
            </a:endParaRPr>
          </a:p>
        </p:txBody>
      </p:sp>
      <p:sp>
        <p:nvSpPr>
          <p:cNvPr id="11269" name="Text Box 22"/>
          <p:cNvSpPr txBox="1">
            <a:spLocks noChangeArrowheads="1"/>
          </p:cNvSpPr>
          <p:nvPr/>
        </p:nvSpPr>
        <p:spPr bwMode="auto">
          <a:xfrm>
            <a:off x="2111024" y="5890544"/>
            <a:ext cx="1196622" cy="486287"/>
          </a:xfrm>
          <a:prstGeom prst="rect">
            <a:avLst/>
          </a:prstGeom>
          <a:noFill/>
          <a:ln w="9525">
            <a:noFill/>
            <a:miter lim="800000"/>
            <a:headEnd/>
            <a:tailEnd/>
          </a:ln>
        </p:spPr>
        <p:txBody>
          <a:bodyPr>
            <a:spAutoFit/>
          </a:bodyPr>
          <a:lstStyle/>
          <a:p>
            <a:pPr algn="l" defTabSz="1300460" hangingPunct="1"/>
            <a:r>
              <a:rPr lang="de-DE" sz="2560" kern="1200">
                <a:solidFill>
                  <a:srgbClr val="FF0000"/>
                </a:solidFill>
                <a:latin typeface="Arial Narrow" pitchFamily="34" charset="0"/>
              </a:rPr>
              <a:t>~10000</a:t>
            </a:r>
            <a:endParaRPr lang="en-GB" sz="2560" kern="1200">
              <a:solidFill>
                <a:srgbClr val="FF0000"/>
              </a:solidFill>
              <a:latin typeface="Arial Narrow" pitchFamily="34" charset="0"/>
            </a:endParaRPr>
          </a:p>
        </p:txBody>
      </p:sp>
      <p:sp>
        <p:nvSpPr>
          <p:cNvPr id="11270" name="Text Box 23"/>
          <p:cNvSpPr txBox="1">
            <a:spLocks noChangeArrowheads="1"/>
          </p:cNvSpPr>
          <p:nvPr/>
        </p:nvSpPr>
        <p:spPr bwMode="auto">
          <a:xfrm>
            <a:off x="4454597" y="5870223"/>
            <a:ext cx="1087157" cy="486287"/>
          </a:xfrm>
          <a:prstGeom prst="rect">
            <a:avLst/>
          </a:prstGeom>
          <a:noFill/>
          <a:ln w="9525">
            <a:noFill/>
            <a:miter lim="800000"/>
            <a:headEnd/>
            <a:tailEnd/>
          </a:ln>
        </p:spPr>
        <p:txBody>
          <a:bodyPr wrap="none">
            <a:spAutoFit/>
          </a:bodyPr>
          <a:lstStyle/>
          <a:p>
            <a:pPr algn="l" defTabSz="1300460" hangingPunct="1"/>
            <a:r>
              <a:rPr lang="de-DE" sz="2560" kern="1200">
                <a:solidFill>
                  <a:srgbClr val="FF0000"/>
                </a:solidFill>
                <a:latin typeface="Arial Narrow" pitchFamily="34" charset="0"/>
              </a:rPr>
              <a:t>~10000</a:t>
            </a:r>
            <a:endParaRPr lang="en-GB" sz="2560" kern="1200">
              <a:solidFill>
                <a:srgbClr val="FF0000"/>
              </a:solidFill>
              <a:latin typeface="Arial Narrow" pitchFamily="34" charset="0"/>
            </a:endParaRPr>
          </a:p>
        </p:txBody>
      </p:sp>
      <p:sp>
        <p:nvSpPr>
          <p:cNvPr id="11271" name="Text Box 24"/>
          <p:cNvSpPr txBox="1">
            <a:spLocks noChangeArrowheads="1"/>
          </p:cNvSpPr>
          <p:nvPr/>
        </p:nvSpPr>
        <p:spPr bwMode="auto">
          <a:xfrm>
            <a:off x="5852161" y="5870223"/>
            <a:ext cx="1087157" cy="486287"/>
          </a:xfrm>
          <a:prstGeom prst="rect">
            <a:avLst/>
          </a:prstGeom>
          <a:noFill/>
          <a:ln w="9525">
            <a:noFill/>
            <a:miter lim="800000"/>
            <a:headEnd/>
            <a:tailEnd/>
          </a:ln>
        </p:spPr>
        <p:txBody>
          <a:bodyPr wrap="none">
            <a:spAutoFit/>
          </a:bodyPr>
          <a:lstStyle/>
          <a:p>
            <a:pPr algn="l" defTabSz="1300460" hangingPunct="1"/>
            <a:r>
              <a:rPr lang="de-DE" sz="2560" kern="1200">
                <a:solidFill>
                  <a:srgbClr val="FF0000"/>
                </a:solidFill>
                <a:latin typeface="Arial Narrow" pitchFamily="34" charset="0"/>
              </a:rPr>
              <a:t>~10000</a:t>
            </a:r>
            <a:endParaRPr lang="en-GB" sz="2560" kern="1200">
              <a:solidFill>
                <a:srgbClr val="FF0000"/>
              </a:solidFill>
              <a:latin typeface="Arial Narrow" pitchFamily="34" charset="0"/>
            </a:endParaRPr>
          </a:p>
        </p:txBody>
      </p:sp>
      <p:sp>
        <p:nvSpPr>
          <p:cNvPr id="11272" name="Text Box 25"/>
          <p:cNvSpPr txBox="1">
            <a:spLocks noChangeArrowheads="1"/>
          </p:cNvSpPr>
          <p:nvPr/>
        </p:nvSpPr>
        <p:spPr bwMode="auto">
          <a:xfrm>
            <a:off x="3352801" y="5870223"/>
            <a:ext cx="788999" cy="486287"/>
          </a:xfrm>
          <a:prstGeom prst="rect">
            <a:avLst/>
          </a:prstGeom>
          <a:noFill/>
          <a:ln w="9525">
            <a:noFill/>
            <a:miter lim="800000"/>
            <a:headEnd/>
            <a:tailEnd/>
          </a:ln>
        </p:spPr>
        <p:txBody>
          <a:bodyPr wrap="none">
            <a:spAutoFit/>
          </a:bodyPr>
          <a:lstStyle/>
          <a:p>
            <a:pPr algn="l" defTabSz="1300460" hangingPunct="1"/>
            <a:r>
              <a:rPr lang="de-DE" sz="2560" kern="1200">
                <a:solidFill>
                  <a:srgbClr val="FF0000"/>
                </a:solidFill>
                <a:latin typeface="Arial Narrow" pitchFamily="34" charset="0"/>
              </a:rPr>
              <a:t>~100</a:t>
            </a:r>
            <a:endParaRPr lang="en-GB" sz="2560" kern="1200">
              <a:solidFill>
                <a:srgbClr val="FF0000"/>
              </a:solidFill>
              <a:latin typeface="Arial Narrow" pitchFamily="34" charset="0"/>
            </a:endParaRPr>
          </a:p>
        </p:txBody>
      </p:sp>
      <p:sp>
        <p:nvSpPr>
          <p:cNvPr id="11273" name="Text Box 26"/>
          <p:cNvSpPr txBox="1">
            <a:spLocks noChangeArrowheads="1"/>
          </p:cNvSpPr>
          <p:nvPr/>
        </p:nvSpPr>
        <p:spPr bwMode="auto">
          <a:xfrm>
            <a:off x="9062721" y="5836357"/>
            <a:ext cx="918916" cy="486287"/>
          </a:xfrm>
          <a:prstGeom prst="rect">
            <a:avLst/>
          </a:prstGeom>
          <a:noFill/>
          <a:ln w="9525">
            <a:noFill/>
            <a:miter lim="800000"/>
            <a:headEnd/>
            <a:tailEnd/>
          </a:ln>
        </p:spPr>
        <p:txBody>
          <a:bodyPr>
            <a:spAutoFit/>
          </a:bodyPr>
          <a:lstStyle/>
          <a:p>
            <a:pPr algn="l" defTabSz="1300460" hangingPunct="1"/>
            <a:r>
              <a:rPr lang="de-DE" sz="2560" kern="1200">
                <a:solidFill>
                  <a:srgbClr val="FF0000"/>
                </a:solidFill>
                <a:latin typeface="Arial Narrow" pitchFamily="34" charset="0"/>
              </a:rPr>
              <a:t>~100</a:t>
            </a:r>
            <a:endParaRPr lang="en-GB" sz="2560" kern="1200">
              <a:solidFill>
                <a:srgbClr val="FF0000"/>
              </a:solidFill>
              <a:latin typeface="Arial Narrow" pitchFamily="34" charset="0"/>
            </a:endParaRPr>
          </a:p>
        </p:txBody>
      </p:sp>
      <p:sp>
        <p:nvSpPr>
          <p:cNvPr id="11274" name="Text Box 27"/>
          <p:cNvSpPr txBox="1">
            <a:spLocks noChangeArrowheads="1"/>
          </p:cNvSpPr>
          <p:nvPr/>
        </p:nvSpPr>
        <p:spPr bwMode="auto">
          <a:xfrm>
            <a:off x="10083236" y="5870223"/>
            <a:ext cx="333746" cy="486287"/>
          </a:xfrm>
          <a:prstGeom prst="rect">
            <a:avLst/>
          </a:prstGeom>
          <a:noFill/>
          <a:ln w="9525">
            <a:noFill/>
            <a:miter lim="800000"/>
            <a:headEnd/>
            <a:tailEnd/>
          </a:ln>
        </p:spPr>
        <p:txBody>
          <a:bodyPr wrap="none">
            <a:spAutoFit/>
          </a:bodyPr>
          <a:lstStyle/>
          <a:p>
            <a:pPr algn="l" defTabSz="1300460" hangingPunct="1"/>
            <a:r>
              <a:rPr lang="de-DE" sz="2560" kern="1200">
                <a:solidFill>
                  <a:srgbClr val="FF0000"/>
                </a:solidFill>
                <a:latin typeface="Arial Narrow" pitchFamily="34" charset="0"/>
              </a:rPr>
              <a:t>1</a:t>
            </a:r>
            <a:endParaRPr lang="en-GB" sz="2560" kern="1200">
              <a:solidFill>
                <a:srgbClr val="FF0000"/>
              </a:solidFill>
              <a:latin typeface="Arial Narrow" pitchFamily="34" charset="0"/>
            </a:endParaRPr>
          </a:p>
        </p:txBody>
      </p:sp>
      <p:sp>
        <p:nvSpPr>
          <p:cNvPr id="11275" name="Text Box 28"/>
          <p:cNvSpPr txBox="1">
            <a:spLocks noChangeArrowheads="1"/>
          </p:cNvSpPr>
          <p:nvPr/>
        </p:nvSpPr>
        <p:spPr bwMode="auto">
          <a:xfrm>
            <a:off x="7220374" y="5870223"/>
            <a:ext cx="788999" cy="486287"/>
          </a:xfrm>
          <a:prstGeom prst="rect">
            <a:avLst/>
          </a:prstGeom>
          <a:noFill/>
          <a:ln w="9525">
            <a:noFill/>
            <a:miter lim="800000"/>
            <a:headEnd/>
            <a:tailEnd/>
          </a:ln>
        </p:spPr>
        <p:txBody>
          <a:bodyPr wrap="none">
            <a:spAutoFit/>
          </a:bodyPr>
          <a:lstStyle/>
          <a:p>
            <a:pPr algn="l" defTabSz="1300460" hangingPunct="1"/>
            <a:r>
              <a:rPr lang="de-DE" sz="2560" kern="1200">
                <a:solidFill>
                  <a:srgbClr val="FF0000"/>
                </a:solidFill>
                <a:latin typeface="Arial Narrow" pitchFamily="34" charset="0"/>
              </a:rPr>
              <a:t>~100</a:t>
            </a:r>
            <a:endParaRPr lang="en-GB" sz="2560" kern="1200">
              <a:solidFill>
                <a:srgbClr val="FF0000"/>
              </a:solidFill>
              <a:latin typeface="Arial Narrow" pitchFamily="34" charset="0"/>
            </a:endParaRPr>
          </a:p>
        </p:txBody>
      </p:sp>
      <p:sp>
        <p:nvSpPr>
          <p:cNvPr id="11276" name="Text Box 29"/>
          <p:cNvSpPr txBox="1">
            <a:spLocks noChangeArrowheads="1"/>
          </p:cNvSpPr>
          <p:nvPr/>
        </p:nvSpPr>
        <p:spPr bwMode="auto">
          <a:xfrm>
            <a:off x="8141547" y="5870223"/>
            <a:ext cx="788999" cy="486287"/>
          </a:xfrm>
          <a:prstGeom prst="rect">
            <a:avLst/>
          </a:prstGeom>
          <a:noFill/>
          <a:ln w="9525">
            <a:noFill/>
            <a:miter lim="800000"/>
            <a:headEnd/>
            <a:tailEnd/>
          </a:ln>
        </p:spPr>
        <p:txBody>
          <a:bodyPr wrap="none">
            <a:spAutoFit/>
          </a:bodyPr>
          <a:lstStyle/>
          <a:p>
            <a:pPr algn="l" defTabSz="1300460" hangingPunct="1"/>
            <a:r>
              <a:rPr lang="de-DE" sz="2560" kern="1200">
                <a:solidFill>
                  <a:srgbClr val="FF0000"/>
                </a:solidFill>
                <a:latin typeface="Arial Narrow" pitchFamily="34" charset="0"/>
              </a:rPr>
              <a:t>~100</a:t>
            </a:r>
            <a:endParaRPr lang="en-GB" sz="2560" kern="1200">
              <a:solidFill>
                <a:srgbClr val="FF0000"/>
              </a:solidFill>
              <a:latin typeface="Arial Narrow" pitchFamily="34" charset="0"/>
            </a:endParaRPr>
          </a:p>
        </p:txBody>
      </p:sp>
      <p:grpSp>
        <p:nvGrpSpPr>
          <p:cNvPr id="2" name="Group 30"/>
          <p:cNvGrpSpPr>
            <a:grpSpLocks/>
          </p:cNvGrpSpPr>
          <p:nvPr/>
        </p:nvGrpSpPr>
        <p:grpSpPr bwMode="auto">
          <a:xfrm>
            <a:off x="1176303" y="6719150"/>
            <a:ext cx="1318542" cy="1145056"/>
            <a:chOff x="373" y="3325"/>
            <a:chExt cx="614" cy="581"/>
          </a:xfrm>
        </p:grpSpPr>
        <p:sp>
          <p:nvSpPr>
            <p:cNvPr id="11279" name="AutoShape 31"/>
            <p:cNvSpPr>
              <a:spLocks noChangeArrowheads="1"/>
            </p:cNvSpPr>
            <p:nvPr/>
          </p:nvSpPr>
          <p:spPr bwMode="auto">
            <a:xfrm>
              <a:off x="373" y="3325"/>
              <a:ext cx="614" cy="518"/>
            </a:xfrm>
            <a:prstGeom prst="triangle">
              <a:avLst>
                <a:gd name="adj" fmla="val 50000"/>
              </a:avLst>
            </a:prstGeom>
            <a:solidFill>
              <a:srgbClr val="FF0000"/>
            </a:solidFill>
            <a:ln w="9525">
              <a:solidFill>
                <a:srgbClr val="FF0000"/>
              </a:solidFill>
              <a:miter lim="800000"/>
              <a:headEnd/>
              <a:tailEnd/>
            </a:ln>
          </p:spPr>
          <p:txBody>
            <a:bodyPr wrap="none" anchor="ctr"/>
            <a:lstStyle/>
            <a:p>
              <a:pPr algn="l" defTabSz="1300460" hangingPunct="1"/>
              <a:endParaRPr lang="en-US" sz="2560" kern="1200">
                <a:solidFill>
                  <a:prstClr val="black"/>
                </a:solidFill>
                <a:latin typeface="Calibri"/>
              </a:endParaRPr>
            </a:p>
          </p:txBody>
        </p:sp>
        <p:sp>
          <p:nvSpPr>
            <p:cNvPr id="11280" name="AutoShape 32"/>
            <p:cNvSpPr>
              <a:spLocks noChangeArrowheads="1"/>
            </p:cNvSpPr>
            <p:nvPr/>
          </p:nvSpPr>
          <p:spPr bwMode="auto">
            <a:xfrm>
              <a:off x="461" y="3445"/>
              <a:ext cx="438" cy="358"/>
            </a:xfrm>
            <a:prstGeom prst="triangle">
              <a:avLst>
                <a:gd name="adj" fmla="val 50000"/>
              </a:avLst>
            </a:prstGeom>
            <a:solidFill>
              <a:schemeClr val="bg1"/>
            </a:solidFill>
            <a:ln w="9525">
              <a:solidFill>
                <a:srgbClr val="FF0000"/>
              </a:solidFill>
              <a:miter lim="800000"/>
              <a:headEnd/>
              <a:tailEnd/>
            </a:ln>
          </p:spPr>
          <p:txBody>
            <a:bodyPr wrap="none" anchor="ctr"/>
            <a:lstStyle/>
            <a:p>
              <a:pPr algn="l" defTabSz="1300460" hangingPunct="1"/>
              <a:r>
                <a:rPr lang="en-US" altLang="zh-TW" sz="3982" kern="1200">
                  <a:solidFill>
                    <a:prstClr val="black"/>
                  </a:solidFill>
                  <a:latin typeface="Calibri"/>
                  <a:ea typeface="新細明體" pitchFamily="18" charset="-120"/>
                </a:rPr>
                <a:t>!</a:t>
              </a:r>
            </a:p>
          </p:txBody>
        </p:sp>
        <p:sp>
          <p:nvSpPr>
            <p:cNvPr id="11281" name="Text Box 33"/>
            <p:cNvSpPr txBox="1">
              <a:spLocks noChangeArrowheads="1"/>
            </p:cNvSpPr>
            <p:nvPr/>
          </p:nvSpPr>
          <p:spPr bwMode="auto">
            <a:xfrm>
              <a:off x="562" y="3548"/>
              <a:ext cx="86" cy="358"/>
            </a:xfrm>
            <a:prstGeom prst="rect">
              <a:avLst/>
            </a:prstGeom>
            <a:noFill/>
            <a:ln w="9525">
              <a:noFill/>
              <a:miter lim="800000"/>
              <a:headEnd/>
              <a:tailEnd/>
            </a:ln>
          </p:spPr>
          <p:txBody>
            <a:bodyPr wrap="none">
              <a:spAutoFit/>
            </a:bodyPr>
            <a:lstStyle/>
            <a:p>
              <a:pPr algn="l" defTabSz="1300460" hangingPunct="1"/>
              <a:endParaRPr lang="en-GB" sz="3982" kern="1200">
                <a:solidFill>
                  <a:prstClr val="black"/>
                </a:solidFill>
                <a:latin typeface="Calibri"/>
              </a:endParaRPr>
            </a:p>
          </p:txBody>
        </p:sp>
      </p:grpSp>
      <p:sp>
        <p:nvSpPr>
          <p:cNvPr id="11278" name="Text Box 34"/>
          <p:cNvSpPr txBox="1">
            <a:spLocks noChangeArrowheads="1"/>
          </p:cNvSpPr>
          <p:nvPr/>
        </p:nvSpPr>
        <p:spPr bwMode="auto">
          <a:xfrm>
            <a:off x="2609992" y="6515948"/>
            <a:ext cx="5336717" cy="1274195"/>
          </a:xfrm>
          <a:prstGeom prst="rect">
            <a:avLst/>
          </a:prstGeom>
          <a:noFill/>
          <a:ln w="9525">
            <a:noFill/>
            <a:miter lim="800000"/>
            <a:headEnd/>
            <a:tailEnd/>
          </a:ln>
        </p:spPr>
        <p:txBody>
          <a:bodyPr wrap="none">
            <a:spAutoFit/>
          </a:bodyPr>
          <a:lstStyle/>
          <a:p>
            <a:pPr algn="l" defTabSz="1300460" hangingPunct="1"/>
            <a:r>
              <a:rPr lang="de-DE" sz="2560" kern="1200">
                <a:solidFill>
                  <a:srgbClr val="FF0000"/>
                </a:solidFill>
                <a:latin typeface="Trebuchet MS" pitchFamily="34" charset="0"/>
              </a:rPr>
              <a:t>Orders of magnitude difference</a:t>
            </a:r>
          </a:p>
          <a:p>
            <a:pPr algn="l" defTabSz="1300460" hangingPunct="1"/>
            <a:r>
              <a:rPr lang="de-DE" sz="2560" kern="1200">
                <a:solidFill>
                  <a:srgbClr val="FF0000"/>
                </a:solidFill>
                <a:latin typeface="Trebuchet MS" pitchFamily="34" charset="0"/>
              </a:rPr>
              <a:t>between column of data matrix</a:t>
            </a:r>
          </a:p>
          <a:p>
            <a:pPr algn="l" defTabSz="1300460" hangingPunct="1"/>
            <a:r>
              <a:rPr lang="de-DE" sz="2560" kern="1200">
                <a:solidFill>
                  <a:srgbClr val="FF0000"/>
                </a:solidFill>
                <a:latin typeface="Trebuchet MS" pitchFamily="34" charset="0"/>
                <a:sym typeface="Symbol" pitchFamily="18" charset="2"/>
              </a:rPr>
              <a:t> least-squares yields poor results</a:t>
            </a:r>
            <a:endParaRPr lang="de-DE" sz="2560" kern="1200">
              <a:solidFill>
                <a:srgbClr val="FF0000"/>
              </a:solidFill>
              <a:latin typeface="Trebuchet MS" pitchFamily="34" charset="0"/>
            </a:endParaRPr>
          </a:p>
        </p:txBody>
      </p:sp>
    </p:spTree>
    <p:extLst>
      <p:ext uri="{BB962C8B-B14F-4D97-AF65-F5344CB8AC3E}">
        <p14:creationId xmlns:p14="http://schemas.microsoft.com/office/powerpoint/2010/main" val="3253965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Title 28">
            <a:extLst>
              <a:ext uri="{FF2B5EF4-FFF2-40B4-BE49-F238E27FC236}">
                <a16:creationId xmlns:a16="http://schemas.microsoft.com/office/drawing/2014/main" id="{D993AC33-9EB6-40A8-826C-F8F9791345BD}"/>
              </a:ext>
            </a:extLst>
          </p:cNvPr>
          <p:cNvSpPr>
            <a:spLocks noGrp="1"/>
          </p:cNvSpPr>
          <p:nvPr>
            <p:ph type="title"/>
          </p:nvPr>
        </p:nvSpPr>
        <p:spPr/>
        <p:txBody>
          <a:bodyPr/>
          <a:lstStyle/>
          <a:p>
            <a:r>
              <a:rPr lang="en-US" altLang="en-US"/>
              <a:t>Solve for orthographic constraints</a:t>
            </a:r>
          </a:p>
        </p:txBody>
      </p:sp>
      <p:sp>
        <p:nvSpPr>
          <p:cNvPr id="26631" name="Content Placeholder 29">
            <a:extLst>
              <a:ext uri="{FF2B5EF4-FFF2-40B4-BE49-F238E27FC236}">
                <a16:creationId xmlns:a16="http://schemas.microsoft.com/office/drawing/2014/main" id="{2A570CA1-2169-40BA-AA15-EF6299B0595E}"/>
              </a:ext>
            </a:extLst>
          </p:cNvPr>
          <p:cNvSpPr>
            <a:spLocks noGrp="1"/>
          </p:cNvSpPr>
          <p:nvPr>
            <p:ph idx="1"/>
          </p:nvPr>
        </p:nvSpPr>
        <p:spPr/>
        <p:txBody>
          <a:bodyPr/>
          <a:lstStyle/>
          <a:p>
            <a:endParaRPr lang="en-US" altLang="en-US"/>
          </a:p>
          <a:p>
            <a:endParaRPr lang="en-US" altLang="en-US"/>
          </a:p>
          <a:p>
            <a:endParaRPr lang="en-US" altLang="en-US"/>
          </a:p>
          <a:p>
            <a:endParaRPr lang="en-US" altLang="en-US"/>
          </a:p>
          <a:p>
            <a:endParaRPr lang="en-US" altLang="en-US"/>
          </a:p>
          <a:p>
            <a:r>
              <a:rPr lang="en-US" altLang="en-US"/>
              <a:t>Solve for </a:t>
            </a:r>
            <a:r>
              <a:rPr lang="en-US" altLang="en-US" b="1"/>
              <a:t>L = CC</a:t>
            </a:r>
            <a:r>
              <a:rPr lang="en-US" altLang="en-US" b="1" baseline="30000"/>
              <a:t>T</a:t>
            </a:r>
            <a:endParaRPr lang="en-US" altLang="en-US" baseline="30000"/>
          </a:p>
          <a:p>
            <a:pPr>
              <a:lnSpc>
                <a:spcPct val="90000"/>
              </a:lnSpc>
            </a:pPr>
            <a:r>
              <a:rPr lang="en-US" altLang="en-US"/>
              <a:t>Recover </a:t>
            </a:r>
            <a:r>
              <a:rPr lang="en-US" altLang="en-US" b="1"/>
              <a:t>C</a:t>
            </a:r>
            <a:r>
              <a:rPr lang="en-US" altLang="en-US"/>
              <a:t> from </a:t>
            </a:r>
            <a:r>
              <a:rPr lang="en-US" altLang="en-US" b="1"/>
              <a:t>L</a:t>
            </a:r>
            <a:r>
              <a:rPr lang="en-US" altLang="en-US"/>
              <a:t> by Cholesky decomposition: </a:t>
            </a:r>
            <a:r>
              <a:rPr lang="en-US" altLang="en-US" b="1"/>
              <a:t>L = CC</a:t>
            </a:r>
            <a:r>
              <a:rPr lang="en-US" altLang="en-US" b="1" baseline="30000"/>
              <a:t>T</a:t>
            </a:r>
          </a:p>
          <a:p>
            <a:pPr>
              <a:lnSpc>
                <a:spcPct val="90000"/>
              </a:lnSpc>
            </a:pPr>
            <a:r>
              <a:rPr lang="en-US" altLang="en-US"/>
              <a:t>Update </a:t>
            </a:r>
            <a:r>
              <a:rPr lang="en-US" altLang="en-US" b="1"/>
              <a:t>A</a:t>
            </a:r>
            <a:r>
              <a:rPr lang="en-US" altLang="en-US"/>
              <a:t> and </a:t>
            </a:r>
            <a:r>
              <a:rPr lang="en-US" altLang="en-US" b="1"/>
              <a:t>X</a:t>
            </a:r>
            <a:r>
              <a:rPr lang="en-US" altLang="en-US"/>
              <a:t>: </a:t>
            </a:r>
            <a:r>
              <a:rPr lang="en-US" altLang="en-US" b="1"/>
              <a:t> A = AC, X = C</a:t>
            </a:r>
            <a:r>
              <a:rPr lang="en-US" altLang="en-US" b="1" baseline="30000"/>
              <a:t>-1</a:t>
            </a:r>
            <a:r>
              <a:rPr lang="en-US" altLang="en-US" b="1"/>
              <a:t>X</a:t>
            </a:r>
          </a:p>
          <a:p>
            <a:endParaRPr lang="en-US" altLang="en-US" baseline="30000"/>
          </a:p>
          <a:p>
            <a:endParaRPr lang="en-US" altLang="en-US"/>
          </a:p>
        </p:txBody>
      </p:sp>
      <p:graphicFrame>
        <p:nvGraphicFramePr>
          <p:cNvPr id="26626" name="Object 4">
            <a:extLst>
              <a:ext uri="{FF2B5EF4-FFF2-40B4-BE49-F238E27FC236}">
                <a16:creationId xmlns:a16="http://schemas.microsoft.com/office/drawing/2014/main" id="{4240DB07-41AB-4522-8845-11C326DCB2B4}"/>
              </a:ext>
            </a:extLst>
          </p:cNvPr>
          <p:cNvGraphicFramePr>
            <a:graphicFrameLocks noChangeAspect="1"/>
          </p:cNvGraphicFramePr>
          <p:nvPr/>
        </p:nvGraphicFramePr>
        <p:xfrm>
          <a:off x="8019627" y="2926080"/>
          <a:ext cx="2490330" cy="1817512"/>
        </p:xfrm>
        <a:graphic>
          <a:graphicData uri="http://schemas.openxmlformats.org/presentationml/2006/ole">
            <mc:AlternateContent xmlns:mc="http://schemas.openxmlformats.org/markup-compatibility/2006">
              <mc:Choice xmlns:v="urn:schemas-microsoft-com:vml" Requires="v">
                <p:oleObj spid="_x0000_s55538" name="Equation" r:id="rId3" imgW="660240" imgH="482400" progId="Equation.3">
                  <p:embed/>
                </p:oleObj>
              </mc:Choice>
              <mc:Fallback>
                <p:oleObj name="Equation" r:id="rId3" imgW="660240" imgH="482400" progId="Equation.3">
                  <p:embed/>
                  <p:pic>
                    <p:nvPicPr>
                      <p:cNvPr id="26626" name="Object 4">
                        <a:extLst>
                          <a:ext uri="{FF2B5EF4-FFF2-40B4-BE49-F238E27FC236}">
                            <a16:creationId xmlns:a16="http://schemas.microsoft.com/office/drawing/2014/main" id="{4240DB07-41AB-4522-8845-11C326DCB2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9627" y="2926080"/>
                        <a:ext cx="2490330" cy="18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2" name="TextBox 7">
            <a:extLst>
              <a:ext uri="{FF2B5EF4-FFF2-40B4-BE49-F238E27FC236}">
                <a16:creationId xmlns:a16="http://schemas.microsoft.com/office/drawing/2014/main" id="{F6EBAC9B-CD55-46CC-A1B0-869C02DB239D}"/>
              </a:ext>
            </a:extLst>
          </p:cNvPr>
          <p:cNvSpPr txBox="1">
            <a:spLocks noChangeArrowheads="1"/>
          </p:cNvSpPr>
          <p:nvPr/>
        </p:nvSpPr>
        <p:spPr bwMode="auto">
          <a:xfrm>
            <a:off x="6394027" y="3576320"/>
            <a:ext cx="137730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r>
              <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where</a:t>
            </a:r>
            <a:endPar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graphicFrame>
        <p:nvGraphicFramePr>
          <p:cNvPr id="26627" name="Object 4">
            <a:extLst>
              <a:ext uri="{FF2B5EF4-FFF2-40B4-BE49-F238E27FC236}">
                <a16:creationId xmlns:a16="http://schemas.microsoft.com/office/drawing/2014/main" id="{842FB1F2-7870-49BA-83E5-BD37E76FFF2B}"/>
              </a:ext>
            </a:extLst>
          </p:cNvPr>
          <p:cNvGraphicFramePr>
            <a:graphicFrameLocks noChangeAspect="1"/>
          </p:cNvGraphicFramePr>
          <p:nvPr/>
        </p:nvGraphicFramePr>
        <p:xfrm>
          <a:off x="2824481" y="2648374"/>
          <a:ext cx="3208302" cy="909884"/>
        </p:xfrm>
        <a:graphic>
          <a:graphicData uri="http://schemas.openxmlformats.org/presentationml/2006/ole">
            <mc:AlternateContent xmlns:mc="http://schemas.openxmlformats.org/markup-compatibility/2006">
              <mc:Choice xmlns:v="urn:schemas-microsoft-com:vml" Requires="v">
                <p:oleObj spid="_x0000_s55539" name="Equation" r:id="rId5" imgW="850680" imgH="241200" progId="Equation.3">
                  <p:embed/>
                </p:oleObj>
              </mc:Choice>
              <mc:Fallback>
                <p:oleObj name="Equation" r:id="rId5" imgW="850680" imgH="241200" progId="Equation.3">
                  <p:embed/>
                  <p:pic>
                    <p:nvPicPr>
                      <p:cNvPr id="26627" name="Object 4">
                        <a:extLst>
                          <a:ext uri="{FF2B5EF4-FFF2-40B4-BE49-F238E27FC236}">
                            <a16:creationId xmlns:a16="http://schemas.microsoft.com/office/drawing/2014/main" id="{842FB1F2-7870-49BA-83E5-BD37E76FFF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4481" y="2648374"/>
                        <a:ext cx="3208302" cy="909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8" name="Object 4">
            <a:extLst>
              <a:ext uri="{FF2B5EF4-FFF2-40B4-BE49-F238E27FC236}">
                <a16:creationId xmlns:a16="http://schemas.microsoft.com/office/drawing/2014/main" id="{B775E310-A7CC-4FD8-AD12-08D00951941D}"/>
              </a:ext>
            </a:extLst>
          </p:cNvPr>
          <p:cNvGraphicFramePr>
            <a:graphicFrameLocks noChangeAspect="1"/>
          </p:cNvGraphicFramePr>
          <p:nvPr/>
        </p:nvGraphicFramePr>
        <p:xfrm>
          <a:off x="2817707" y="3467947"/>
          <a:ext cx="3255716" cy="909885"/>
        </p:xfrm>
        <a:graphic>
          <a:graphicData uri="http://schemas.openxmlformats.org/presentationml/2006/ole">
            <mc:AlternateContent xmlns:mc="http://schemas.openxmlformats.org/markup-compatibility/2006">
              <mc:Choice xmlns:v="urn:schemas-microsoft-com:vml" Requires="v">
                <p:oleObj spid="_x0000_s55540" name="Equation" r:id="rId7" imgW="863280" imgH="241200" progId="Equation.3">
                  <p:embed/>
                </p:oleObj>
              </mc:Choice>
              <mc:Fallback>
                <p:oleObj name="Equation" r:id="rId7" imgW="863280" imgH="241200" progId="Equation.3">
                  <p:embed/>
                  <p:pic>
                    <p:nvPicPr>
                      <p:cNvPr id="26628" name="Object 4">
                        <a:extLst>
                          <a:ext uri="{FF2B5EF4-FFF2-40B4-BE49-F238E27FC236}">
                            <a16:creationId xmlns:a16="http://schemas.microsoft.com/office/drawing/2014/main" id="{B775E310-A7CC-4FD8-AD12-08D0095194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7707" y="3467947"/>
                        <a:ext cx="3255716" cy="909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9" name="Object 4">
            <a:extLst>
              <a:ext uri="{FF2B5EF4-FFF2-40B4-BE49-F238E27FC236}">
                <a16:creationId xmlns:a16="http://schemas.microsoft.com/office/drawing/2014/main" id="{3EC0CCFD-7498-41B9-B362-771233A19C8E}"/>
              </a:ext>
            </a:extLst>
          </p:cNvPr>
          <p:cNvGraphicFramePr>
            <a:graphicFrameLocks noChangeAspect="1"/>
          </p:cNvGraphicFramePr>
          <p:nvPr/>
        </p:nvGraphicFramePr>
        <p:xfrm>
          <a:off x="2817707" y="4226561"/>
          <a:ext cx="3352801" cy="909885"/>
        </p:xfrm>
        <a:graphic>
          <a:graphicData uri="http://schemas.openxmlformats.org/presentationml/2006/ole">
            <mc:AlternateContent xmlns:mc="http://schemas.openxmlformats.org/markup-compatibility/2006">
              <mc:Choice xmlns:v="urn:schemas-microsoft-com:vml" Requires="v">
                <p:oleObj spid="_x0000_s55541" name="Equation" r:id="rId9" imgW="888840" imgH="241200" progId="Equation.3">
                  <p:embed/>
                </p:oleObj>
              </mc:Choice>
              <mc:Fallback>
                <p:oleObj name="Equation" r:id="rId9" imgW="888840" imgH="241200" progId="Equation.3">
                  <p:embed/>
                  <p:pic>
                    <p:nvPicPr>
                      <p:cNvPr id="26629" name="Object 4">
                        <a:extLst>
                          <a:ext uri="{FF2B5EF4-FFF2-40B4-BE49-F238E27FC236}">
                            <a16:creationId xmlns:a16="http://schemas.microsoft.com/office/drawing/2014/main" id="{3EC0CCFD-7498-41B9-B362-771233A19C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7707" y="4226561"/>
                        <a:ext cx="3352801" cy="909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3" name="TextBox 30">
            <a:extLst>
              <a:ext uri="{FF2B5EF4-FFF2-40B4-BE49-F238E27FC236}">
                <a16:creationId xmlns:a16="http://schemas.microsoft.com/office/drawing/2014/main" id="{7DF648CE-929E-4FCF-BCAD-9AEA43B38711}"/>
              </a:ext>
            </a:extLst>
          </p:cNvPr>
          <p:cNvSpPr txBox="1">
            <a:spLocks noChangeArrowheads="1"/>
          </p:cNvSpPr>
          <p:nvPr/>
        </p:nvSpPr>
        <p:spPr bwMode="auto">
          <a:xfrm>
            <a:off x="6177280" y="7633548"/>
            <a:ext cx="37702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t>
            </a:r>
          </a:p>
        </p:txBody>
      </p:sp>
      <p:sp>
        <p:nvSpPr>
          <p:cNvPr id="26634" name="TextBox 31">
            <a:extLst>
              <a:ext uri="{FF2B5EF4-FFF2-40B4-BE49-F238E27FC236}">
                <a16:creationId xmlns:a16="http://schemas.microsoft.com/office/drawing/2014/main" id="{7B0DB3D0-63EA-4BAE-A537-19A8CE20D2E1}"/>
              </a:ext>
            </a:extLst>
          </p:cNvPr>
          <p:cNvSpPr txBox="1">
            <a:spLocks noChangeArrowheads="1"/>
          </p:cNvSpPr>
          <p:nvPr/>
        </p:nvSpPr>
        <p:spPr bwMode="auto">
          <a:xfrm>
            <a:off x="8588587" y="7656126"/>
            <a:ext cx="37702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a:t>
            </a:r>
          </a:p>
        </p:txBody>
      </p:sp>
      <p:sp>
        <p:nvSpPr>
          <p:cNvPr id="26635" name="TextBox 32">
            <a:extLst>
              <a:ext uri="{FF2B5EF4-FFF2-40B4-BE49-F238E27FC236}">
                <a16:creationId xmlns:a16="http://schemas.microsoft.com/office/drawing/2014/main" id="{42C7D493-8C83-490F-846C-D767FB7AE4E3}"/>
              </a:ext>
            </a:extLst>
          </p:cNvPr>
          <p:cNvSpPr txBox="1">
            <a:spLocks noChangeArrowheads="1"/>
          </p:cNvSpPr>
          <p:nvPr/>
        </p:nvSpPr>
        <p:spPr bwMode="auto">
          <a:xfrm>
            <a:off x="1517227" y="1517227"/>
            <a:ext cx="6591869"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1" fontAlgn="base" latinLnBrk="0" hangingPunct="1">
              <a:lnSpc>
                <a:spcPct val="100000"/>
              </a:lnSpc>
              <a:spcBef>
                <a:spcPct val="0"/>
              </a:spcBef>
              <a:spcAft>
                <a:spcPct val="0"/>
              </a:spcAft>
              <a:buClrTx/>
              <a:buSzTx/>
              <a:buFontTx/>
              <a:buNone/>
              <a:tabLst/>
              <a:defRPr/>
            </a:pPr>
            <a:r>
              <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Three equations for each image i</a:t>
            </a:r>
          </a:p>
        </p:txBody>
      </p:sp>
      <p:sp>
        <p:nvSpPr>
          <p:cNvPr id="26636" name="TextBox 11">
            <a:extLst>
              <a:ext uri="{FF2B5EF4-FFF2-40B4-BE49-F238E27FC236}">
                <a16:creationId xmlns:a16="http://schemas.microsoft.com/office/drawing/2014/main" id="{CDD4B953-0582-4245-A014-000CF961EFB2}"/>
              </a:ext>
            </a:extLst>
          </p:cNvPr>
          <p:cNvSpPr txBox="1">
            <a:spLocks noChangeArrowheads="1"/>
          </p:cNvSpPr>
          <p:nvPr/>
        </p:nvSpPr>
        <p:spPr bwMode="auto">
          <a:xfrm>
            <a:off x="9103360" y="9360747"/>
            <a:ext cx="3901440"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1300460" rtl="0" eaLnBrk="1" fontAlgn="base" latinLnBrk="0" hangingPunct="1">
              <a:lnSpc>
                <a:spcPct val="100000"/>
              </a:lnSpc>
              <a:spcBef>
                <a:spcPct val="0"/>
              </a:spcBef>
              <a:spcAft>
                <a:spcPct val="0"/>
              </a:spcAft>
              <a:buClrTx/>
              <a:buSzTx/>
              <a:buFontTx/>
              <a:buNone/>
              <a:tabLst/>
              <a:defRPr/>
            </a:pPr>
            <a:r>
              <a:rPr kumimoji="0" lang="en-US" altLang="en-US" sz="1707"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sym typeface="Helvetica Light"/>
              </a:rPr>
              <a:t>Slide: D. Hoiem</a:t>
            </a:r>
          </a:p>
        </p:txBody>
      </p:sp>
    </p:spTree>
    <p:extLst>
      <p:ext uri="{BB962C8B-B14F-4D97-AF65-F5344CB8AC3E}">
        <p14:creationId xmlns:p14="http://schemas.microsoft.com/office/powerpoint/2010/main" val="288157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5E56BDAE-E837-4667-BDAB-27E39F10A3ED}"/>
              </a:ext>
            </a:extLst>
          </p:cNvPr>
          <p:cNvSpPr>
            <a:spLocks noGrp="1" noChangeArrowheads="1"/>
          </p:cNvSpPr>
          <p:nvPr>
            <p:ph type="title"/>
          </p:nvPr>
        </p:nvSpPr>
        <p:spPr/>
        <p:txBody>
          <a:bodyPr/>
          <a:lstStyle/>
          <a:p>
            <a:r>
              <a:rPr lang="en-US" altLang="en-US"/>
              <a:t>Algorithm summary</a:t>
            </a:r>
          </a:p>
        </p:txBody>
      </p:sp>
      <p:sp>
        <p:nvSpPr>
          <p:cNvPr id="1019907" name="Rectangle 3">
            <a:extLst>
              <a:ext uri="{FF2B5EF4-FFF2-40B4-BE49-F238E27FC236}">
                <a16:creationId xmlns:a16="http://schemas.microsoft.com/office/drawing/2014/main" id="{E1887C8C-921A-468B-918B-9AE3F56665D2}"/>
              </a:ext>
            </a:extLst>
          </p:cNvPr>
          <p:cNvSpPr>
            <a:spLocks noGrp="1" noChangeArrowheads="1"/>
          </p:cNvSpPr>
          <p:nvPr>
            <p:ph type="body" idx="1"/>
          </p:nvPr>
        </p:nvSpPr>
        <p:spPr>
          <a:xfrm>
            <a:off x="975360" y="1300480"/>
            <a:ext cx="11054080" cy="8128000"/>
          </a:xfrm>
        </p:spPr>
        <p:txBody>
          <a:bodyPr/>
          <a:lstStyle/>
          <a:p>
            <a:pPr>
              <a:buFontTx/>
              <a:buChar char="•"/>
            </a:pPr>
            <a:r>
              <a:rPr lang="en-US" altLang="en-US"/>
              <a:t>Given: </a:t>
            </a:r>
            <a:r>
              <a:rPr lang="en-US" altLang="en-US" i="1"/>
              <a:t>m </a:t>
            </a:r>
            <a:r>
              <a:rPr lang="en-US" altLang="en-US"/>
              <a:t>images and </a:t>
            </a:r>
            <a:r>
              <a:rPr lang="en-US" altLang="en-US" i="1"/>
              <a:t>n </a:t>
            </a:r>
            <a:r>
              <a:rPr lang="en-US" altLang="en-US"/>
              <a:t>features </a:t>
            </a:r>
            <a:r>
              <a:rPr lang="en-US" altLang="en-US" b="1"/>
              <a:t>x</a:t>
            </a:r>
            <a:r>
              <a:rPr lang="en-US" altLang="en-US" i="1" baseline="-25000"/>
              <a:t>ij</a:t>
            </a:r>
          </a:p>
          <a:p>
            <a:pPr>
              <a:buFontTx/>
              <a:buChar char="•"/>
            </a:pPr>
            <a:r>
              <a:rPr lang="en-US" altLang="en-US"/>
              <a:t>For each image </a:t>
            </a:r>
            <a:r>
              <a:rPr lang="en-US" altLang="en-US" i="1"/>
              <a:t>i, c</a:t>
            </a:r>
            <a:r>
              <a:rPr lang="en-US" altLang="en-US"/>
              <a:t>enter the feature coordinates</a:t>
            </a:r>
          </a:p>
          <a:p>
            <a:pPr>
              <a:buFontTx/>
              <a:buChar char="•"/>
            </a:pPr>
            <a:r>
              <a:rPr lang="en-US" altLang="en-US"/>
              <a:t>Construct a 2</a:t>
            </a:r>
            <a:r>
              <a:rPr lang="en-US" altLang="en-US" i="1"/>
              <a:t>m </a:t>
            </a:r>
            <a:r>
              <a:rPr lang="en-US" altLang="en-US">
                <a:cs typeface="Arial" panose="020B0604020202020204" pitchFamily="34" charset="0"/>
              </a:rPr>
              <a:t>×</a:t>
            </a:r>
            <a:r>
              <a:rPr lang="en-US" altLang="en-US"/>
              <a:t> </a:t>
            </a:r>
            <a:r>
              <a:rPr lang="en-US" altLang="en-US" i="1"/>
              <a:t>n </a:t>
            </a:r>
            <a:r>
              <a:rPr lang="en-US" altLang="en-US"/>
              <a:t>measurement matrix </a:t>
            </a:r>
            <a:r>
              <a:rPr lang="en-US" altLang="en-US" b="1"/>
              <a:t>D</a:t>
            </a:r>
            <a:r>
              <a:rPr lang="en-US" altLang="en-US"/>
              <a:t>:</a:t>
            </a:r>
          </a:p>
          <a:p>
            <a:pPr lvl="1"/>
            <a:r>
              <a:rPr lang="en-US" altLang="en-US"/>
              <a:t>Column </a:t>
            </a:r>
            <a:r>
              <a:rPr lang="en-US" altLang="en-US" i="1"/>
              <a:t>j </a:t>
            </a:r>
            <a:r>
              <a:rPr lang="en-US" altLang="en-US"/>
              <a:t>contains the projection of point </a:t>
            </a:r>
            <a:r>
              <a:rPr lang="en-US" altLang="en-US" i="1"/>
              <a:t>j </a:t>
            </a:r>
            <a:r>
              <a:rPr lang="en-US" altLang="en-US"/>
              <a:t>in all views</a:t>
            </a:r>
          </a:p>
          <a:p>
            <a:pPr lvl="1"/>
            <a:r>
              <a:rPr lang="en-US" altLang="en-US"/>
              <a:t>Row </a:t>
            </a:r>
            <a:r>
              <a:rPr lang="en-US" altLang="en-US" i="1"/>
              <a:t>i </a:t>
            </a:r>
            <a:r>
              <a:rPr lang="en-US" altLang="en-US"/>
              <a:t>contains one coordinate of the projections of all the </a:t>
            </a:r>
            <a:r>
              <a:rPr lang="en-US" altLang="en-US" i="1"/>
              <a:t>n </a:t>
            </a:r>
            <a:r>
              <a:rPr lang="en-US" altLang="en-US"/>
              <a:t>points in image </a:t>
            </a:r>
            <a:r>
              <a:rPr lang="en-US" altLang="en-US" i="1"/>
              <a:t>i</a:t>
            </a:r>
          </a:p>
          <a:p>
            <a:pPr>
              <a:buFontTx/>
              <a:buChar char="•"/>
            </a:pPr>
            <a:r>
              <a:rPr lang="en-US" altLang="en-US"/>
              <a:t>Factorize </a:t>
            </a:r>
            <a:r>
              <a:rPr lang="en-US" altLang="en-US" b="1"/>
              <a:t>D</a:t>
            </a:r>
            <a:r>
              <a:rPr lang="en-US" altLang="en-US"/>
              <a:t>:</a:t>
            </a:r>
          </a:p>
          <a:p>
            <a:pPr lvl="1"/>
            <a:r>
              <a:rPr lang="en-US" altLang="en-US"/>
              <a:t>Compute SVD: </a:t>
            </a:r>
            <a:r>
              <a:rPr lang="en-US" altLang="en-US" b="1"/>
              <a:t>D </a:t>
            </a:r>
            <a:r>
              <a:rPr lang="en-US" altLang="en-US"/>
              <a:t>=</a:t>
            </a:r>
            <a:r>
              <a:rPr lang="en-US" altLang="en-US" b="1"/>
              <a:t> U W V</a:t>
            </a:r>
            <a:r>
              <a:rPr lang="en-US" altLang="en-US" b="1" baseline="30000"/>
              <a:t>T</a:t>
            </a:r>
          </a:p>
          <a:p>
            <a:pPr lvl="1"/>
            <a:r>
              <a:rPr lang="en-US" altLang="en-US"/>
              <a:t>Create </a:t>
            </a:r>
            <a:r>
              <a:rPr lang="en-US" altLang="en-US" b="1"/>
              <a:t>U</a:t>
            </a:r>
            <a:r>
              <a:rPr lang="en-US" altLang="en-US" baseline="-25000"/>
              <a:t>3</a:t>
            </a:r>
            <a:r>
              <a:rPr lang="en-US" altLang="en-US"/>
              <a:t> by taking the first 3 columns of </a:t>
            </a:r>
            <a:r>
              <a:rPr lang="en-US" altLang="en-US" b="1"/>
              <a:t>U</a:t>
            </a:r>
          </a:p>
          <a:p>
            <a:pPr lvl="1"/>
            <a:r>
              <a:rPr lang="en-US" altLang="en-US"/>
              <a:t>Create </a:t>
            </a:r>
            <a:r>
              <a:rPr lang="en-US" altLang="en-US" b="1"/>
              <a:t>V</a:t>
            </a:r>
            <a:r>
              <a:rPr lang="en-US" altLang="en-US" baseline="-25000"/>
              <a:t>3</a:t>
            </a:r>
            <a:r>
              <a:rPr lang="en-US" altLang="en-US"/>
              <a:t> by taking the first 3 columns of </a:t>
            </a:r>
            <a:r>
              <a:rPr lang="en-US" altLang="en-US" b="1"/>
              <a:t>V</a:t>
            </a:r>
          </a:p>
          <a:p>
            <a:pPr lvl="1"/>
            <a:r>
              <a:rPr lang="en-US" altLang="en-US"/>
              <a:t>Create </a:t>
            </a:r>
            <a:r>
              <a:rPr lang="en-US" altLang="en-US" b="1"/>
              <a:t>W</a:t>
            </a:r>
            <a:r>
              <a:rPr lang="en-US" altLang="en-US" baseline="-25000"/>
              <a:t>3</a:t>
            </a:r>
            <a:r>
              <a:rPr lang="en-US" altLang="en-US"/>
              <a:t> by taking the upper left 3 </a:t>
            </a:r>
            <a:r>
              <a:rPr lang="en-US" altLang="en-US">
                <a:cs typeface="Arial" panose="020B0604020202020204" pitchFamily="34" charset="0"/>
              </a:rPr>
              <a:t>×</a:t>
            </a:r>
            <a:r>
              <a:rPr lang="en-US" altLang="en-US"/>
              <a:t> 3 block of</a:t>
            </a:r>
            <a:r>
              <a:rPr lang="en-US" altLang="en-US" i="1"/>
              <a:t> </a:t>
            </a:r>
            <a:r>
              <a:rPr lang="en-US" altLang="en-US" b="1"/>
              <a:t>W</a:t>
            </a:r>
          </a:p>
          <a:p>
            <a:pPr>
              <a:buFontTx/>
              <a:buChar char="•"/>
            </a:pPr>
            <a:r>
              <a:rPr lang="en-US" altLang="en-US"/>
              <a:t>Create the motion and shape matrices:</a:t>
            </a:r>
          </a:p>
          <a:p>
            <a:pPr lvl="1"/>
            <a:r>
              <a:rPr lang="en-US" altLang="en-US" b="1"/>
              <a:t>M</a:t>
            </a:r>
            <a:r>
              <a:rPr lang="en-US" altLang="en-US"/>
              <a:t> = </a:t>
            </a:r>
            <a:r>
              <a:rPr lang="en-US" altLang="en-US" b="1"/>
              <a:t>U</a:t>
            </a:r>
            <a:r>
              <a:rPr lang="en-US" altLang="en-US" baseline="-25000"/>
              <a:t>3</a:t>
            </a:r>
            <a:r>
              <a:rPr lang="en-US" altLang="en-US" b="1"/>
              <a:t>W</a:t>
            </a:r>
            <a:r>
              <a:rPr lang="en-US" altLang="en-US" baseline="-25000"/>
              <a:t>3</a:t>
            </a:r>
            <a:r>
              <a:rPr lang="en-US" altLang="en-US" baseline="30000"/>
              <a:t>½  </a:t>
            </a:r>
            <a:r>
              <a:rPr lang="en-US" altLang="en-US"/>
              <a:t>and </a:t>
            </a:r>
            <a:r>
              <a:rPr lang="en-US" altLang="en-US" b="1"/>
              <a:t>S</a:t>
            </a:r>
            <a:r>
              <a:rPr lang="en-US" altLang="en-US"/>
              <a:t> = </a:t>
            </a:r>
            <a:r>
              <a:rPr lang="en-US" altLang="en-US" b="1"/>
              <a:t>W</a:t>
            </a:r>
            <a:r>
              <a:rPr lang="en-US" altLang="en-US" baseline="-25000"/>
              <a:t>3</a:t>
            </a:r>
            <a:r>
              <a:rPr lang="en-US" altLang="en-US" baseline="30000"/>
              <a:t>½</a:t>
            </a:r>
            <a:r>
              <a:rPr lang="en-US" altLang="en-US"/>
              <a:t> </a:t>
            </a:r>
            <a:r>
              <a:rPr lang="en-US" altLang="en-US" b="1"/>
              <a:t>V</a:t>
            </a:r>
            <a:r>
              <a:rPr lang="en-US" altLang="en-US" baseline="-25000"/>
              <a:t>3</a:t>
            </a:r>
            <a:r>
              <a:rPr lang="en-US" altLang="en-US" baseline="30000"/>
              <a:t>T</a:t>
            </a:r>
            <a:r>
              <a:rPr lang="en-US" altLang="en-US" b="1"/>
              <a:t> </a:t>
            </a:r>
            <a:r>
              <a:rPr lang="en-US" altLang="en-US"/>
              <a:t>(</a:t>
            </a:r>
            <a:r>
              <a:rPr lang="en-US" altLang="en-US" b="1"/>
              <a:t>or M </a:t>
            </a:r>
            <a:r>
              <a:rPr lang="en-US" altLang="en-US"/>
              <a:t>= </a:t>
            </a:r>
            <a:r>
              <a:rPr lang="en-US" altLang="en-US" b="1"/>
              <a:t>U</a:t>
            </a:r>
            <a:r>
              <a:rPr lang="en-US" altLang="en-US" baseline="-25000"/>
              <a:t>3</a:t>
            </a:r>
            <a:r>
              <a:rPr lang="en-US" altLang="en-US"/>
              <a:t> and </a:t>
            </a:r>
            <a:r>
              <a:rPr lang="en-US" altLang="en-US" b="1"/>
              <a:t>S</a:t>
            </a:r>
            <a:r>
              <a:rPr lang="en-US" altLang="en-US"/>
              <a:t> = </a:t>
            </a:r>
            <a:r>
              <a:rPr lang="en-US" altLang="en-US" b="1"/>
              <a:t>W</a:t>
            </a:r>
            <a:r>
              <a:rPr lang="en-US" altLang="en-US" baseline="-25000"/>
              <a:t>3</a:t>
            </a:r>
            <a:r>
              <a:rPr lang="en-US" altLang="en-US" b="1"/>
              <a:t>V</a:t>
            </a:r>
            <a:r>
              <a:rPr lang="en-US" altLang="en-US" baseline="-25000"/>
              <a:t>3</a:t>
            </a:r>
            <a:r>
              <a:rPr lang="en-US" altLang="en-US" baseline="30000"/>
              <a:t>T</a:t>
            </a:r>
            <a:r>
              <a:rPr lang="en-US" altLang="en-US"/>
              <a:t>)</a:t>
            </a:r>
          </a:p>
          <a:p>
            <a:pPr>
              <a:buFontTx/>
              <a:buChar char="•"/>
            </a:pPr>
            <a:r>
              <a:rPr lang="en-US" altLang="en-US"/>
              <a:t>Eliminate affine ambiguity</a:t>
            </a:r>
          </a:p>
        </p:txBody>
      </p:sp>
    </p:spTree>
    <p:extLst>
      <p:ext uri="{BB962C8B-B14F-4D97-AF65-F5344CB8AC3E}">
        <p14:creationId xmlns:p14="http://schemas.microsoft.com/office/powerpoint/2010/main" val="855435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tomasi1">
            <a:extLst>
              <a:ext uri="{FF2B5EF4-FFF2-40B4-BE49-F238E27FC236}">
                <a16:creationId xmlns:a16="http://schemas.microsoft.com/office/drawing/2014/main" id="{83078A00-29F8-4628-94F0-DBF6A353B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625600"/>
            <a:ext cx="6854613" cy="715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Picture 3" descr="tomasi5">
            <a:extLst>
              <a:ext uri="{FF2B5EF4-FFF2-40B4-BE49-F238E27FC236}">
                <a16:creationId xmlns:a16="http://schemas.microsoft.com/office/drawing/2014/main" id="{AE09276A-3967-4E13-A4C3-1E2FBFF44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734" y="1499165"/>
            <a:ext cx="3725333" cy="316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Rectangle 7">
            <a:extLst>
              <a:ext uri="{FF2B5EF4-FFF2-40B4-BE49-F238E27FC236}">
                <a16:creationId xmlns:a16="http://schemas.microsoft.com/office/drawing/2014/main" id="{15F74C23-88B5-4AD9-9CC4-E44B19BB5B38}"/>
              </a:ext>
            </a:extLst>
          </p:cNvPr>
          <p:cNvSpPr>
            <a:spLocks noGrp="1" noChangeArrowheads="1"/>
          </p:cNvSpPr>
          <p:nvPr>
            <p:ph type="title"/>
          </p:nvPr>
        </p:nvSpPr>
        <p:spPr/>
        <p:txBody>
          <a:bodyPr/>
          <a:lstStyle/>
          <a:p>
            <a:r>
              <a:rPr lang="en-US" altLang="en-US"/>
              <a:t>Reconstruction results</a:t>
            </a:r>
          </a:p>
        </p:txBody>
      </p:sp>
      <p:pic>
        <p:nvPicPr>
          <p:cNvPr id="111621" name="Picture 8" descr="tomasi6">
            <a:extLst>
              <a:ext uri="{FF2B5EF4-FFF2-40B4-BE49-F238E27FC236}">
                <a16:creationId xmlns:a16="http://schemas.microsoft.com/office/drawing/2014/main" id="{60E72F64-56B1-4B1F-BFB2-AA54F226B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6356" y="5201920"/>
            <a:ext cx="3373120" cy="321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Rectangle 9">
            <a:extLst>
              <a:ext uri="{FF2B5EF4-FFF2-40B4-BE49-F238E27FC236}">
                <a16:creationId xmlns:a16="http://schemas.microsoft.com/office/drawing/2014/main" id="{D71D3B30-890D-479C-936E-7D6D8F07C44F}"/>
              </a:ext>
            </a:extLst>
          </p:cNvPr>
          <p:cNvSpPr>
            <a:spLocks noChangeArrowheads="1"/>
          </p:cNvSpPr>
          <p:nvPr/>
        </p:nvSpPr>
        <p:spPr bwMode="auto">
          <a:xfrm>
            <a:off x="108373" y="8857409"/>
            <a:ext cx="12896427"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C. Tomasi and T. Kanade. </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hlinkClick r:id="rId6"/>
              </a:rPr>
              <a:t>Shape and motion from image streams under orthography: </a:t>
            </a:r>
            <a:b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hlinkClick r:id="rId6"/>
              </a:rPr>
            </a:b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hlinkClick r:id="rId6"/>
              </a:rPr>
              <a:t>A factorization method.</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a:t>
            </a:r>
            <a:r>
              <a:rPr kumimoji="0" lang="en-US" altLang="en-US" sz="256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IJCV</a:t>
            </a:r>
            <a:r>
              <a:rPr kumimoji="0" lang="en-US" alt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 9(2):137-154, November 1992. </a:t>
            </a:r>
          </a:p>
        </p:txBody>
      </p:sp>
    </p:spTree>
    <p:extLst>
      <p:ext uri="{BB962C8B-B14F-4D97-AF65-F5344CB8AC3E}">
        <p14:creationId xmlns:p14="http://schemas.microsoft.com/office/powerpoint/2010/main" val="1080115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Multi-view projective structure from motion</a:t>
            </a:r>
            <a:endParaRPr dirty="0"/>
          </a:p>
        </p:txBody>
      </p:sp>
    </p:spTree>
    <p:extLst>
      <p:ext uri="{BB962C8B-B14F-4D97-AF65-F5344CB8AC3E}">
        <p14:creationId xmlns:p14="http://schemas.microsoft.com/office/powerpoint/2010/main" val="402040510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A82E8C69-78C6-450A-B600-82597333D43C}"/>
              </a:ext>
            </a:extLst>
          </p:cNvPr>
          <p:cNvSpPr>
            <a:spLocks noGrp="1" noChangeArrowheads="1"/>
          </p:cNvSpPr>
          <p:nvPr>
            <p:ph type="title"/>
          </p:nvPr>
        </p:nvSpPr>
        <p:spPr/>
        <p:txBody>
          <a:bodyPr/>
          <a:lstStyle/>
          <a:p>
            <a:r>
              <a:rPr lang="en-US" altLang="en-US"/>
              <a:t>Projective structure from motion</a:t>
            </a:r>
          </a:p>
        </p:txBody>
      </p:sp>
      <p:sp>
        <p:nvSpPr>
          <p:cNvPr id="112643" name="Rectangle 3">
            <a:extLst>
              <a:ext uri="{FF2B5EF4-FFF2-40B4-BE49-F238E27FC236}">
                <a16:creationId xmlns:a16="http://schemas.microsoft.com/office/drawing/2014/main" id="{F9DA6962-F3CE-48BB-AA1D-F0427DE23B64}"/>
              </a:ext>
            </a:extLst>
          </p:cNvPr>
          <p:cNvSpPr>
            <a:spLocks noGrp="1" noChangeArrowheads="1"/>
          </p:cNvSpPr>
          <p:nvPr>
            <p:ph type="body" idx="1"/>
          </p:nvPr>
        </p:nvSpPr>
        <p:spPr/>
        <p:txBody>
          <a:bodyPr/>
          <a:lstStyle/>
          <a:p>
            <a:pPr>
              <a:buFontTx/>
              <a:buChar char="•"/>
            </a:pPr>
            <a:r>
              <a:rPr lang="en-US" altLang="en-US"/>
              <a:t>Given: </a:t>
            </a:r>
            <a:r>
              <a:rPr lang="en-US" altLang="en-US" i="1"/>
              <a:t>m</a:t>
            </a:r>
            <a:r>
              <a:rPr lang="en-US" altLang="en-US"/>
              <a:t> images of </a:t>
            </a:r>
            <a:r>
              <a:rPr lang="en-US" altLang="en-US" i="1"/>
              <a:t>n</a:t>
            </a:r>
            <a:r>
              <a:rPr lang="en-US" altLang="en-US"/>
              <a:t> fixed 3D points </a:t>
            </a:r>
            <a:br>
              <a:rPr lang="en-US" altLang="en-US"/>
            </a:br>
            <a:endParaRPr lang="en-US" altLang="en-US" sz="1138"/>
          </a:p>
          <a:p>
            <a:pPr algn="ctr"/>
            <a:r>
              <a:rPr lang="en-US" altLang="en-US" i="1">
                <a:latin typeface="Times New Roman" panose="02020603050405020304" pitchFamily="18" charset="0"/>
              </a:rPr>
              <a:t>z</a:t>
            </a:r>
            <a:r>
              <a:rPr lang="en-US" altLang="en-US" i="1" baseline="-25000">
                <a:latin typeface="Times New Roman" panose="02020603050405020304" pitchFamily="18" charset="0"/>
              </a:rPr>
              <a:t>ij</a:t>
            </a:r>
            <a:r>
              <a:rPr lang="en-US" altLang="en-US"/>
              <a:t> </a:t>
            </a:r>
            <a:r>
              <a:rPr lang="en-US" altLang="en-US" b="1">
                <a:latin typeface="Times New Roman" panose="02020603050405020304" pitchFamily="18" charset="0"/>
              </a:rPr>
              <a:t>x</a:t>
            </a:r>
            <a:r>
              <a:rPr lang="en-US" altLang="en-US" i="1" baseline="-25000">
                <a:latin typeface="Times New Roman" panose="02020603050405020304" pitchFamily="18" charset="0"/>
              </a:rPr>
              <a:t>ij</a:t>
            </a:r>
            <a:r>
              <a:rPr lang="en-US" altLang="en-US" i="1">
                <a:latin typeface="Times New Roman" panose="02020603050405020304" pitchFamily="18" charset="0"/>
              </a:rPr>
              <a:t> = </a:t>
            </a:r>
            <a:r>
              <a:rPr lang="en-US" altLang="en-US" b="1">
                <a:latin typeface="Times New Roman" panose="02020603050405020304" pitchFamily="18" charset="0"/>
              </a:rPr>
              <a:t>P</a:t>
            </a:r>
            <a:r>
              <a:rPr lang="en-US" altLang="en-US" i="1" baseline="-25000">
                <a:latin typeface="Times New Roman" panose="02020603050405020304" pitchFamily="18" charset="0"/>
              </a:rPr>
              <a:t>i </a:t>
            </a:r>
            <a:r>
              <a:rPr lang="en-US" altLang="en-US" b="1">
                <a:latin typeface="Times New Roman" panose="02020603050405020304" pitchFamily="18" charset="0"/>
              </a:rPr>
              <a:t>X</a:t>
            </a:r>
            <a:r>
              <a:rPr lang="en-US" altLang="en-US" i="1" baseline="-25000">
                <a:latin typeface="Times New Roman" panose="02020603050405020304" pitchFamily="18" charset="0"/>
              </a:rPr>
              <a:t>j </a:t>
            </a:r>
            <a:r>
              <a:rPr lang="en-US" altLang="en-US" i="1">
                <a:latin typeface="Times New Roman" panose="02020603050405020304" pitchFamily="18" charset="0"/>
              </a:rPr>
              <a:t>, 	i = </a:t>
            </a:r>
            <a:r>
              <a:rPr lang="en-US" altLang="en-US">
                <a:latin typeface="Times New Roman" panose="02020603050405020304" pitchFamily="18" charset="0"/>
              </a:rPr>
              <a:t>1</a:t>
            </a:r>
            <a:r>
              <a:rPr lang="en-US" altLang="en-US" i="1">
                <a:latin typeface="Times New Roman" panose="02020603050405020304" pitchFamily="18" charset="0"/>
              </a:rPr>
              <a:t>,… , m,    j = </a:t>
            </a:r>
            <a:r>
              <a:rPr lang="en-US" altLang="en-US">
                <a:latin typeface="Times New Roman" panose="02020603050405020304" pitchFamily="18" charset="0"/>
              </a:rPr>
              <a:t>1</a:t>
            </a:r>
            <a:r>
              <a:rPr lang="en-US" altLang="en-US" i="1">
                <a:latin typeface="Times New Roman" panose="02020603050405020304" pitchFamily="18" charset="0"/>
              </a:rPr>
              <a:t>, … , n</a:t>
            </a:r>
            <a:r>
              <a:rPr lang="en-US" altLang="en-US" i="1"/>
              <a:t>  </a:t>
            </a:r>
          </a:p>
          <a:p>
            <a:pPr>
              <a:buFontTx/>
              <a:buChar char="•"/>
            </a:pPr>
            <a:endParaRPr lang="en-US" altLang="en-US" sz="1138"/>
          </a:p>
          <a:p>
            <a:pPr>
              <a:buFontTx/>
              <a:buChar char="•"/>
            </a:pPr>
            <a:r>
              <a:rPr lang="en-US" altLang="en-US"/>
              <a:t>Problem: estimate </a:t>
            </a:r>
            <a:r>
              <a:rPr lang="en-US" altLang="en-US" i="1"/>
              <a:t>m</a:t>
            </a:r>
            <a:r>
              <a:rPr lang="en-US" altLang="en-US"/>
              <a:t> projection matrices </a:t>
            </a:r>
            <a:r>
              <a:rPr lang="en-US" altLang="en-US" b="1"/>
              <a:t>P</a:t>
            </a:r>
            <a:r>
              <a:rPr lang="en-US" altLang="en-US" i="1" baseline="-25000"/>
              <a:t>i</a:t>
            </a:r>
            <a:r>
              <a:rPr lang="en-US" altLang="en-US"/>
              <a:t> and </a:t>
            </a:r>
            <a:r>
              <a:rPr lang="en-US" altLang="en-US" i="1"/>
              <a:t>n</a:t>
            </a:r>
            <a:r>
              <a:rPr lang="en-US" altLang="en-US"/>
              <a:t> 3D points </a:t>
            </a:r>
            <a:r>
              <a:rPr lang="en-US" altLang="en-US" b="1"/>
              <a:t>X</a:t>
            </a:r>
            <a:r>
              <a:rPr lang="en-US" altLang="en-US" i="1" baseline="-25000"/>
              <a:t>j</a:t>
            </a:r>
            <a:r>
              <a:rPr lang="en-US" altLang="en-US"/>
              <a:t> from the </a:t>
            </a:r>
            <a:r>
              <a:rPr lang="en-US" altLang="en-US" i="1"/>
              <a:t>mn</a:t>
            </a:r>
            <a:r>
              <a:rPr lang="en-US" altLang="en-US"/>
              <a:t> correspondences </a:t>
            </a:r>
            <a:r>
              <a:rPr lang="en-US" altLang="en-US" b="1"/>
              <a:t>x</a:t>
            </a:r>
            <a:r>
              <a:rPr lang="en-US" altLang="en-US" i="1" baseline="-25000"/>
              <a:t>ij</a:t>
            </a:r>
          </a:p>
          <a:p>
            <a:endParaRPr lang="en-US" altLang="en-US"/>
          </a:p>
        </p:txBody>
      </p:sp>
      <p:grpSp>
        <p:nvGrpSpPr>
          <p:cNvPr id="112644" name="Group 4">
            <a:extLst>
              <a:ext uri="{FF2B5EF4-FFF2-40B4-BE49-F238E27FC236}">
                <a16:creationId xmlns:a16="http://schemas.microsoft.com/office/drawing/2014/main" id="{67DC8641-DE76-480B-BE2A-D6595E4C0B3B}"/>
              </a:ext>
            </a:extLst>
          </p:cNvPr>
          <p:cNvGrpSpPr>
            <a:grpSpLocks/>
          </p:cNvGrpSpPr>
          <p:nvPr/>
        </p:nvGrpSpPr>
        <p:grpSpPr bwMode="auto">
          <a:xfrm>
            <a:off x="2926081" y="4118187"/>
            <a:ext cx="7125547" cy="5551876"/>
            <a:chOff x="1296" y="1824"/>
            <a:chExt cx="3156" cy="2459"/>
          </a:xfrm>
        </p:grpSpPr>
        <p:sp>
          <p:nvSpPr>
            <p:cNvPr id="112645" name="Line 5">
              <a:extLst>
                <a:ext uri="{FF2B5EF4-FFF2-40B4-BE49-F238E27FC236}">
                  <a16:creationId xmlns:a16="http://schemas.microsoft.com/office/drawing/2014/main" id="{47FF4BDC-8D88-42DA-BF23-1C8EC9D71AA1}"/>
                </a:ext>
              </a:extLst>
            </p:cNvPr>
            <p:cNvSpPr>
              <a:spLocks noChangeShapeType="1"/>
            </p:cNvSpPr>
            <p:nvPr/>
          </p:nvSpPr>
          <p:spPr bwMode="auto">
            <a:xfrm flipH="1" flipV="1">
              <a:off x="2814" y="2886"/>
              <a:ext cx="1341" cy="9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46" name="Line 6">
              <a:extLst>
                <a:ext uri="{FF2B5EF4-FFF2-40B4-BE49-F238E27FC236}">
                  <a16:creationId xmlns:a16="http://schemas.microsoft.com/office/drawing/2014/main" id="{2B4EFF8A-3D80-4720-9498-D38C0D5F9A87}"/>
                </a:ext>
              </a:extLst>
            </p:cNvPr>
            <p:cNvSpPr>
              <a:spLocks noChangeShapeType="1"/>
            </p:cNvSpPr>
            <p:nvPr/>
          </p:nvSpPr>
          <p:spPr bwMode="auto">
            <a:xfrm flipV="1">
              <a:off x="2765" y="2886"/>
              <a:ext cx="57" cy="1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47" name="Line 7">
              <a:extLst>
                <a:ext uri="{FF2B5EF4-FFF2-40B4-BE49-F238E27FC236}">
                  <a16:creationId xmlns:a16="http://schemas.microsoft.com/office/drawing/2014/main" id="{BDB4D854-37EF-4F9C-8ABC-D4EAC79DEE5F}"/>
                </a:ext>
              </a:extLst>
            </p:cNvPr>
            <p:cNvSpPr>
              <a:spLocks noChangeShapeType="1"/>
            </p:cNvSpPr>
            <p:nvPr/>
          </p:nvSpPr>
          <p:spPr bwMode="auto">
            <a:xfrm flipV="1">
              <a:off x="1473" y="2877"/>
              <a:ext cx="1333" cy="6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48" name="Line 8">
              <a:extLst>
                <a:ext uri="{FF2B5EF4-FFF2-40B4-BE49-F238E27FC236}">
                  <a16:creationId xmlns:a16="http://schemas.microsoft.com/office/drawing/2014/main" id="{3D0DE2F7-C01F-454B-A619-1E1B8595ACEC}"/>
                </a:ext>
              </a:extLst>
            </p:cNvPr>
            <p:cNvSpPr>
              <a:spLocks noChangeShapeType="1"/>
            </p:cNvSpPr>
            <p:nvPr/>
          </p:nvSpPr>
          <p:spPr bwMode="auto">
            <a:xfrm flipV="1">
              <a:off x="1481" y="2096"/>
              <a:ext cx="1079" cy="1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49" name="Line 9">
              <a:extLst>
                <a:ext uri="{FF2B5EF4-FFF2-40B4-BE49-F238E27FC236}">
                  <a16:creationId xmlns:a16="http://schemas.microsoft.com/office/drawing/2014/main" id="{F0BD6EC8-8319-4CC6-8A0A-B40DB8A29FD0}"/>
                </a:ext>
              </a:extLst>
            </p:cNvPr>
            <p:cNvSpPr>
              <a:spLocks noChangeShapeType="1"/>
            </p:cNvSpPr>
            <p:nvPr/>
          </p:nvSpPr>
          <p:spPr bwMode="auto">
            <a:xfrm flipV="1">
              <a:off x="1481" y="2508"/>
              <a:ext cx="1079" cy="10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50" name="Line 10">
              <a:extLst>
                <a:ext uri="{FF2B5EF4-FFF2-40B4-BE49-F238E27FC236}">
                  <a16:creationId xmlns:a16="http://schemas.microsoft.com/office/drawing/2014/main" id="{3E668CEC-9903-468A-A99B-302D452B9A6B}"/>
                </a:ext>
              </a:extLst>
            </p:cNvPr>
            <p:cNvSpPr>
              <a:spLocks noChangeShapeType="1"/>
            </p:cNvSpPr>
            <p:nvPr/>
          </p:nvSpPr>
          <p:spPr bwMode="auto">
            <a:xfrm flipV="1">
              <a:off x="1481" y="2199"/>
              <a:ext cx="1668" cy="1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51" name="Line 11">
              <a:extLst>
                <a:ext uri="{FF2B5EF4-FFF2-40B4-BE49-F238E27FC236}">
                  <a16:creationId xmlns:a16="http://schemas.microsoft.com/office/drawing/2014/main" id="{8101E2FF-2E1E-48ED-8A8E-33AABAF1C872}"/>
                </a:ext>
              </a:extLst>
            </p:cNvPr>
            <p:cNvSpPr>
              <a:spLocks noChangeShapeType="1"/>
            </p:cNvSpPr>
            <p:nvPr/>
          </p:nvSpPr>
          <p:spPr bwMode="auto">
            <a:xfrm flipV="1">
              <a:off x="1481" y="2611"/>
              <a:ext cx="1472" cy="9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52" name="Line 12">
              <a:extLst>
                <a:ext uri="{FF2B5EF4-FFF2-40B4-BE49-F238E27FC236}">
                  <a16:creationId xmlns:a16="http://schemas.microsoft.com/office/drawing/2014/main" id="{BE475357-4717-475E-A71E-EE36BD84F52D}"/>
                </a:ext>
              </a:extLst>
            </p:cNvPr>
            <p:cNvSpPr>
              <a:spLocks noChangeShapeType="1"/>
            </p:cNvSpPr>
            <p:nvPr/>
          </p:nvSpPr>
          <p:spPr bwMode="auto">
            <a:xfrm flipV="1">
              <a:off x="1481" y="3126"/>
              <a:ext cx="1668" cy="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53" name="Line 13">
              <a:extLst>
                <a:ext uri="{FF2B5EF4-FFF2-40B4-BE49-F238E27FC236}">
                  <a16:creationId xmlns:a16="http://schemas.microsoft.com/office/drawing/2014/main" id="{207E537C-4FB3-416D-B271-D92B6842589A}"/>
                </a:ext>
              </a:extLst>
            </p:cNvPr>
            <p:cNvSpPr>
              <a:spLocks noChangeShapeType="1"/>
            </p:cNvSpPr>
            <p:nvPr/>
          </p:nvSpPr>
          <p:spPr bwMode="auto">
            <a:xfrm flipH="1" flipV="1">
              <a:off x="2560" y="2508"/>
              <a:ext cx="197" cy="16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54" name="Line 14">
              <a:extLst>
                <a:ext uri="{FF2B5EF4-FFF2-40B4-BE49-F238E27FC236}">
                  <a16:creationId xmlns:a16="http://schemas.microsoft.com/office/drawing/2014/main" id="{A1773A2C-212A-461A-B78D-A882E767ACD5}"/>
                </a:ext>
              </a:extLst>
            </p:cNvPr>
            <p:cNvSpPr>
              <a:spLocks noChangeShapeType="1"/>
            </p:cNvSpPr>
            <p:nvPr/>
          </p:nvSpPr>
          <p:spPr bwMode="auto">
            <a:xfrm flipV="1">
              <a:off x="2757" y="2199"/>
              <a:ext cx="392" cy="1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55" name="Line 15">
              <a:extLst>
                <a:ext uri="{FF2B5EF4-FFF2-40B4-BE49-F238E27FC236}">
                  <a16:creationId xmlns:a16="http://schemas.microsoft.com/office/drawing/2014/main" id="{7E0FC506-7B04-4BA2-AD3F-12C194C8CA66}"/>
                </a:ext>
              </a:extLst>
            </p:cNvPr>
            <p:cNvSpPr>
              <a:spLocks noChangeShapeType="1"/>
            </p:cNvSpPr>
            <p:nvPr/>
          </p:nvSpPr>
          <p:spPr bwMode="auto">
            <a:xfrm flipH="1" flipV="1">
              <a:off x="2560" y="2096"/>
              <a:ext cx="197" cy="2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56" name="Line 16">
              <a:extLst>
                <a:ext uri="{FF2B5EF4-FFF2-40B4-BE49-F238E27FC236}">
                  <a16:creationId xmlns:a16="http://schemas.microsoft.com/office/drawing/2014/main" id="{6DCB8D62-459F-4A78-B9FF-22D788C7A233}"/>
                </a:ext>
              </a:extLst>
            </p:cNvPr>
            <p:cNvSpPr>
              <a:spLocks noChangeShapeType="1"/>
            </p:cNvSpPr>
            <p:nvPr/>
          </p:nvSpPr>
          <p:spPr bwMode="auto">
            <a:xfrm flipV="1">
              <a:off x="2757" y="2611"/>
              <a:ext cx="196" cy="15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57" name="Line 17">
              <a:extLst>
                <a:ext uri="{FF2B5EF4-FFF2-40B4-BE49-F238E27FC236}">
                  <a16:creationId xmlns:a16="http://schemas.microsoft.com/office/drawing/2014/main" id="{FC832242-39AA-4209-A8A2-F1BFDDD7926D}"/>
                </a:ext>
              </a:extLst>
            </p:cNvPr>
            <p:cNvSpPr>
              <a:spLocks noChangeShapeType="1"/>
            </p:cNvSpPr>
            <p:nvPr/>
          </p:nvSpPr>
          <p:spPr bwMode="auto">
            <a:xfrm flipV="1">
              <a:off x="2757" y="3126"/>
              <a:ext cx="392" cy="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58" name="Line 18">
              <a:extLst>
                <a:ext uri="{FF2B5EF4-FFF2-40B4-BE49-F238E27FC236}">
                  <a16:creationId xmlns:a16="http://schemas.microsoft.com/office/drawing/2014/main" id="{6C62A406-8245-4854-8888-2DA5886AF582}"/>
                </a:ext>
              </a:extLst>
            </p:cNvPr>
            <p:cNvSpPr>
              <a:spLocks noChangeShapeType="1"/>
            </p:cNvSpPr>
            <p:nvPr/>
          </p:nvSpPr>
          <p:spPr bwMode="auto">
            <a:xfrm flipH="1" flipV="1">
              <a:off x="2560" y="2508"/>
              <a:ext cx="1570" cy="1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59" name="Line 19">
              <a:extLst>
                <a:ext uri="{FF2B5EF4-FFF2-40B4-BE49-F238E27FC236}">
                  <a16:creationId xmlns:a16="http://schemas.microsoft.com/office/drawing/2014/main" id="{F49FAB88-E609-4DBD-8303-30FA2A289832}"/>
                </a:ext>
              </a:extLst>
            </p:cNvPr>
            <p:cNvSpPr>
              <a:spLocks noChangeShapeType="1"/>
            </p:cNvSpPr>
            <p:nvPr/>
          </p:nvSpPr>
          <p:spPr bwMode="auto">
            <a:xfrm flipH="1" flipV="1">
              <a:off x="2560" y="2096"/>
              <a:ext cx="1570" cy="17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60" name="Line 20">
              <a:extLst>
                <a:ext uri="{FF2B5EF4-FFF2-40B4-BE49-F238E27FC236}">
                  <a16:creationId xmlns:a16="http://schemas.microsoft.com/office/drawing/2014/main" id="{926C9847-5CA6-41C9-AF32-69B889B8DC28}"/>
                </a:ext>
              </a:extLst>
            </p:cNvPr>
            <p:cNvSpPr>
              <a:spLocks noChangeShapeType="1"/>
            </p:cNvSpPr>
            <p:nvPr/>
          </p:nvSpPr>
          <p:spPr bwMode="auto">
            <a:xfrm flipH="1" flipV="1">
              <a:off x="3149" y="2199"/>
              <a:ext cx="981" cy="16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61" name="Line 21">
              <a:extLst>
                <a:ext uri="{FF2B5EF4-FFF2-40B4-BE49-F238E27FC236}">
                  <a16:creationId xmlns:a16="http://schemas.microsoft.com/office/drawing/2014/main" id="{37619221-6C80-4B77-90B8-49E800AA6AA8}"/>
                </a:ext>
              </a:extLst>
            </p:cNvPr>
            <p:cNvSpPr>
              <a:spLocks noChangeShapeType="1"/>
            </p:cNvSpPr>
            <p:nvPr/>
          </p:nvSpPr>
          <p:spPr bwMode="auto">
            <a:xfrm flipH="1" flipV="1">
              <a:off x="2953" y="2611"/>
              <a:ext cx="1177" cy="1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62" name="Line 22">
              <a:extLst>
                <a:ext uri="{FF2B5EF4-FFF2-40B4-BE49-F238E27FC236}">
                  <a16:creationId xmlns:a16="http://schemas.microsoft.com/office/drawing/2014/main" id="{6E941BA0-1383-430C-A147-008729DA91BB}"/>
                </a:ext>
              </a:extLst>
            </p:cNvPr>
            <p:cNvSpPr>
              <a:spLocks noChangeShapeType="1"/>
            </p:cNvSpPr>
            <p:nvPr/>
          </p:nvSpPr>
          <p:spPr bwMode="auto">
            <a:xfrm flipH="1" flipV="1">
              <a:off x="3149" y="3126"/>
              <a:ext cx="981" cy="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63" name="Rectangle 23">
              <a:extLst>
                <a:ext uri="{FF2B5EF4-FFF2-40B4-BE49-F238E27FC236}">
                  <a16:creationId xmlns:a16="http://schemas.microsoft.com/office/drawing/2014/main" id="{AD291AEE-C7F1-466C-85D8-4EBD97F10EF6}"/>
                </a:ext>
              </a:extLst>
            </p:cNvPr>
            <p:cNvSpPr>
              <a:spLocks noChangeArrowheads="1"/>
            </p:cNvSpPr>
            <p:nvPr/>
          </p:nvSpPr>
          <p:spPr bwMode="auto">
            <a:xfrm>
              <a:off x="2400" y="3435"/>
              <a:ext cx="720" cy="5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64" name="AutoShape 24">
              <a:extLst>
                <a:ext uri="{FF2B5EF4-FFF2-40B4-BE49-F238E27FC236}">
                  <a16:creationId xmlns:a16="http://schemas.microsoft.com/office/drawing/2014/main" id="{BBA2467F-A8E6-43AF-BB11-D998B989672C}"/>
                </a:ext>
              </a:extLst>
            </p:cNvPr>
            <p:cNvSpPr>
              <a:spLocks noChangeArrowheads="1"/>
            </p:cNvSpPr>
            <p:nvPr/>
          </p:nvSpPr>
          <p:spPr bwMode="auto">
            <a:xfrm rot="-5400000">
              <a:off x="1466" y="2935"/>
              <a:ext cx="619" cy="589"/>
            </a:xfrm>
            <a:prstGeom prst="parallelogram">
              <a:avLst>
                <a:gd name="adj" fmla="val 2627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65" name="AutoShape 25">
              <a:extLst>
                <a:ext uri="{FF2B5EF4-FFF2-40B4-BE49-F238E27FC236}">
                  <a16:creationId xmlns:a16="http://schemas.microsoft.com/office/drawing/2014/main" id="{9CC67634-EBF9-4718-A809-AFE78D1858A7}"/>
                </a:ext>
              </a:extLst>
            </p:cNvPr>
            <p:cNvSpPr>
              <a:spLocks noChangeArrowheads="1"/>
            </p:cNvSpPr>
            <p:nvPr/>
          </p:nvSpPr>
          <p:spPr bwMode="auto">
            <a:xfrm rot="5400000" flipH="1">
              <a:off x="3428" y="3141"/>
              <a:ext cx="619" cy="589"/>
            </a:xfrm>
            <a:prstGeom prst="parallelogram">
              <a:avLst>
                <a:gd name="adj" fmla="val 2627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66" name="Oval 26">
              <a:extLst>
                <a:ext uri="{FF2B5EF4-FFF2-40B4-BE49-F238E27FC236}">
                  <a16:creationId xmlns:a16="http://schemas.microsoft.com/office/drawing/2014/main" id="{B2CB58DA-2268-4097-83E6-0DA3C169B63A}"/>
                </a:ext>
              </a:extLst>
            </p:cNvPr>
            <p:cNvSpPr>
              <a:spLocks noChangeAspect="1" noChangeArrowheads="1"/>
            </p:cNvSpPr>
            <p:nvPr/>
          </p:nvSpPr>
          <p:spPr bwMode="auto">
            <a:xfrm>
              <a:off x="1465" y="3515"/>
              <a:ext cx="47" cy="49"/>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67" name="Oval 27">
              <a:extLst>
                <a:ext uri="{FF2B5EF4-FFF2-40B4-BE49-F238E27FC236}">
                  <a16:creationId xmlns:a16="http://schemas.microsoft.com/office/drawing/2014/main" id="{E3F0F444-F5D0-4E62-892C-5D954BDD284E}"/>
                </a:ext>
              </a:extLst>
            </p:cNvPr>
            <p:cNvSpPr>
              <a:spLocks noChangeAspect="1" noChangeArrowheads="1"/>
            </p:cNvSpPr>
            <p:nvPr/>
          </p:nvSpPr>
          <p:spPr bwMode="auto">
            <a:xfrm>
              <a:off x="2740" y="4082"/>
              <a:ext cx="47" cy="49"/>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68" name="Oval 28">
              <a:extLst>
                <a:ext uri="{FF2B5EF4-FFF2-40B4-BE49-F238E27FC236}">
                  <a16:creationId xmlns:a16="http://schemas.microsoft.com/office/drawing/2014/main" id="{E20ED8FE-5107-41B2-B786-4CCC0AA2C711}"/>
                </a:ext>
              </a:extLst>
            </p:cNvPr>
            <p:cNvSpPr>
              <a:spLocks noChangeAspect="1" noChangeArrowheads="1"/>
            </p:cNvSpPr>
            <p:nvPr/>
          </p:nvSpPr>
          <p:spPr bwMode="auto">
            <a:xfrm>
              <a:off x="4122" y="3833"/>
              <a:ext cx="47" cy="49"/>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69" name="Oval 29">
              <a:extLst>
                <a:ext uri="{FF2B5EF4-FFF2-40B4-BE49-F238E27FC236}">
                  <a16:creationId xmlns:a16="http://schemas.microsoft.com/office/drawing/2014/main" id="{3106C8BA-4BAD-474D-A5D1-3AB47FC9872B}"/>
                </a:ext>
              </a:extLst>
            </p:cNvPr>
            <p:cNvSpPr>
              <a:spLocks noChangeAspect="1" noChangeArrowheads="1"/>
            </p:cNvSpPr>
            <p:nvPr/>
          </p:nvSpPr>
          <p:spPr bwMode="auto">
            <a:xfrm>
              <a:off x="2528" y="2098"/>
              <a:ext cx="47" cy="5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70" name="Oval 30">
              <a:extLst>
                <a:ext uri="{FF2B5EF4-FFF2-40B4-BE49-F238E27FC236}">
                  <a16:creationId xmlns:a16="http://schemas.microsoft.com/office/drawing/2014/main" id="{5AF9BF5E-9DF7-4D04-AA28-B9749D3682AD}"/>
                </a:ext>
              </a:extLst>
            </p:cNvPr>
            <p:cNvSpPr>
              <a:spLocks noChangeAspect="1" noChangeArrowheads="1"/>
            </p:cNvSpPr>
            <p:nvPr/>
          </p:nvSpPr>
          <p:spPr bwMode="auto">
            <a:xfrm>
              <a:off x="3133" y="2184"/>
              <a:ext cx="47" cy="49"/>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71" name="Oval 31">
              <a:extLst>
                <a:ext uri="{FF2B5EF4-FFF2-40B4-BE49-F238E27FC236}">
                  <a16:creationId xmlns:a16="http://schemas.microsoft.com/office/drawing/2014/main" id="{8FDE6F60-3F95-4182-8C12-11B80AD2B681}"/>
                </a:ext>
              </a:extLst>
            </p:cNvPr>
            <p:cNvSpPr>
              <a:spLocks noChangeAspect="1" noChangeArrowheads="1"/>
            </p:cNvSpPr>
            <p:nvPr/>
          </p:nvSpPr>
          <p:spPr bwMode="auto">
            <a:xfrm>
              <a:off x="2544" y="2476"/>
              <a:ext cx="47" cy="49"/>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72" name="Oval 32">
              <a:extLst>
                <a:ext uri="{FF2B5EF4-FFF2-40B4-BE49-F238E27FC236}">
                  <a16:creationId xmlns:a16="http://schemas.microsoft.com/office/drawing/2014/main" id="{5E2EB53E-1052-4194-BD51-BE68B1FD9FC1}"/>
                </a:ext>
              </a:extLst>
            </p:cNvPr>
            <p:cNvSpPr>
              <a:spLocks noChangeAspect="1" noChangeArrowheads="1"/>
            </p:cNvSpPr>
            <p:nvPr/>
          </p:nvSpPr>
          <p:spPr bwMode="auto">
            <a:xfrm>
              <a:off x="2928" y="2596"/>
              <a:ext cx="47" cy="5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73" name="Oval 33">
              <a:extLst>
                <a:ext uri="{FF2B5EF4-FFF2-40B4-BE49-F238E27FC236}">
                  <a16:creationId xmlns:a16="http://schemas.microsoft.com/office/drawing/2014/main" id="{5D14EDED-952C-44D0-A36D-354AA78BFA6B}"/>
                </a:ext>
              </a:extLst>
            </p:cNvPr>
            <p:cNvSpPr>
              <a:spLocks noChangeAspect="1" noChangeArrowheads="1"/>
            </p:cNvSpPr>
            <p:nvPr/>
          </p:nvSpPr>
          <p:spPr bwMode="auto">
            <a:xfrm>
              <a:off x="3133" y="3111"/>
              <a:ext cx="47" cy="5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74" name="Oval 34">
              <a:extLst>
                <a:ext uri="{FF2B5EF4-FFF2-40B4-BE49-F238E27FC236}">
                  <a16:creationId xmlns:a16="http://schemas.microsoft.com/office/drawing/2014/main" id="{10B6D4BE-5877-47C9-BD99-80EDBB247B11}"/>
                </a:ext>
              </a:extLst>
            </p:cNvPr>
            <p:cNvSpPr>
              <a:spLocks noChangeAspect="1" noChangeArrowheads="1"/>
            </p:cNvSpPr>
            <p:nvPr/>
          </p:nvSpPr>
          <p:spPr bwMode="auto">
            <a:xfrm>
              <a:off x="2798" y="2845"/>
              <a:ext cx="47" cy="5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75" name="Oval 35">
              <a:extLst>
                <a:ext uri="{FF2B5EF4-FFF2-40B4-BE49-F238E27FC236}">
                  <a16:creationId xmlns:a16="http://schemas.microsoft.com/office/drawing/2014/main" id="{13AD1A82-AA44-4164-935E-70CD0B78FFD9}"/>
                </a:ext>
              </a:extLst>
            </p:cNvPr>
            <p:cNvSpPr>
              <a:spLocks noChangeAspect="1" noChangeArrowheads="1"/>
            </p:cNvSpPr>
            <p:nvPr/>
          </p:nvSpPr>
          <p:spPr bwMode="auto">
            <a:xfrm>
              <a:off x="1718" y="3163"/>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76" name="Oval 36">
              <a:extLst>
                <a:ext uri="{FF2B5EF4-FFF2-40B4-BE49-F238E27FC236}">
                  <a16:creationId xmlns:a16="http://schemas.microsoft.com/office/drawing/2014/main" id="{88CF7F78-0FB8-40B2-80AA-D4D41D23FA3C}"/>
                </a:ext>
              </a:extLst>
            </p:cNvPr>
            <p:cNvSpPr>
              <a:spLocks noChangeAspect="1" noChangeArrowheads="1"/>
            </p:cNvSpPr>
            <p:nvPr/>
          </p:nvSpPr>
          <p:spPr bwMode="auto">
            <a:xfrm>
              <a:off x="1849" y="3137"/>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77" name="Oval 37">
              <a:extLst>
                <a:ext uri="{FF2B5EF4-FFF2-40B4-BE49-F238E27FC236}">
                  <a16:creationId xmlns:a16="http://schemas.microsoft.com/office/drawing/2014/main" id="{0F02D12F-DCB6-4819-A40C-8BAD0F02F9D7}"/>
                </a:ext>
              </a:extLst>
            </p:cNvPr>
            <p:cNvSpPr>
              <a:spLocks noChangeAspect="1" noChangeArrowheads="1"/>
            </p:cNvSpPr>
            <p:nvPr/>
          </p:nvSpPr>
          <p:spPr bwMode="auto">
            <a:xfrm>
              <a:off x="1808" y="3274"/>
              <a:ext cx="47" cy="50"/>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78" name="Oval 38">
              <a:extLst>
                <a:ext uri="{FF2B5EF4-FFF2-40B4-BE49-F238E27FC236}">
                  <a16:creationId xmlns:a16="http://schemas.microsoft.com/office/drawing/2014/main" id="{6DCCBC0F-E093-4794-B6E5-3F0BB52F475E}"/>
                </a:ext>
              </a:extLst>
            </p:cNvPr>
            <p:cNvSpPr>
              <a:spLocks noChangeAspect="1" noChangeArrowheads="1"/>
            </p:cNvSpPr>
            <p:nvPr/>
          </p:nvSpPr>
          <p:spPr bwMode="auto">
            <a:xfrm>
              <a:off x="1906" y="3292"/>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79" name="Oval 39">
              <a:extLst>
                <a:ext uri="{FF2B5EF4-FFF2-40B4-BE49-F238E27FC236}">
                  <a16:creationId xmlns:a16="http://schemas.microsoft.com/office/drawing/2014/main" id="{DE14D0F4-E0C2-46B7-9CBD-8DE1BF00E577}"/>
                </a:ext>
              </a:extLst>
            </p:cNvPr>
            <p:cNvSpPr>
              <a:spLocks noChangeAspect="1" noChangeArrowheads="1"/>
            </p:cNvSpPr>
            <p:nvPr/>
          </p:nvSpPr>
          <p:spPr bwMode="auto">
            <a:xfrm>
              <a:off x="1956" y="3403"/>
              <a:ext cx="47" cy="50"/>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80" name="Oval 40">
              <a:extLst>
                <a:ext uri="{FF2B5EF4-FFF2-40B4-BE49-F238E27FC236}">
                  <a16:creationId xmlns:a16="http://schemas.microsoft.com/office/drawing/2014/main" id="{6B845374-CCF8-4D73-887C-8AE020DF5662}"/>
                </a:ext>
              </a:extLst>
            </p:cNvPr>
            <p:cNvSpPr>
              <a:spLocks noChangeAspect="1" noChangeArrowheads="1"/>
            </p:cNvSpPr>
            <p:nvPr/>
          </p:nvSpPr>
          <p:spPr bwMode="auto">
            <a:xfrm>
              <a:off x="1735" y="3292"/>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81" name="Oval 41">
              <a:extLst>
                <a:ext uri="{FF2B5EF4-FFF2-40B4-BE49-F238E27FC236}">
                  <a16:creationId xmlns:a16="http://schemas.microsoft.com/office/drawing/2014/main" id="{3CD15BE8-5F23-4EB1-ADA7-A73FE3147F88}"/>
                </a:ext>
              </a:extLst>
            </p:cNvPr>
            <p:cNvSpPr>
              <a:spLocks noChangeAspect="1" noChangeArrowheads="1"/>
            </p:cNvSpPr>
            <p:nvPr/>
          </p:nvSpPr>
          <p:spPr bwMode="auto">
            <a:xfrm>
              <a:off x="2659" y="3515"/>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82" name="Oval 42">
              <a:extLst>
                <a:ext uri="{FF2B5EF4-FFF2-40B4-BE49-F238E27FC236}">
                  <a16:creationId xmlns:a16="http://schemas.microsoft.com/office/drawing/2014/main" id="{10B32293-05D1-4B4D-8D6F-55DA0F5A9E6D}"/>
                </a:ext>
              </a:extLst>
            </p:cNvPr>
            <p:cNvSpPr>
              <a:spLocks noChangeAspect="1" noChangeArrowheads="1"/>
            </p:cNvSpPr>
            <p:nvPr/>
          </p:nvSpPr>
          <p:spPr bwMode="auto">
            <a:xfrm>
              <a:off x="2749" y="3678"/>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83" name="Oval 43">
              <a:extLst>
                <a:ext uri="{FF2B5EF4-FFF2-40B4-BE49-F238E27FC236}">
                  <a16:creationId xmlns:a16="http://schemas.microsoft.com/office/drawing/2014/main" id="{EBB6F422-4FCB-4D89-A1F8-C0655A65AA01}"/>
                </a:ext>
              </a:extLst>
            </p:cNvPr>
            <p:cNvSpPr>
              <a:spLocks noChangeAspect="1" noChangeArrowheads="1"/>
            </p:cNvSpPr>
            <p:nvPr/>
          </p:nvSpPr>
          <p:spPr bwMode="auto">
            <a:xfrm>
              <a:off x="2847" y="3506"/>
              <a:ext cx="47" cy="50"/>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84" name="Oval 44">
              <a:extLst>
                <a:ext uri="{FF2B5EF4-FFF2-40B4-BE49-F238E27FC236}">
                  <a16:creationId xmlns:a16="http://schemas.microsoft.com/office/drawing/2014/main" id="{24C9506D-EA4B-4AD9-9454-37619C1ABDB4}"/>
                </a:ext>
              </a:extLst>
            </p:cNvPr>
            <p:cNvSpPr>
              <a:spLocks noChangeAspect="1" noChangeArrowheads="1"/>
            </p:cNvSpPr>
            <p:nvPr/>
          </p:nvSpPr>
          <p:spPr bwMode="auto">
            <a:xfrm>
              <a:off x="2798" y="3627"/>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85" name="Oval 45">
              <a:extLst>
                <a:ext uri="{FF2B5EF4-FFF2-40B4-BE49-F238E27FC236}">
                  <a16:creationId xmlns:a16="http://schemas.microsoft.com/office/drawing/2014/main" id="{873FA50D-29D7-4D9A-AE20-B9BEEBA380E0}"/>
                </a:ext>
              </a:extLst>
            </p:cNvPr>
            <p:cNvSpPr>
              <a:spLocks noChangeAspect="1" noChangeArrowheads="1"/>
            </p:cNvSpPr>
            <p:nvPr/>
          </p:nvSpPr>
          <p:spPr bwMode="auto">
            <a:xfrm>
              <a:off x="2879" y="3738"/>
              <a:ext cx="47" cy="50"/>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86" name="Oval 46">
              <a:extLst>
                <a:ext uri="{FF2B5EF4-FFF2-40B4-BE49-F238E27FC236}">
                  <a16:creationId xmlns:a16="http://schemas.microsoft.com/office/drawing/2014/main" id="{D284CEA1-A86F-432F-85FB-210662C18DD3}"/>
                </a:ext>
              </a:extLst>
            </p:cNvPr>
            <p:cNvSpPr>
              <a:spLocks noChangeAspect="1" noChangeArrowheads="1"/>
            </p:cNvSpPr>
            <p:nvPr/>
          </p:nvSpPr>
          <p:spPr bwMode="auto">
            <a:xfrm>
              <a:off x="2691" y="3687"/>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87" name="Oval 47">
              <a:extLst>
                <a:ext uri="{FF2B5EF4-FFF2-40B4-BE49-F238E27FC236}">
                  <a16:creationId xmlns:a16="http://schemas.microsoft.com/office/drawing/2014/main" id="{2A2C15D3-32AC-47EC-A507-9D5BB6B33A9D}"/>
                </a:ext>
              </a:extLst>
            </p:cNvPr>
            <p:cNvSpPr>
              <a:spLocks noChangeAspect="1" noChangeArrowheads="1"/>
            </p:cNvSpPr>
            <p:nvPr/>
          </p:nvSpPr>
          <p:spPr bwMode="auto">
            <a:xfrm>
              <a:off x="3664" y="3326"/>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88" name="Oval 48">
              <a:extLst>
                <a:ext uri="{FF2B5EF4-FFF2-40B4-BE49-F238E27FC236}">
                  <a16:creationId xmlns:a16="http://schemas.microsoft.com/office/drawing/2014/main" id="{C423F242-49F9-41A1-9F4F-0F61F30C580D}"/>
                </a:ext>
              </a:extLst>
            </p:cNvPr>
            <p:cNvSpPr>
              <a:spLocks noChangeAspect="1" noChangeArrowheads="1"/>
            </p:cNvSpPr>
            <p:nvPr/>
          </p:nvSpPr>
          <p:spPr bwMode="auto">
            <a:xfrm>
              <a:off x="3795" y="3292"/>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89" name="Oval 49">
              <a:extLst>
                <a:ext uri="{FF2B5EF4-FFF2-40B4-BE49-F238E27FC236}">
                  <a16:creationId xmlns:a16="http://schemas.microsoft.com/office/drawing/2014/main" id="{231DC84E-B199-49B7-85AA-61C88D3A5703}"/>
                </a:ext>
              </a:extLst>
            </p:cNvPr>
            <p:cNvSpPr>
              <a:spLocks noChangeAspect="1" noChangeArrowheads="1"/>
            </p:cNvSpPr>
            <p:nvPr/>
          </p:nvSpPr>
          <p:spPr bwMode="auto">
            <a:xfrm>
              <a:off x="3738" y="3438"/>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90" name="Oval 50">
              <a:extLst>
                <a:ext uri="{FF2B5EF4-FFF2-40B4-BE49-F238E27FC236}">
                  <a16:creationId xmlns:a16="http://schemas.microsoft.com/office/drawing/2014/main" id="{22C0C483-9578-4FC2-B062-B08D08092BAF}"/>
                </a:ext>
              </a:extLst>
            </p:cNvPr>
            <p:cNvSpPr>
              <a:spLocks noChangeAspect="1" noChangeArrowheads="1"/>
            </p:cNvSpPr>
            <p:nvPr/>
          </p:nvSpPr>
          <p:spPr bwMode="auto">
            <a:xfrm>
              <a:off x="3681" y="3455"/>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91" name="Oval 51">
              <a:extLst>
                <a:ext uri="{FF2B5EF4-FFF2-40B4-BE49-F238E27FC236}">
                  <a16:creationId xmlns:a16="http://schemas.microsoft.com/office/drawing/2014/main" id="{039A98CB-799B-4709-BE42-228C2405B67F}"/>
                </a:ext>
              </a:extLst>
            </p:cNvPr>
            <p:cNvSpPr>
              <a:spLocks noChangeAspect="1" noChangeArrowheads="1"/>
            </p:cNvSpPr>
            <p:nvPr/>
          </p:nvSpPr>
          <p:spPr bwMode="auto">
            <a:xfrm>
              <a:off x="3754" y="3575"/>
              <a:ext cx="47" cy="49"/>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92" name="Oval 52">
              <a:extLst>
                <a:ext uri="{FF2B5EF4-FFF2-40B4-BE49-F238E27FC236}">
                  <a16:creationId xmlns:a16="http://schemas.microsoft.com/office/drawing/2014/main" id="{BF648B2E-45C9-4037-A786-9DD246080EBA}"/>
                </a:ext>
              </a:extLst>
            </p:cNvPr>
            <p:cNvSpPr>
              <a:spLocks noChangeAspect="1" noChangeArrowheads="1"/>
            </p:cNvSpPr>
            <p:nvPr/>
          </p:nvSpPr>
          <p:spPr bwMode="auto">
            <a:xfrm>
              <a:off x="3599" y="3446"/>
              <a:ext cx="47" cy="50"/>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93" name="Rectangle 53">
              <a:extLst>
                <a:ext uri="{FF2B5EF4-FFF2-40B4-BE49-F238E27FC236}">
                  <a16:creationId xmlns:a16="http://schemas.microsoft.com/office/drawing/2014/main" id="{16B20C80-AD0F-470E-8A4C-9E9E51A3239E}"/>
                </a:ext>
              </a:extLst>
            </p:cNvPr>
            <p:cNvSpPr>
              <a:spLocks noChangeArrowheads="1"/>
            </p:cNvSpPr>
            <p:nvPr/>
          </p:nvSpPr>
          <p:spPr bwMode="auto">
            <a:xfrm>
              <a:off x="1440" y="2951"/>
              <a:ext cx="279"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a:t>
              </a:r>
              <a:r>
                <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112694" name="Rectangle 54">
              <a:extLst>
                <a:ext uri="{FF2B5EF4-FFF2-40B4-BE49-F238E27FC236}">
                  <a16:creationId xmlns:a16="http://schemas.microsoft.com/office/drawing/2014/main" id="{A95EE64D-016C-4B07-972E-09996A7773C4}"/>
                </a:ext>
              </a:extLst>
            </p:cNvPr>
            <p:cNvSpPr>
              <a:spLocks noChangeArrowheads="1"/>
            </p:cNvSpPr>
            <p:nvPr/>
          </p:nvSpPr>
          <p:spPr bwMode="auto">
            <a:xfrm>
              <a:off x="2377" y="3439"/>
              <a:ext cx="279"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r>
                <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112695" name="Rectangle 55">
              <a:extLst>
                <a:ext uri="{FF2B5EF4-FFF2-40B4-BE49-F238E27FC236}">
                  <a16:creationId xmlns:a16="http://schemas.microsoft.com/office/drawing/2014/main" id="{BE00A820-9724-4D72-A317-EF1584AC678F}"/>
                </a:ext>
              </a:extLst>
            </p:cNvPr>
            <p:cNvSpPr>
              <a:spLocks noChangeArrowheads="1"/>
            </p:cNvSpPr>
            <p:nvPr/>
          </p:nvSpPr>
          <p:spPr bwMode="auto">
            <a:xfrm>
              <a:off x="4107" y="3236"/>
              <a:ext cx="279"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3</a:t>
              </a:r>
              <a:r>
                <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112696" name="Rectangle 56">
              <a:extLst>
                <a:ext uri="{FF2B5EF4-FFF2-40B4-BE49-F238E27FC236}">
                  <a16:creationId xmlns:a16="http://schemas.microsoft.com/office/drawing/2014/main" id="{DC7F0F7F-B17A-41A1-A1A7-5CFF3CAD42E5}"/>
                </a:ext>
              </a:extLst>
            </p:cNvPr>
            <p:cNvSpPr>
              <a:spLocks noChangeArrowheads="1"/>
            </p:cNvSpPr>
            <p:nvPr/>
          </p:nvSpPr>
          <p:spPr bwMode="auto">
            <a:xfrm>
              <a:off x="2511" y="1824"/>
              <a:ext cx="239"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112697" name="Rectangle 57">
              <a:extLst>
                <a:ext uri="{FF2B5EF4-FFF2-40B4-BE49-F238E27FC236}">
                  <a16:creationId xmlns:a16="http://schemas.microsoft.com/office/drawing/2014/main" id="{053247C3-56C5-4136-A12A-7A44B2BA8AB5}"/>
                </a:ext>
              </a:extLst>
            </p:cNvPr>
            <p:cNvSpPr>
              <a:spLocks noChangeArrowheads="1"/>
            </p:cNvSpPr>
            <p:nvPr/>
          </p:nvSpPr>
          <p:spPr bwMode="auto">
            <a:xfrm>
              <a:off x="1296" y="3562"/>
              <a:ext cx="283"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a:t>
              </a:r>
              <a:endPar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98" name="Rectangle 58">
              <a:extLst>
                <a:ext uri="{FF2B5EF4-FFF2-40B4-BE49-F238E27FC236}">
                  <a16:creationId xmlns:a16="http://schemas.microsoft.com/office/drawing/2014/main" id="{CC20CE71-7ED3-44AC-8CDC-CE1D4526D8C2}"/>
                </a:ext>
              </a:extLst>
            </p:cNvPr>
            <p:cNvSpPr>
              <a:spLocks noChangeArrowheads="1"/>
            </p:cNvSpPr>
            <p:nvPr/>
          </p:nvSpPr>
          <p:spPr bwMode="auto">
            <a:xfrm>
              <a:off x="2793" y="4009"/>
              <a:ext cx="283"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endPar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699" name="Rectangle 59">
              <a:extLst>
                <a:ext uri="{FF2B5EF4-FFF2-40B4-BE49-F238E27FC236}">
                  <a16:creationId xmlns:a16="http://schemas.microsoft.com/office/drawing/2014/main" id="{FF83EDB1-EFFF-48A5-BFC7-48FCB752D5BB}"/>
                </a:ext>
              </a:extLst>
            </p:cNvPr>
            <p:cNvSpPr>
              <a:spLocks noChangeArrowheads="1"/>
            </p:cNvSpPr>
            <p:nvPr/>
          </p:nvSpPr>
          <p:spPr bwMode="auto">
            <a:xfrm>
              <a:off x="4169" y="3765"/>
              <a:ext cx="283"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3413"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3413"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3</a:t>
              </a:r>
              <a:endParaRPr kumimoji="0" lang="en-US" altLang="en-US" sz="3413"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2700" name="Line 60">
              <a:extLst>
                <a:ext uri="{FF2B5EF4-FFF2-40B4-BE49-F238E27FC236}">
                  <a16:creationId xmlns:a16="http://schemas.microsoft.com/office/drawing/2014/main" id="{4BCB5CEB-852C-4B53-89A3-E2A1F6F8D90A}"/>
                </a:ext>
              </a:extLst>
            </p:cNvPr>
            <p:cNvSpPr>
              <a:spLocks noChangeShapeType="1"/>
            </p:cNvSpPr>
            <p:nvPr/>
          </p:nvSpPr>
          <p:spPr bwMode="auto">
            <a:xfrm flipH="1" flipV="1">
              <a:off x="3726" y="3354"/>
              <a:ext cx="405" cy="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grpSp>
    </p:spTree>
    <p:extLst>
      <p:ext uri="{BB962C8B-B14F-4D97-AF65-F5344CB8AC3E}">
        <p14:creationId xmlns:p14="http://schemas.microsoft.com/office/powerpoint/2010/main" val="1925947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A039ECBC-AD1F-4441-AB41-A470DB7AB713}"/>
              </a:ext>
            </a:extLst>
          </p:cNvPr>
          <p:cNvSpPr>
            <a:spLocks noGrp="1" noChangeArrowheads="1"/>
          </p:cNvSpPr>
          <p:nvPr>
            <p:ph type="title"/>
          </p:nvPr>
        </p:nvSpPr>
        <p:spPr/>
        <p:txBody>
          <a:bodyPr/>
          <a:lstStyle/>
          <a:p>
            <a:r>
              <a:rPr lang="en-US" altLang="en-US"/>
              <a:t>Projective structure from motion</a:t>
            </a:r>
          </a:p>
        </p:txBody>
      </p:sp>
      <p:sp>
        <p:nvSpPr>
          <p:cNvPr id="1026051" name="Rectangle 3">
            <a:extLst>
              <a:ext uri="{FF2B5EF4-FFF2-40B4-BE49-F238E27FC236}">
                <a16:creationId xmlns:a16="http://schemas.microsoft.com/office/drawing/2014/main" id="{25DF4DD3-E041-4BD0-836B-0552518295E4}"/>
              </a:ext>
            </a:extLst>
          </p:cNvPr>
          <p:cNvSpPr>
            <a:spLocks noGrp="1" noChangeArrowheads="1"/>
          </p:cNvSpPr>
          <p:nvPr>
            <p:ph type="body" idx="1"/>
          </p:nvPr>
        </p:nvSpPr>
        <p:spPr>
          <a:xfrm>
            <a:off x="975360" y="1300480"/>
            <a:ext cx="11054080" cy="8128000"/>
          </a:xfrm>
        </p:spPr>
        <p:txBody>
          <a:bodyPr/>
          <a:lstStyle/>
          <a:p>
            <a:pPr>
              <a:buFontTx/>
              <a:buChar char="•"/>
            </a:pPr>
            <a:r>
              <a:rPr lang="en-US" altLang="en-US"/>
              <a:t>Given: </a:t>
            </a:r>
            <a:r>
              <a:rPr lang="en-US" altLang="en-US" i="1"/>
              <a:t>m</a:t>
            </a:r>
            <a:r>
              <a:rPr lang="en-US" altLang="en-US"/>
              <a:t> images of </a:t>
            </a:r>
            <a:r>
              <a:rPr lang="en-US" altLang="en-US" i="1"/>
              <a:t>n</a:t>
            </a:r>
            <a:r>
              <a:rPr lang="en-US" altLang="en-US"/>
              <a:t> fixed 3D points </a:t>
            </a:r>
            <a:br>
              <a:rPr lang="en-US" altLang="en-US"/>
            </a:br>
            <a:endParaRPr lang="en-US" altLang="en-US" sz="1138"/>
          </a:p>
          <a:p>
            <a:pPr algn="ctr"/>
            <a:r>
              <a:rPr lang="en-US" altLang="en-US" i="1">
                <a:latin typeface="Times New Roman" panose="02020603050405020304" pitchFamily="18" charset="0"/>
              </a:rPr>
              <a:t>z</a:t>
            </a:r>
            <a:r>
              <a:rPr lang="en-US" altLang="en-US" i="1" baseline="-25000">
                <a:latin typeface="Times New Roman" panose="02020603050405020304" pitchFamily="18" charset="0"/>
              </a:rPr>
              <a:t>ij</a:t>
            </a:r>
            <a:r>
              <a:rPr lang="en-US" altLang="en-US"/>
              <a:t> </a:t>
            </a:r>
            <a:r>
              <a:rPr lang="en-US" altLang="en-US" b="1">
                <a:latin typeface="Times New Roman" panose="02020603050405020304" pitchFamily="18" charset="0"/>
              </a:rPr>
              <a:t>x</a:t>
            </a:r>
            <a:r>
              <a:rPr lang="en-US" altLang="en-US" i="1" baseline="-25000">
                <a:latin typeface="Times New Roman" panose="02020603050405020304" pitchFamily="18" charset="0"/>
              </a:rPr>
              <a:t>ij</a:t>
            </a:r>
            <a:r>
              <a:rPr lang="en-US" altLang="en-US" i="1">
                <a:latin typeface="Times New Roman" panose="02020603050405020304" pitchFamily="18" charset="0"/>
              </a:rPr>
              <a:t> = </a:t>
            </a:r>
            <a:r>
              <a:rPr lang="en-US" altLang="en-US" b="1">
                <a:latin typeface="Times New Roman" panose="02020603050405020304" pitchFamily="18" charset="0"/>
              </a:rPr>
              <a:t>P</a:t>
            </a:r>
            <a:r>
              <a:rPr lang="en-US" altLang="en-US" i="1" baseline="-25000">
                <a:latin typeface="Times New Roman" panose="02020603050405020304" pitchFamily="18" charset="0"/>
              </a:rPr>
              <a:t>i </a:t>
            </a:r>
            <a:r>
              <a:rPr lang="en-US" altLang="en-US" b="1">
                <a:latin typeface="Times New Roman" panose="02020603050405020304" pitchFamily="18" charset="0"/>
              </a:rPr>
              <a:t>X</a:t>
            </a:r>
            <a:r>
              <a:rPr lang="en-US" altLang="en-US" i="1" baseline="-25000">
                <a:latin typeface="Times New Roman" panose="02020603050405020304" pitchFamily="18" charset="0"/>
              </a:rPr>
              <a:t>j </a:t>
            </a:r>
            <a:r>
              <a:rPr lang="en-US" altLang="en-US" i="1">
                <a:latin typeface="Times New Roman" panose="02020603050405020304" pitchFamily="18" charset="0"/>
              </a:rPr>
              <a:t>, 	i = </a:t>
            </a:r>
            <a:r>
              <a:rPr lang="en-US" altLang="en-US">
                <a:latin typeface="Times New Roman" panose="02020603050405020304" pitchFamily="18" charset="0"/>
              </a:rPr>
              <a:t>1</a:t>
            </a:r>
            <a:r>
              <a:rPr lang="en-US" altLang="en-US" i="1">
                <a:latin typeface="Times New Roman" panose="02020603050405020304" pitchFamily="18" charset="0"/>
              </a:rPr>
              <a:t>,… , m,    j = </a:t>
            </a:r>
            <a:r>
              <a:rPr lang="en-US" altLang="en-US">
                <a:latin typeface="Times New Roman" panose="02020603050405020304" pitchFamily="18" charset="0"/>
              </a:rPr>
              <a:t>1</a:t>
            </a:r>
            <a:r>
              <a:rPr lang="en-US" altLang="en-US" i="1">
                <a:latin typeface="Times New Roman" panose="02020603050405020304" pitchFamily="18" charset="0"/>
              </a:rPr>
              <a:t>, … , n</a:t>
            </a:r>
            <a:r>
              <a:rPr lang="en-US" altLang="en-US" i="1"/>
              <a:t>  </a:t>
            </a:r>
          </a:p>
          <a:p>
            <a:pPr>
              <a:buFontTx/>
              <a:buChar char="•"/>
            </a:pPr>
            <a:endParaRPr lang="en-US" altLang="en-US" sz="1138"/>
          </a:p>
          <a:p>
            <a:pPr>
              <a:buFontTx/>
              <a:buChar char="•"/>
            </a:pPr>
            <a:r>
              <a:rPr lang="en-US" altLang="en-US"/>
              <a:t>Problem: estimate </a:t>
            </a:r>
            <a:r>
              <a:rPr lang="en-US" altLang="en-US" i="1"/>
              <a:t>m</a:t>
            </a:r>
            <a:r>
              <a:rPr lang="en-US" altLang="en-US"/>
              <a:t> projection matrices </a:t>
            </a:r>
            <a:r>
              <a:rPr lang="en-US" altLang="en-US" b="1"/>
              <a:t>P</a:t>
            </a:r>
            <a:r>
              <a:rPr lang="en-US" altLang="en-US" i="1" baseline="-25000"/>
              <a:t>i</a:t>
            </a:r>
            <a:r>
              <a:rPr lang="en-US" altLang="en-US"/>
              <a:t> and </a:t>
            </a:r>
            <a:r>
              <a:rPr lang="en-US" altLang="en-US" i="1"/>
              <a:t>n</a:t>
            </a:r>
            <a:r>
              <a:rPr lang="en-US" altLang="en-US"/>
              <a:t> 3D points </a:t>
            </a:r>
            <a:r>
              <a:rPr lang="en-US" altLang="en-US" b="1"/>
              <a:t>X</a:t>
            </a:r>
            <a:r>
              <a:rPr lang="en-US" altLang="en-US" i="1" baseline="-25000"/>
              <a:t>j</a:t>
            </a:r>
            <a:r>
              <a:rPr lang="en-US" altLang="en-US"/>
              <a:t> from the </a:t>
            </a:r>
            <a:r>
              <a:rPr lang="en-US" altLang="en-US" i="1"/>
              <a:t>mn</a:t>
            </a:r>
            <a:r>
              <a:rPr lang="en-US" altLang="en-US"/>
              <a:t> correspondences </a:t>
            </a:r>
            <a:r>
              <a:rPr lang="en-US" altLang="en-US" b="1"/>
              <a:t>x</a:t>
            </a:r>
            <a:r>
              <a:rPr lang="en-US" altLang="en-US" i="1" baseline="-25000"/>
              <a:t>ij</a:t>
            </a:r>
          </a:p>
          <a:p>
            <a:pPr>
              <a:buFontTx/>
              <a:buChar char="•"/>
            </a:pPr>
            <a:r>
              <a:rPr lang="en-US" altLang="en-US"/>
              <a:t>With no calibration info, cameras and points can only be recovered up to a 4x4 projective transformation </a:t>
            </a:r>
            <a:r>
              <a:rPr lang="en-US" altLang="en-US" b="1"/>
              <a:t>Q</a:t>
            </a:r>
            <a:r>
              <a:rPr lang="en-US" altLang="en-US"/>
              <a:t>:</a:t>
            </a:r>
          </a:p>
          <a:p>
            <a:pPr algn="ctr"/>
            <a:r>
              <a:rPr lang="en-US" altLang="en-US" b="1"/>
              <a:t>X </a:t>
            </a:r>
            <a:r>
              <a:rPr lang="en-US" altLang="en-US" b="1">
                <a:cs typeface="Arial" panose="020B0604020202020204" pitchFamily="34" charset="0"/>
              </a:rPr>
              <a:t>→ QX, P → PQ</a:t>
            </a:r>
            <a:r>
              <a:rPr lang="en-US" altLang="en-US" b="1" baseline="30000">
                <a:cs typeface="Arial" panose="020B0604020202020204" pitchFamily="34" charset="0"/>
              </a:rPr>
              <a:t>-1</a:t>
            </a:r>
            <a:endParaRPr lang="en-US" altLang="en-US" b="1">
              <a:cs typeface="Arial" panose="020B0604020202020204" pitchFamily="34" charset="0"/>
            </a:endParaRPr>
          </a:p>
          <a:p>
            <a:pPr>
              <a:buFontTx/>
              <a:buChar char="•"/>
            </a:pPr>
            <a:r>
              <a:rPr lang="en-US" altLang="en-US"/>
              <a:t>We can solve for structure and motion when </a:t>
            </a:r>
          </a:p>
          <a:p>
            <a:pPr algn="ctr"/>
            <a:r>
              <a:rPr lang="en-US" altLang="en-US"/>
              <a:t>2</a:t>
            </a:r>
            <a:r>
              <a:rPr lang="en-US" altLang="en-US" i="1"/>
              <a:t>mn </a:t>
            </a:r>
            <a:r>
              <a:rPr lang="en-US" altLang="en-US"/>
              <a:t>&gt;= 11</a:t>
            </a:r>
            <a:r>
              <a:rPr lang="en-US" altLang="en-US" i="1"/>
              <a:t>m </a:t>
            </a:r>
            <a:r>
              <a:rPr lang="en-US" altLang="en-US"/>
              <a:t>+3</a:t>
            </a:r>
            <a:r>
              <a:rPr lang="en-US" altLang="en-US" i="1"/>
              <a:t>n </a:t>
            </a:r>
            <a:r>
              <a:rPr lang="en-US" altLang="en-US"/>
              <a:t>– 15</a:t>
            </a:r>
          </a:p>
          <a:p>
            <a:pPr>
              <a:buFontTx/>
              <a:buChar char="•"/>
            </a:pPr>
            <a:r>
              <a:rPr lang="en-US" altLang="en-US"/>
              <a:t>For two cameras, at least 7 points are needed</a:t>
            </a:r>
          </a:p>
          <a:p>
            <a:endParaRPr lang="en-US" altLang="en-US"/>
          </a:p>
        </p:txBody>
      </p:sp>
    </p:spTree>
    <p:extLst>
      <p:ext uri="{BB962C8B-B14F-4D97-AF65-F5344CB8AC3E}">
        <p14:creationId xmlns:p14="http://schemas.microsoft.com/office/powerpoint/2010/main" val="4182284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260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60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60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60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6051">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60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05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60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51"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B2265301-8AAB-4E5A-A519-76F48AFC17C1}"/>
              </a:ext>
            </a:extLst>
          </p:cNvPr>
          <p:cNvSpPr>
            <a:spLocks noGrp="1" noChangeArrowheads="1"/>
          </p:cNvSpPr>
          <p:nvPr>
            <p:ph type="title"/>
          </p:nvPr>
        </p:nvSpPr>
        <p:spPr/>
        <p:txBody>
          <a:bodyPr/>
          <a:lstStyle/>
          <a:p>
            <a:r>
              <a:rPr lang="en-US" altLang="en-US"/>
              <a:t>Projective SFM: Two-camera case</a:t>
            </a:r>
          </a:p>
        </p:txBody>
      </p:sp>
      <p:sp>
        <p:nvSpPr>
          <p:cNvPr id="114691" name="Rectangle 3">
            <a:extLst>
              <a:ext uri="{FF2B5EF4-FFF2-40B4-BE49-F238E27FC236}">
                <a16:creationId xmlns:a16="http://schemas.microsoft.com/office/drawing/2014/main" id="{36BC76D5-4978-4B57-B41A-D58B6C15BCBA}"/>
              </a:ext>
            </a:extLst>
          </p:cNvPr>
          <p:cNvSpPr>
            <a:spLocks noGrp="1" noChangeArrowheads="1"/>
          </p:cNvSpPr>
          <p:nvPr>
            <p:ph type="body" idx="1"/>
          </p:nvPr>
        </p:nvSpPr>
        <p:spPr>
          <a:xfrm>
            <a:off x="975360" y="1300480"/>
            <a:ext cx="11812693" cy="7477760"/>
          </a:xfrm>
        </p:spPr>
        <p:txBody>
          <a:bodyPr/>
          <a:lstStyle/>
          <a:p>
            <a:pPr>
              <a:buFontTx/>
              <a:buChar char="•"/>
            </a:pPr>
            <a:r>
              <a:rPr lang="en-US" altLang="en-US"/>
              <a:t>Compute fundamental matrix</a:t>
            </a:r>
            <a:r>
              <a:rPr lang="en-US" altLang="en-US">
                <a:latin typeface="Times New Roman" panose="02020603050405020304" pitchFamily="18" charset="0"/>
              </a:rPr>
              <a:t> </a:t>
            </a:r>
            <a:r>
              <a:rPr lang="en-US" altLang="en-US" b="1">
                <a:latin typeface="Times New Roman" panose="02020603050405020304" pitchFamily="18" charset="0"/>
              </a:rPr>
              <a:t>F</a:t>
            </a:r>
            <a:r>
              <a:rPr lang="en-US" altLang="en-US"/>
              <a:t> between the two views</a:t>
            </a:r>
          </a:p>
          <a:p>
            <a:pPr>
              <a:buFontTx/>
              <a:buChar char="•"/>
            </a:pPr>
            <a:r>
              <a:rPr lang="en-US" altLang="en-US"/>
              <a:t>First camera matrix: 	</a:t>
            </a:r>
            <a:r>
              <a:rPr lang="en-US" altLang="en-US" b="1">
                <a:latin typeface="Times New Roman" panose="02020603050405020304" pitchFamily="18" charset="0"/>
              </a:rPr>
              <a:t>[I|0]</a:t>
            </a:r>
            <a:endParaRPr lang="en-US" altLang="en-US" b="1" baseline="30000">
              <a:latin typeface="Times New Roman" panose="02020603050405020304" pitchFamily="18" charset="0"/>
            </a:endParaRPr>
          </a:p>
          <a:p>
            <a:pPr>
              <a:buFontTx/>
              <a:buChar char="•"/>
            </a:pPr>
            <a:r>
              <a:rPr lang="en-US" altLang="en-US"/>
              <a:t>Second camera matrix: 	</a:t>
            </a:r>
            <a:r>
              <a:rPr lang="en-US" altLang="en-US" b="1">
                <a:latin typeface="Times New Roman" panose="02020603050405020304" pitchFamily="18" charset="0"/>
              </a:rPr>
              <a:t>[A|b]</a:t>
            </a:r>
            <a:endParaRPr lang="en-US" altLang="en-US"/>
          </a:p>
          <a:p>
            <a:pPr>
              <a:buFontTx/>
              <a:buChar char="•"/>
            </a:pPr>
            <a:r>
              <a:rPr lang="en-US" altLang="en-US"/>
              <a:t>Then </a:t>
            </a:r>
            <a:r>
              <a:rPr lang="en-US" altLang="en-US" b="1">
                <a:latin typeface="Times New Roman" panose="02020603050405020304" pitchFamily="18" charset="0"/>
              </a:rPr>
              <a:t>b</a:t>
            </a:r>
            <a:r>
              <a:rPr lang="en-US" altLang="en-US"/>
              <a:t> is the epipole (</a:t>
            </a:r>
            <a:r>
              <a:rPr lang="en-US" altLang="en-US" b="1">
                <a:latin typeface="Times New Roman" panose="02020603050405020304" pitchFamily="18" charset="0"/>
              </a:rPr>
              <a:t>F</a:t>
            </a:r>
            <a:r>
              <a:rPr lang="en-US" altLang="en-US" baseline="30000">
                <a:latin typeface="Times New Roman" panose="02020603050405020304" pitchFamily="18" charset="0"/>
              </a:rPr>
              <a:t>T</a:t>
            </a:r>
            <a:r>
              <a:rPr lang="en-US" altLang="en-US" b="1">
                <a:latin typeface="Times New Roman" panose="02020603050405020304" pitchFamily="18" charset="0"/>
              </a:rPr>
              <a:t>b </a:t>
            </a:r>
            <a:r>
              <a:rPr lang="en-US" altLang="en-US">
                <a:latin typeface="Times New Roman" panose="02020603050405020304" pitchFamily="18" charset="0"/>
              </a:rPr>
              <a:t>= 0</a:t>
            </a:r>
            <a:r>
              <a:rPr lang="en-US" altLang="en-US"/>
              <a:t>), </a:t>
            </a:r>
            <a:r>
              <a:rPr lang="en-US" altLang="en-US" b="1">
                <a:latin typeface="Times New Roman" panose="02020603050405020304" pitchFamily="18" charset="0"/>
              </a:rPr>
              <a:t>A </a:t>
            </a:r>
            <a:r>
              <a:rPr lang="en-US" altLang="en-US">
                <a:latin typeface="Times New Roman" panose="02020603050405020304" pitchFamily="18" charset="0"/>
              </a:rPr>
              <a:t>= –[</a:t>
            </a:r>
            <a:r>
              <a:rPr lang="en-US" altLang="en-US" b="1">
                <a:latin typeface="Times New Roman" panose="02020603050405020304" pitchFamily="18" charset="0"/>
              </a:rPr>
              <a:t>b</a:t>
            </a:r>
            <a:r>
              <a:rPr lang="en-US" altLang="en-US" baseline="-25000">
                <a:latin typeface="Times New Roman" panose="02020603050405020304" pitchFamily="18" charset="0"/>
                <a:cs typeface="Arial" panose="020B0604020202020204" pitchFamily="34" charset="0"/>
              </a:rPr>
              <a:t>×</a:t>
            </a:r>
            <a:r>
              <a:rPr lang="en-US" altLang="en-US">
                <a:latin typeface="Times New Roman" panose="02020603050405020304" pitchFamily="18" charset="0"/>
                <a:cs typeface="Arial" panose="020B0604020202020204" pitchFamily="34" charset="0"/>
              </a:rPr>
              <a:t>]</a:t>
            </a:r>
            <a:r>
              <a:rPr lang="en-US" altLang="en-US" b="1">
                <a:latin typeface="Times New Roman" panose="02020603050405020304" pitchFamily="18" charset="0"/>
                <a:cs typeface="Arial" panose="020B0604020202020204" pitchFamily="34" charset="0"/>
              </a:rPr>
              <a:t>F</a:t>
            </a:r>
          </a:p>
          <a:p>
            <a:pPr>
              <a:buFontTx/>
              <a:buChar char="•"/>
            </a:pPr>
            <a:endParaRPr lang="en-US" altLang="en-US"/>
          </a:p>
        </p:txBody>
      </p:sp>
    </p:spTree>
    <p:extLst>
      <p:ext uri="{BB962C8B-B14F-4D97-AF65-F5344CB8AC3E}">
        <p14:creationId xmlns:p14="http://schemas.microsoft.com/office/powerpoint/2010/main" val="3839483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94665" name="Object 9">
            <a:extLst>
              <a:ext uri="{FF2B5EF4-FFF2-40B4-BE49-F238E27FC236}">
                <a16:creationId xmlns:a16="http://schemas.microsoft.com/office/drawing/2014/main" id="{95F571D9-8901-44FC-B8A8-FA1681D69B10}"/>
              </a:ext>
            </a:extLst>
          </p:cNvPr>
          <p:cNvGraphicFramePr>
            <a:graphicFrameLocks noGrp="1" noChangeAspect="1"/>
          </p:cNvGraphicFramePr>
          <p:nvPr>
            <p:ph sz="quarter" idx="2"/>
          </p:nvPr>
        </p:nvGraphicFramePr>
        <p:xfrm>
          <a:off x="7473245" y="3093156"/>
          <a:ext cx="4341707" cy="4395894"/>
        </p:xfrm>
        <a:graphic>
          <a:graphicData uri="http://schemas.openxmlformats.org/presentationml/2006/ole">
            <mc:AlternateContent xmlns:mc="http://schemas.openxmlformats.org/markup-compatibility/2006">
              <mc:Choice xmlns:v="urn:schemas-microsoft-com:vml" Requires="v">
                <p:oleObj spid="_x0000_s58490" name="Image" r:id="rId4" imgW="3073016" imgH="3111111" progId="Photoshop.Image.10">
                  <p:embed/>
                </p:oleObj>
              </mc:Choice>
              <mc:Fallback>
                <p:oleObj name="Image" r:id="rId4" imgW="3073016" imgH="3111111" progId="Photoshop.Image.10">
                  <p:embed/>
                  <p:pic>
                    <p:nvPicPr>
                      <p:cNvPr id="1094665" name="Object 9">
                        <a:extLst>
                          <a:ext uri="{FF2B5EF4-FFF2-40B4-BE49-F238E27FC236}">
                            <a16:creationId xmlns:a16="http://schemas.microsoft.com/office/drawing/2014/main" id="{95F571D9-8901-44FC-B8A8-FA1681D69B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3245" y="3093156"/>
                        <a:ext cx="4341707" cy="439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0" name="Rectangle 2">
            <a:extLst>
              <a:ext uri="{FF2B5EF4-FFF2-40B4-BE49-F238E27FC236}">
                <a16:creationId xmlns:a16="http://schemas.microsoft.com/office/drawing/2014/main" id="{B66BB283-44C4-45E5-A9ED-554DB0D8FA5A}"/>
              </a:ext>
            </a:extLst>
          </p:cNvPr>
          <p:cNvSpPr>
            <a:spLocks noGrp="1" noChangeArrowheads="1"/>
          </p:cNvSpPr>
          <p:nvPr>
            <p:ph type="title"/>
          </p:nvPr>
        </p:nvSpPr>
        <p:spPr/>
        <p:txBody>
          <a:bodyPr/>
          <a:lstStyle/>
          <a:p>
            <a:r>
              <a:rPr lang="de-DE" altLang="en-US"/>
              <a:t>Sequential structure from motion</a:t>
            </a:r>
            <a:endParaRPr lang="en-GB" altLang="en-US"/>
          </a:p>
        </p:txBody>
      </p:sp>
      <p:sp>
        <p:nvSpPr>
          <p:cNvPr id="1094660" name="Rectangle 4">
            <a:extLst>
              <a:ext uri="{FF2B5EF4-FFF2-40B4-BE49-F238E27FC236}">
                <a16:creationId xmlns:a16="http://schemas.microsoft.com/office/drawing/2014/main" id="{DD2D6360-AD7D-448A-82E7-4D324E39B57F}"/>
              </a:ext>
            </a:extLst>
          </p:cNvPr>
          <p:cNvSpPr>
            <a:spLocks noGrp="1" noChangeArrowheads="1"/>
          </p:cNvSpPr>
          <p:nvPr>
            <p:ph type="body" sz="half" idx="1"/>
          </p:nvPr>
        </p:nvSpPr>
        <p:spPr>
          <a:xfrm>
            <a:off x="975360" y="1300480"/>
            <a:ext cx="5960533" cy="6610773"/>
          </a:xfrm>
        </p:spPr>
        <p:txBody>
          <a:bodyPr/>
          <a:lstStyle/>
          <a:p>
            <a:pPr marL="0" indent="0">
              <a:buFontTx/>
              <a:buChar char="•"/>
            </a:pPr>
            <a:r>
              <a:rPr lang="de-DE" altLang="en-US" sz="2844"/>
              <a:t>Initialize motion from two images using fundamental matrix</a:t>
            </a:r>
            <a:br>
              <a:rPr lang="de-DE" altLang="en-US" sz="2844"/>
            </a:br>
            <a:endParaRPr lang="de-DE" altLang="en-US" sz="2844"/>
          </a:p>
          <a:p>
            <a:pPr marL="0" indent="0">
              <a:buFontTx/>
              <a:buChar char="•"/>
            </a:pPr>
            <a:r>
              <a:rPr lang="de-DE" altLang="en-US" sz="2844"/>
              <a:t>Initialize structure by triangulation</a:t>
            </a:r>
            <a:br>
              <a:rPr lang="de-DE" altLang="en-US" sz="2844"/>
            </a:br>
            <a:endParaRPr lang="de-DE" altLang="en-US" sz="2844"/>
          </a:p>
          <a:p>
            <a:pPr marL="0" indent="0">
              <a:buFontTx/>
              <a:buChar char="•"/>
            </a:pPr>
            <a:r>
              <a:rPr lang="de-DE" altLang="en-US" sz="2844"/>
              <a:t>For each additional view:</a:t>
            </a:r>
          </a:p>
          <a:p>
            <a:pPr lvl="1"/>
            <a:r>
              <a:rPr lang="de-DE" altLang="en-US" sz="2560"/>
              <a:t>Determine projection matrix of new camera using all the known 3D points that are visible in its image – </a:t>
            </a:r>
            <a:r>
              <a:rPr lang="de-DE" altLang="en-US" sz="2560" i="1"/>
              <a:t>calibration</a:t>
            </a:r>
            <a:r>
              <a:rPr lang="de-DE" altLang="en-US" sz="2560"/>
              <a:t> </a:t>
            </a:r>
          </a:p>
        </p:txBody>
      </p:sp>
      <p:sp>
        <p:nvSpPr>
          <p:cNvPr id="1094667" name="Text Box 11">
            <a:extLst>
              <a:ext uri="{FF2B5EF4-FFF2-40B4-BE49-F238E27FC236}">
                <a16:creationId xmlns:a16="http://schemas.microsoft.com/office/drawing/2014/main" id="{71E75745-6A02-4A59-A0A4-89C5ADA1E1AA}"/>
              </a:ext>
            </a:extLst>
          </p:cNvPr>
          <p:cNvSpPr txBox="1">
            <a:spLocks noChangeArrowheads="1"/>
          </p:cNvSpPr>
          <p:nvPr/>
        </p:nvSpPr>
        <p:spPr bwMode="auto">
          <a:xfrm rot="16200000">
            <a:off x="6372541" y="4784511"/>
            <a:ext cx="1587294"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844"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cameras</a:t>
            </a:r>
          </a:p>
        </p:txBody>
      </p:sp>
      <p:sp>
        <p:nvSpPr>
          <p:cNvPr id="1094668" name="Line 12">
            <a:extLst>
              <a:ext uri="{FF2B5EF4-FFF2-40B4-BE49-F238E27FC236}">
                <a16:creationId xmlns:a16="http://schemas.microsoft.com/office/drawing/2014/main" id="{27CB1E7E-528F-47F8-B155-D5F7198FA671}"/>
              </a:ext>
            </a:extLst>
          </p:cNvPr>
          <p:cNvSpPr>
            <a:spLocks noChangeShapeType="1"/>
          </p:cNvSpPr>
          <p:nvPr/>
        </p:nvSpPr>
        <p:spPr bwMode="auto">
          <a:xfrm>
            <a:off x="7784818" y="3359573"/>
            <a:ext cx="379306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094669" name="Text Box 13">
            <a:extLst>
              <a:ext uri="{FF2B5EF4-FFF2-40B4-BE49-F238E27FC236}">
                <a16:creationId xmlns:a16="http://schemas.microsoft.com/office/drawing/2014/main" id="{9D92434D-ABD4-4F7B-BCAC-F5625A6398D1}"/>
              </a:ext>
            </a:extLst>
          </p:cNvPr>
          <p:cNvSpPr txBox="1">
            <a:spLocks noChangeArrowheads="1"/>
          </p:cNvSpPr>
          <p:nvPr/>
        </p:nvSpPr>
        <p:spPr bwMode="auto">
          <a:xfrm>
            <a:off x="8419255" y="2709334"/>
            <a:ext cx="1160895"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844"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points</a:t>
            </a:r>
          </a:p>
        </p:txBody>
      </p:sp>
      <p:sp>
        <p:nvSpPr>
          <p:cNvPr id="1094670" name="Line 14">
            <a:extLst>
              <a:ext uri="{FF2B5EF4-FFF2-40B4-BE49-F238E27FC236}">
                <a16:creationId xmlns:a16="http://schemas.microsoft.com/office/drawing/2014/main" id="{DD16755E-AFA9-4031-8CD0-5D6108ED5656}"/>
              </a:ext>
            </a:extLst>
          </p:cNvPr>
          <p:cNvSpPr>
            <a:spLocks noChangeShapeType="1"/>
          </p:cNvSpPr>
          <p:nvPr/>
        </p:nvSpPr>
        <p:spPr bwMode="auto">
          <a:xfrm>
            <a:off x="7459698" y="3616961"/>
            <a:ext cx="0" cy="342730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graphicFrame>
        <p:nvGraphicFramePr>
          <p:cNvPr id="1094677" name="Object 21">
            <a:extLst>
              <a:ext uri="{FF2B5EF4-FFF2-40B4-BE49-F238E27FC236}">
                <a16:creationId xmlns:a16="http://schemas.microsoft.com/office/drawing/2014/main" id="{6117B25D-E4A5-46AF-9219-427978593963}"/>
              </a:ext>
            </a:extLst>
          </p:cNvPr>
          <p:cNvGraphicFramePr>
            <a:graphicFrameLocks noGrp="1" noChangeAspect="1"/>
          </p:cNvGraphicFramePr>
          <p:nvPr>
            <p:ph sz="quarter" idx="3"/>
          </p:nvPr>
        </p:nvGraphicFramePr>
        <p:xfrm>
          <a:off x="8500534" y="6421120"/>
          <a:ext cx="270933" cy="252871"/>
        </p:xfrm>
        <a:graphic>
          <a:graphicData uri="http://schemas.openxmlformats.org/presentationml/2006/ole">
            <mc:AlternateContent xmlns:mc="http://schemas.openxmlformats.org/markup-compatibility/2006">
              <mc:Choice xmlns:v="urn:schemas-microsoft-com:vml" Requires="v">
                <p:oleObj spid="_x0000_s58491" name="Image" r:id="rId6" imgW="190409" imgH="177465" progId="Photoshop.Image.10">
                  <p:embed/>
                </p:oleObj>
              </mc:Choice>
              <mc:Fallback>
                <p:oleObj name="Image" r:id="rId6" imgW="190409" imgH="177465" progId="Photoshop.Image.10">
                  <p:embed/>
                  <p:pic>
                    <p:nvPicPr>
                      <p:cNvPr id="1094677" name="Object 21">
                        <a:extLst>
                          <a:ext uri="{FF2B5EF4-FFF2-40B4-BE49-F238E27FC236}">
                            <a16:creationId xmlns:a16="http://schemas.microsoft.com/office/drawing/2014/main" id="{6117B25D-E4A5-46AF-9219-4279785939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0534" y="6421120"/>
                        <a:ext cx="270933" cy="252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4673" name="Line 17">
            <a:extLst>
              <a:ext uri="{FF2B5EF4-FFF2-40B4-BE49-F238E27FC236}">
                <a16:creationId xmlns:a16="http://schemas.microsoft.com/office/drawing/2014/main" id="{FDBEFA12-F04B-4A9B-8CB2-4158EB9867BA}"/>
              </a:ext>
            </a:extLst>
          </p:cNvPr>
          <p:cNvSpPr>
            <a:spLocks noChangeShapeType="1"/>
          </p:cNvSpPr>
          <p:nvPr/>
        </p:nvSpPr>
        <p:spPr bwMode="auto">
          <a:xfrm>
            <a:off x="7152640" y="6502400"/>
            <a:ext cx="3359573" cy="0"/>
          </a:xfrm>
          <a:prstGeom prst="line">
            <a:avLst/>
          </a:prstGeom>
          <a:noFill/>
          <a:ln w="25400">
            <a:solidFill>
              <a:schemeClr val="folHlink"/>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grpSp>
        <p:nvGrpSpPr>
          <p:cNvPr id="2" name="Group 20">
            <a:extLst>
              <a:ext uri="{FF2B5EF4-FFF2-40B4-BE49-F238E27FC236}">
                <a16:creationId xmlns:a16="http://schemas.microsoft.com/office/drawing/2014/main" id="{AB6A22D3-EEC2-4729-A4D8-259116FDC2B7}"/>
              </a:ext>
            </a:extLst>
          </p:cNvPr>
          <p:cNvGrpSpPr>
            <a:grpSpLocks/>
          </p:cNvGrpSpPr>
          <p:nvPr/>
        </p:nvGrpSpPr>
        <p:grpSpPr bwMode="auto">
          <a:xfrm rot="5400000">
            <a:off x="6664960" y="6231467"/>
            <a:ext cx="325120" cy="650240"/>
            <a:chOff x="2928" y="3312"/>
            <a:chExt cx="144" cy="288"/>
          </a:xfrm>
        </p:grpSpPr>
        <p:sp>
          <p:nvSpPr>
            <p:cNvPr id="29710" name="AutoShape 18">
              <a:extLst>
                <a:ext uri="{FF2B5EF4-FFF2-40B4-BE49-F238E27FC236}">
                  <a16:creationId xmlns:a16="http://schemas.microsoft.com/office/drawing/2014/main" id="{DDDA4052-0B4D-42AE-B1D9-94A327EAFD49}"/>
                </a:ext>
              </a:extLst>
            </p:cNvPr>
            <p:cNvSpPr>
              <a:spLocks noChangeArrowheads="1"/>
            </p:cNvSpPr>
            <p:nvPr/>
          </p:nvSpPr>
          <p:spPr bwMode="auto">
            <a:xfrm>
              <a:off x="2928" y="3312"/>
              <a:ext cx="144" cy="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folHlink"/>
            </a:solidFill>
            <a:ln w="9525">
              <a:solidFill>
                <a:schemeClr val="tx1"/>
              </a:solidFill>
              <a:miter lim="800000"/>
              <a:headEnd/>
              <a:tailEnd/>
            </a:ln>
          </p:spPr>
          <p:txBody>
            <a:bodyPr wrap="none" anchor="ct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29711" name="Rectangle 19">
              <a:extLst>
                <a:ext uri="{FF2B5EF4-FFF2-40B4-BE49-F238E27FC236}">
                  <a16:creationId xmlns:a16="http://schemas.microsoft.com/office/drawing/2014/main" id="{7B043F59-4456-4ECC-9E4D-B89D5885B005}"/>
                </a:ext>
              </a:extLst>
            </p:cNvPr>
            <p:cNvSpPr>
              <a:spLocks noChangeArrowheads="1"/>
            </p:cNvSpPr>
            <p:nvPr/>
          </p:nvSpPr>
          <p:spPr bwMode="auto">
            <a:xfrm>
              <a:off x="2928" y="3408"/>
              <a:ext cx="144" cy="192"/>
            </a:xfrm>
            <a:prstGeom prst="rect">
              <a:avLst/>
            </a:prstGeom>
            <a:solidFill>
              <a:schemeClr val="folHlink"/>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grpSp>
      <p:sp>
        <p:nvSpPr>
          <p:cNvPr id="29708" name="Rectangle 24">
            <a:extLst>
              <a:ext uri="{FF2B5EF4-FFF2-40B4-BE49-F238E27FC236}">
                <a16:creationId xmlns:a16="http://schemas.microsoft.com/office/drawing/2014/main" id="{55BE8613-C867-41E8-BAA3-1D78B165B9E8}"/>
              </a:ext>
            </a:extLst>
          </p:cNvPr>
          <p:cNvSpPr>
            <a:spLocks noChangeArrowheads="1"/>
          </p:cNvSpPr>
          <p:nvPr/>
        </p:nvSpPr>
        <p:spPr bwMode="auto">
          <a:xfrm>
            <a:off x="10512213" y="3684694"/>
            <a:ext cx="1192107" cy="2384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29709" name="Rectangle 25">
            <a:extLst>
              <a:ext uri="{FF2B5EF4-FFF2-40B4-BE49-F238E27FC236}">
                <a16:creationId xmlns:a16="http://schemas.microsoft.com/office/drawing/2014/main" id="{F8D799BB-7374-405D-BEE3-0D4D5770DE98}"/>
              </a:ext>
            </a:extLst>
          </p:cNvPr>
          <p:cNvSpPr>
            <a:spLocks noChangeArrowheads="1"/>
          </p:cNvSpPr>
          <p:nvPr/>
        </p:nvSpPr>
        <p:spPr bwMode="auto">
          <a:xfrm>
            <a:off x="10837334" y="3684694"/>
            <a:ext cx="758613" cy="27093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Tree>
    <p:extLst>
      <p:ext uri="{BB962C8B-B14F-4D97-AF65-F5344CB8AC3E}">
        <p14:creationId xmlns:p14="http://schemas.microsoft.com/office/powerpoint/2010/main" val="3502786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46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466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466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946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46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946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46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46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467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94660">
                                            <p:txEl>
                                              <p:pRg st="3" end="3"/>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4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4660" grpId="0" build="p"/>
      <p:bldP spid="1094667" grpId="0"/>
      <p:bldP spid="1094669"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722" name="Object 13">
            <a:extLst>
              <a:ext uri="{FF2B5EF4-FFF2-40B4-BE49-F238E27FC236}">
                <a16:creationId xmlns:a16="http://schemas.microsoft.com/office/drawing/2014/main" id="{7542A407-212D-4AD8-A2C7-6D595CC61042}"/>
              </a:ext>
            </a:extLst>
          </p:cNvPr>
          <p:cNvGraphicFramePr>
            <a:graphicFrameLocks noGrp="1" noChangeAspect="1"/>
          </p:cNvGraphicFramePr>
          <p:nvPr>
            <p:ph sz="quarter" idx="3"/>
          </p:nvPr>
        </p:nvGraphicFramePr>
        <p:xfrm>
          <a:off x="7480018" y="3088640"/>
          <a:ext cx="4341706" cy="4398151"/>
        </p:xfrm>
        <a:graphic>
          <a:graphicData uri="http://schemas.openxmlformats.org/presentationml/2006/ole">
            <mc:AlternateContent xmlns:mc="http://schemas.openxmlformats.org/markup-compatibility/2006">
              <mc:Choice xmlns:v="urn:schemas-microsoft-com:vml" Requires="v">
                <p:oleObj spid="_x0000_s59514" name="Image" r:id="rId4" imgW="3073016" imgH="3111111" progId="Photoshop.Image.10">
                  <p:embed/>
                </p:oleObj>
              </mc:Choice>
              <mc:Fallback>
                <p:oleObj name="Image" r:id="rId4" imgW="3073016" imgH="3111111" progId="Photoshop.Image.10">
                  <p:embed/>
                  <p:pic>
                    <p:nvPicPr>
                      <p:cNvPr id="30722" name="Object 13">
                        <a:extLst>
                          <a:ext uri="{FF2B5EF4-FFF2-40B4-BE49-F238E27FC236}">
                            <a16:creationId xmlns:a16="http://schemas.microsoft.com/office/drawing/2014/main" id="{7542A407-212D-4AD8-A2C7-6D595CC610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0018" y="3088640"/>
                        <a:ext cx="4341706" cy="439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4" name="Rectangle 2">
            <a:extLst>
              <a:ext uri="{FF2B5EF4-FFF2-40B4-BE49-F238E27FC236}">
                <a16:creationId xmlns:a16="http://schemas.microsoft.com/office/drawing/2014/main" id="{046EB151-2C2F-47FE-84EB-7F6D23497F23}"/>
              </a:ext>
            </a:extLst>
          </p:cNvPr>
          <p:cNvSpPr>
            <a:spLocks noGrp="1" noChangeArrowheads="1"/>
          </p:cNvSpPr>
          <p:nvPr>
            <p:ph type="title"/>
          </p:nvPr>
        </p:nvSpPr>
        <p:spPr/>
        <p:txBody>
          <a:bodyPr/>
          <a:lstStyle/>
          <a:p>
            <a:r>
              <a:rPr lang="de-DE" altLang="en-US"/>
              <a:t>Sequential structure from motion</a:t>
            </a:r>
            <a:endParaRPr lang="en-GB" altLang="en-US"/>
          </a:p>
        </p:txBody>
      </p:sp>
      <p:sp>
        <p:nvSpPr>
          <p:cNvPr id="30725" name="Rectangle 3">
            <a:extLst>
              <a:ext uri="{FF2B5EF4-FFF2-40B4-BE49-F238E27FC236}">
                <a16:creationId xmlns:a16="http://schemas.microsoft.com/office/drawing/2014/main" id="{983A9ED7-CEAB-4113-A80C-CCD7632C59A7}"/>
              </a:ext>
            </a:extLst>
          </p:cNvPr>
          <p:cNvSpPr>
            <a:spLocks noGrp="1" noChangeArrowheads="1"/>
          </p:cNvSpPr>
          <p:nvPr>
            <p:ph type="body" sz="half" idx="1"/>
          </p:nvPr>
        </p:nvSpPr>
        <p:spPr>
          <a:xfrm>
            <a:off x="975360" y="1300480"/>
            <a:ext cx="5960533" cy="6177280"/>
          </a:xfrm>
        </p:spPr>
        <p:txBody>
          <a:bodyPr/>
          <a:lstStyle/>
          <a:p>
            <a:pPr marL="0" indent="0">
              <a:buFontTx/>
              <a:buChar char="•"/>
            </a:pPr>
            <a:r>
              <a:rPr lang="de-DE" altLang="en-US" sz="2844"/>
              <a:t>Initialize motion from two images using fundamental matrix</a:t>
            </a:r>
            <a:br>
              <a:rPr lang="de-DE" altLang="en-US" sz="2844"/>
            </a:br>
            <a:endParaRPr lang="de-DE" altLang="en-US" sz="2844"/>
          </a:p>
          <a:p>
            <a:pPr marL="0" indent="0">
              <a:buFontTx/>
              <a:buChar char="•"/>
            </a:pPr>
            <a:r>
              <a:rPr lang="de-DE" altLang="en-US" sz="2844"/>
              <a:t>Initialize structure by triangulation</a:t>
            </a:r>
            <a:br>
              <a:rPr lang="de-DE" altLang="en-US" sz="2844"/>
            </a:br>
            <a:endParaRPr lang="de-DE" altLang="en-US" sz="2844"/>
          </a:p>
          <a:p>
            <a:pPr marL="0" indent="0">
              <a:buFontTx/>
              <a:buChar char="•"/>
            </a:pPr>
            <a:r>
              <a:rPr lang="de-DE" altLang="en-US" sz="2844"/>
              <a:t>For each additional view:</a:t>
            </a:r>
          </a:p>
          <a:p>
            <a:pPr lvl="1"/>
            <a:r>
              <a:rPr lang="de-DE" altLang="en-US" sz="2560"/>
              <a:t>Determine projection matrix of new camera using all the known 3D points that are visible in its image – </a:t>
            </a:r>
            <a:r>
              <a:rPr lang="de-DE" altLang="en-US" sz="2560" i="1"/>
              <a:t>calibration</a:t>
            </a:r>
            <a:r>
              <a:rPr lang="de-DE" altLang="en-US" sz="2560"/>
              <a:t> </a:t>
            </a:r>
            <a:br>
              <a:rPr lang="de-DE" altLang="en-US" sz="2560"/>
            </a:br>
            <a:endParaRPr lang="de-DE" altLang="en-US" sz="2560"/>
          </a:p>
          <a:p>
            <a:pPr lvl="1"/>
            <a:r>
              <a:rPr lang="de-DE" altLang="en-US" sz="2560"/>
              <a:t>Refine and extend structure: compute new 3D points, </a:t>
            </a:r>
            <a:br>
              <a:rPr lang="de-DE" altLang="en-US" sz="2560"/>
            </a:br>
            <a:r>
              <a:rPr lang="de-DE" altLang="en-US" sz="2560"/>
              <a:t>re-optimize existing points that are also seen by this camera – </a:t>
            </a:r>
            <a:r>
              <a:rPr lang="de-DE" altLang="en-US" sz="2560" i="1"/>
              <a:t>triangulation </a:t>
            </a:r>
          </a:p>
          <a:p>
            <a:pPr marL="0" indent="0">
              <a:buFontTx/>
              <a:buChar char="•"/>
            </a:pPr>
            <a:endParaRPr lang="en-US" altLang="en-US" sz="2844"/>
          </a:p>
        </p:txBody>
      </p:sp>
      <p:sp>
        <p:nvSpPr>
          <p:cNvPr id="30726" name="Text Box 5">
            <a:extLst>
              <a:ext uri="{FF2B5EF4-FFF2-40B4-BE49-F238E27FC236}">
                <a16:creationId xmlns:a16="http://schemas.microsoft.com/office/drawing/2014/main" id="{45CFB4C3-BC48-40E2-8F40-D5D3F51FEC19}"/>
              </a:ext>
            </a:extLst>
          </p:cNvPr>
          <p:cNvSpPr txBox="1">
            <a:spLocks noChangeArrowheads="1"/>
          </p:cNvSpPr>
          <p:nvPr/>
        </p:nvSpPr>
        <p:spPr bwMode="auto">
          <a:xfrm rot="16200000">
            <a:off x="6372541" y="4784511"/>
            <a:ext cx="1587294"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844"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cameras</a:t>
            </a:r>
          </a:p>
        </p:txBody>
      </p:sp>
      <p:sp>
        <p:nvSpPr>
          <p:cNvPr id="30727" name="Line 6">
            <a:extLst>
              <a:ext uri="{FF2B5EF4-FFF2-40B4-BE49-F238E27FC236}">
                <a16:creationId xmlns:a16="http://schemas.microsoft.com/office/drawing/2014/main" id="{4008ADD3-7CFA-4595-BDD9-0E620FA2D112}"/>
              </a:ext>
            </a:extLst>
          </p:cNvPr>
          <p:cNvSpPr>
            <a:spLocks noChangeShapeType="1"/>
          </p:cNvSpPr>
          <p:nvPr/>
        </p:nvSpPr>
        <p:spPr bwMode="auto">
          <a:xfrm>
            <a:off x="7784818" y="3359573"/>
            <a:ext cx="379306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0728" name="Text Box 7">
            <a:extLst>
              <a:ext uri="{FF2B5EF4-FFF2-40B4-BE49-F238E27FC236}">
                <a16:creationId xmlns:a16="http://schemas.microsoft.com/office/drawing/2014/main" id="{1CC985CA-B5E5-4B7F-9B3D-40C98290F283}"/>
              </a:ext>
            </a:extLst>
          </p:cNvPr>
          <p:cNvSpPr txBox="1">
            <a:spLocks noChangeArrowheads="1"/>
          </p:cNvSpPr>
          <p:nvPr/>
        </p:nvSpPr>
        <p:spPr bwMode="auto">
          <a:xfrm>
            <a:off x="8419255" y="2709334"/>
            <a:ext cx="1160895"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844"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points</a:t>
            </a:r>
          </a:p>
        </p:txBody>
      </p:sp>
      <p:sp>
        <p:nvSpPr>
          <p:cNvPr id="30729" name="Line 8">
            <a:extLst>
              <a:ext uri="{FF2B5EF4-FFF2-40B4-BE49-F238E27FC236}">
                <a16:creationId xmlns:a16="http://schemas.microsoft.com/office/drawing/2014/main" id="{C9C98019-EAFA-46FC-A0B8-FCE58AFA796D}"/>
              </a:ext>
            </a:extLst>
          </p:cNvPr>
          <p:cNvSpPr>
            <a:spLocks noChangeShapeType="1"/>
          </p:cNvSpPr>
          <p:nvPr/>
        </p:nvSpPr>
        <p:spPr bwMode="auto">
          <a:xfrm>
            <a:off x="7459698" y="3616961"/>
            <a:ext cx="0" cy="342730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graphicFrame>
        <p:nvGraphicFramePr>
          <p:cNvPr id="30723" name="Object 16">
            <a:extLst>
              <a:ext uri="{FF2B5EF4-FFF2-40B4-BE49-F238E27FC236}">
                <a16:creationId xmlns:a16="http://schemas.microsoft.com/office/drawing/2014/main" id="{5FEC1DD4-D4DD-45E1-88A2-4DA4432F9555}"/>
              </a:ext>
            </a:extLst>
          </p:cNvPr>
          <p:cNvGraphicFramePr>
            <a:graphicFrameLocks noGrp="1" noChangeAspect="1"/>
          </p:cNvGraphicFramePr>
          <p:nvPr>
            <p:ph sz="quarter" idx="3"/>
          </p:nvPr>
        </p:nvGraphicFramePr>
        <p:xfrm>
          <a:off x="8500534" y="6421120"/>
          <a:ext cx="270933" cy="252871"/>
        </p:xfrm>
        <a:graphic>
          <a:graphicData uri="http://schemas.openxmlformats.org/presentationml/2006/ole">
            <mc:AlternateContent xmlns:mc="http://schemas.openxmlformats.org/markup-compatibility/2006">
              <mc:Choice xmlns:v="urn:schemas-microsoft-com:vml" Requires="v">
                <p:oleObj spid="_x0000_s59515" name="Image" r:id="rId6" imgW="190409" imgH="177465" progId="Photoshop.Image.10">
                  <p:embed/>
                </p:oleObj>
              </mc:Choice>
              <mc:Fallback>
                <p:oleObj name="Image" r:id="rId6" imgW="190409" imgH="177465" progId="Photoshop.Image.10">
                  <p:embed/>
                  <p:pic>
                    <p:nvPicPr>
                      <p:cNvPr id="30723" name="Object 16">
                        <a:extLst>
                          <a:ext uri="{FF2B5EF4-FFF2-40B4-BE49-F238E27FC236}">
                            <a16:creationId xmlns:a16="http://schemas.microsoft.com/office/drawing/2014/main" id="{5FEC1DD4-D4DD-45E1-88A2-4DA4432F95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0534" y="6421120"/>
                        <a:ext cx="270933" cy="252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30" name="Rectangle 18">
            <a:extLst>
              <a:ext uri="{FF2B5EF4-FFF2-40B4-BE49-F238E27FC236}">
                <a16:creationId xmlns:a16="http://schemas.microsoft.com/office/drawing/2014/main" id="{94861742-F6BF-4A5B-BE3A-CC98F7B82239}"/>
              </a:ext>
            </a:extLst>
          </p:cNvPr>
          <p:cNvSpPr>
            <a:spLocks noChangeArrowheads="1"/>
          </p:cNvSpPr>
          <p:nvPr/>
        </p:nvSpPr>
        <p:spPr bwMode="auto">
          <a:xfrm>
            <a:off x="10512213" y="3684694"/>
            <a:ext cx="1192107" cy="2384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1105934" name="Line 14">
            <a:extLst>
              <a:ext uri="{FF2B5EF4-FFF2-40B4-BE49-F238E27FC236}">
                <a16:creationId xmlns:a16="http://schemas.microsoft.com/office/drawing/2014/main" id="{3D1767D5-EA94-4A17-AF46-C12FF1775776}"/>
              </a:ext>
            </a:extLst>
          </p:cNvPr>
          <p:cNvSpPr>
            <a:spLocks noChangeShapeType="1"/>
          </p:cNvSpPr>
          <p:nvPr/>
        </p:nvSpPr>
        <p:spPr bwMode="auto">
          <a:xfrm>
            <a:off x="10658970" y="2709334"/>
            <a:ext cx="0" cy="4009813"/>
          </a:xfrm>
          <a:prstGeom prst="line">
            <a:avLst/>
          </a:prstGeom>
          <a:noFill/>
          <a:ln w="25400">
            <a:solidFill>
              <a:schemeClr val="folHlink"/>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0732" name="Rectangle 19">
            <a:extLst>
              <a:ext uri="{FF2B5EF4-FFF2-40B4-BE49-F238E27FC236}">
                <a16:creationId xmlns:a16="http://schemas.microsoft.com/office/drawing/2014/main" id="{FFF4406C-C169-47D0-AD5D-24A9371639A0}"/>
              </a:ext>
            </a:extLst>
          </p:cNvPr>
          <p:cNvSpPr>
            <a:spLocks noChangeArrowheads="1"/>
          </p:cNvSpPr>
          <p:nvPr/>
        </p:nvSpPr>
        <p:spPr bwMode="auto">
          <a:xfrm>
            <a:off x="10837334" y="3684694"/>
            <a:ext cx="758613" cy="27093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Tree>
    <p:extLst>
      <p:ext uri="{BB962C8B-B14F-4D97-AF65-F5344CB8AC3E}">
        <p14:creationId xmlns:p14="http://schemas.microsoft.com/office/powerpoint/2010/main" val="4084189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5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1746" name="Object 9">
            <a:extLst>
              <a:ext uri="{FF2B5EF4-FFF2-40B4-BE49-F238E27FC236}">
                <a16:creationId xmlns:a16="http://schemas.microsoft.com/office/drawing/2014/main" id="{A16F3EE4-4153-4E99-A97D-7C26C8CBF13F}"/>
              </a:ext>
            </a:extLst>
          </p:cNvPr>
          <p:cNvGraphicFramePr>
            <a:graphicFrameLocks noGrp="1" noChangeAspect="1"/>
          </p:cNvGraphicFramePr>
          <p:nvPr>
            <p:ph sz="quarter" idx="2"/>
          </p:nvPr>
        </p:nvGraphicFramePr>
        <p:xfrm>
          <a:off x="7477761" y="3093156"/>
          <a:ext cx="4341707" cy="4393636"/>
        </p:xfrm>
        <a:graphic>
          <a:graphicData uri="http://schemas.openxmlformats.org/presentationml/2006/ole">
            <mc:AlternateContent xmlns:mc="http://schemas.openxmlformats.org/markup-compatibility/2006">
              <mc:Choice xmlns:v="urn:schemas-microsoft-com:vml" Requires="v">
                <p:oleObj spid="_x0000_s60538" name="Image" r:id="rId4" imgW="3073016" imgH="3111111" progId="Photoshop.Image.10">
                  <p:embed/>
                </p:oleObj>
              </mc:Choice>
              <mc:Fallback>
                <p:oleObj name="Image" r:id="rId4" imgW="3073016" imgH="3111111" progId="Photoshop.Image.10">
                  <p:embed/>
                  <p:pic>
                    <p:nvPicPr>
                      <p:cNvPr id="31746" name="Object 9">
                        <a:extLst>
                          <a:ext uri="{FF2B5EF4-FFF2-40B4-BE49-F238E27FC236}">
                            <a16:creationId xmlns:a16="http://schemas.microsoft.com/office/drawing/2014/main" id="{A16F3EE4-4153-4E99-A97D-7C26C8CBF1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7761" y="3093156"/>
                        <a:ext cx="4341707" cy="439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48" name="Rectangle 3">
            <a:extLst>
              <a:ext uri="{FF2B5EF4-FFF2-40B4-BE49-F238E27FC236}">
                <a16:creationId xmlns:a16="http://schemas.microsoft.com/office/drawing/2014/main" id="{1A8AD637-AEE6-4A16-B554-6701FE9AD433}"/>
              </a:ext>
            </a:extLst>
          </p:cNvPr>
          <p:cNvSpPr>
            <a:spLocks noGrp="1" noChangeArrowheads="1"/>
          </p:cNvSpPr>
          <p:nvPr>
            <p:ph type="title"/>
          </p:nvPr>
        </p:nvSpPr>
        <p:spPr/>
        <p:txBody>
          <a:bodyPr/>
          <a:lstStyle/>
          <a:p>
            <a:r>
              <a:rPr lang="de-DE" altLang="en-US"/>
              <a:t>Sequential structure from motion</a:t>
            </a:r>
            <a:endParaRPr lang="en-GB" altLang="en-US"/>
          </a:p>
        </p:txBody>
      </p:sp>
      <p:sp>
        <p:nvSpPr>
          <p:cNvPr id="1110020" name="Rectangle 4">
            <a:extLst>
              <a:ext uri="{FF2B5EF4-FFF2-40B4-BE49-F238E27FC236}">
                <a16:creationId xmlns:a16="http://schemas.microsoft.com/office/drawing/2014/main" id="{02671DAF-DAEF-4A05-97E0-5187857EA11F}"/>
              </a:ext>
            </a:extLst>
          </p:cNvPr>
          <p:cNvSpPr>
            <a:spLocks noGrp="1" noChangeArrowheads="1"/>
          </p:cNvSpPr>
          <p:nvPr>
            <p:ph type="body" sz="half" idx="1"/>
          </p:nvPr>
        </p:nvSpPr>
        <p:spPr>
          <a:xfrm>
            <a:off x="975360" y="1300480"/>
            <a:ext cx="6068907" cy="7369387"/>
          </a:xfrm>
        </p:spPr>
        <p:txBody>
          <a:bodyPr/>
          <a:lstStyle/>
          <a:p>
            <a:pPr marL="0" indent="0">
              <a:buFontTx/>
              <a:buChar char="•"/>
            </a:pPr>
            <a:r>
              <a:rPr lang="de-DE" altLang="en-US" sz="2844"/>
              <a:t>Initialize motion from two images using fundamental matrix</a:t>
            </a:r>
            <a:br>
              <a:rPr lang="de-DE" altLang="en-US" sz="2844"/>
            </a:br>
            <a:endParaRPr lang="de-DE" altLang="en-US" sz="2844"/>
          </a:p>
          <a:p>
            <a:pPr marL="0" indent="0">
              <a:buFontTx/>
              <a:buChar char="•"/>
            </a:pPr>
            <a:r>
              <a:rPr lang="de-DE" altLang="en-US" sz="2844"/>
              <a:t>Initialize structure by triangulation</a:t>
            </a:r>
            <a:br>
              <a:rPr lang="de-DE" altLang="en-US" sz="2844"/>
            </a:br>
            <a:endParaRPr lang="de-DE" altLang="en-US" sz="2844"/>
          </a:p>
          <a:p>
            <a:pPr marL="0" indent="0">
              <a:buFontTx/>
              <a:buChar char="•"/>
            </a:pPr>
            <a:r>
              <a:rPr lang="de-DE" altLang="en-US" sz="2844"/>
              <a:t>For each additional view:</a:t>
            </a:r>
          </a:p>
          <a:p>
            <a:pPr lvl="1"/>
            <a:r>
              <a:rPr lang="de-DE" altLang="en-US" sz="2560"/>
              <a:t>Determine projection matrix of new camera using all the known 3D points that are visible in its image – </a:t>
            </a:r>
            <a:r>
              <a:rPr lang="de-DE" altLang="en-US" sz="2560" i="1"/>
              <a:t>calibration</a:t>
            </a:r>
            <a:r>
              <a:rPr lang="de-DE" altLang="en-US" sz="2560"/>
              <a:t> </a:t>
            </a:r>
            <a:br>
              <a:rPr lang="de-DE" altLang="en-US" sz="2560"/>
            </a:br>
            <a:endParaRPr lang="de-DE" altLang="en-US" sz="2560"/>
          </a:p>
          <a:p>
            <a:pPr lvl="1"/>
            <a:r>
              <a:rPr lang="de-DE" altLang="en-US" sz="2560"/>
              <a:t>Refine and extend structure: compute new 3D points, </a:t>
            </a:r>
            <a:br>
              <a:rPr lang="de-DE" altLang="en-US" sz="2560"/>
            </a:br>
            <a:r>
              <a:rPr lang="de-DE" altLang="en-US" sz="2560"/>
              <a:t>re-optimize existing points that are also seen by this camera – </a:t>
            </a:r>
            <a:r>
              <a:rPr lang="de-DE" altLang="en-US" sz="2560" i="1"/>
              <a:t>triangulation </a:t>
            </a:r>
            <a:br>
              <a:rPr lang="de-DE" altLang="en-US" sz="2560" i="1"/>
            </a:br>
            <a:endParaRPr lang="de-DE" altLang="en-US" sz="2560" i="1"/>
          </a:p>
          <a:p>
            <a:pPr marL="0" indent="0">
              <a:buFontTx/>
              <a:buChar char="•"/>
            </a:pPr>
            <a:r>
              <a:rPr lang="de-DE" altLang="en-US" sz="2844"/>
              <a:t>Refine structure and motion: bundle adjustment</a:t>
            </a:r>
            <a:endParaRPr lang="en-GB" altLang="en-US" sz="2844"/>
          </a:p>
          <a:p>
            <a:pPr marL="0" indent="0">
              <a:buFontTx/>
              <a:buChar char="•"/>
            </a:pPr>
            <a:endParaRPr lang="en-US" altLang="en-US" sz="2844"/>
          </a:p>
        </p:txBody>
      </p:sp>
      <p:sp>
        <p:nvSpPr>
          <p:cNvPr id="31750" name="Text Box 5">
            <a:extLst>
              <a:ext uri="{FF2B5EF4-FFF2-40B4-BE49-F238E27FC236}">
                <a16:creationId xmlns:a16="http://schemas.microsoft.com/office/drawing/2014/main" id="{C678CAD0-540D-4F3C-9C94-523860BCC5F8}"/>
              </a:ext>
            </a:extLst>
          </p:cNvPr>
          <p:cNvSpPr txBox="1">
            <a:spLocks noChangeArrowheads="1"/>
          </p:cNvSpPr>
          <p:nvPr/>
        </p:nvSpPr>
        <p:spPr bwMode="auto">
          <a:xfrm rot="16200000">
            <a:off x="6372541" y="4784511"/>
            <a:ext cx="1587294"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844"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cameras</a:t>
            </a:r>
          </a:p>
        </p:txBody>
      </p:sp>
      <p:sp>
        <p:nvSpPr>
          <p:cNvPr id="31751" name="Line 6">
            <a:extLst>
              <a:ext uri="{FF2B5EF4-FFF2-40B4-BE49-F238E27FC236}">
                <a16:creationId xmlns:a16="http://schemas.microsoft.com/office/drawing/2014/main" id="{C6FBD631-FC20-4BAB-A8D2-A6E451D4B283}"/>
              </a:ext>
            </a:extLst>
          </p:cNvPr>
          <p:cNvSpPr>
            <a:spLocks noChangeShapeType="1"/>
          </p:cNvSpPr>
          <p:nvPr/>
        </p:nvSpPr>
        <p:spPr bwMode="auto">
          <a:xfrm>
            <a:off x="7784818" y="3359573"/>
            <a:ext cx="379306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1752" name="Text Box 7">
            <a:extLst>
              <a:ext uri="{FF2B5EF4-FFF2-40B4-BE49-F238E27FC236}">
                <a16:creationId xmlns:a16="http://schemas.microsoft.com/office/drawing/2014/main" id="{A5463806-9AE0-4233-A86C-79F093BB5A95}"/>
              </a:ext>
            </a:extLst>
          </p:cNvPr>
          <p:cNvSpPr txBox="1">
            <a:spLocks noChangeArrowheads="1"/>
          </p:cNvSpPr>
          <p:nvPr/>
        </p:nvSpPr>
        <p:spPr bwMode="auto">
          <a:xfrm>
            <a:off x="8419255" y="2709334"/>
            <a:ext cx="1160895"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844"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Helvetica Light"/>
              </a:rPr>
              <a:t>points</a:t>
            </a:r>
          </a:p>
        </p:txBody>
      </p:sp>
      <p:sp>
        <p:nvSpPr>
          <p:cNvPr id="31753" name="Line 8">
            <a:extLst>
              <a:ext uri="{FF2B5EF4-FFF2-40B4-BE49-F238E27FC236}">
                <a16:creationId xmlns:a16="http://schemas.microsoft.com/office/drawing/2014/main" id="{18309BB2-3122-4D8F-B19C-630CFE402CA1}"/>
              </a:ext>
            </a:extLst>
          </p:cNvPr>
          <p:cNvSpPr>
            <a:spLocks noChangeShapeType="1"/>
          </p:cNvSpPr>
          <p:nvPr/>
        </p:nvSpPr>
        <p:spPr bwMode="auto">
          <a:xfrm>
            <a:off x="7459698" y="3616961"/>
            <a:ext cx="0" cy="342730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graphicFrame>
        <p:nvGraphicFramePr>
          <p:cNvPr id="31747" name="Object 13">
            <a:extLst>
              <a:ext uri="{FF2B5EF4-FFF2-40B4-BE49-F238E27FC236}">
                <a16:creationId xmlns:a16="http://schemas.microsoft.com/office/drawing/2014/main" id="{3AE679ED-9853-457D-995B-BDC11ED0D5FB}"/>
              </a:ext>
            </a:extLst>
          </p:cNvPr>
          <p:cNvGraphicFramePr>
            <a:graphicFrameLocks noGrp="1" noChangeAspect="1"/>
          </p:cNvGraphicFramePr>
          <p:nvPr>
            <p:ph sz="quarter" idx="3"/>
          </p:nvPr>
        </p:nvGraphicFramePr>
        <p:xfrm>
          <a:off x="8500534" y="6421120"/>
          <a:ext cx="270933" cy="252871"/>
        </p:xfrm>
        <a:graphic>
          <a:graphicData uri="http://schemas.openxmlformats.org/presentationml/2006/ole">
            <mc:AlternateContent xmlns:mc="http://schemas.openxmlformats.org/markup-compatibility/2006">
              <mc:Choice xmlns:v="urn:schemas-microsoft-com:vml" Requires="v">
                <p:oleObj spid="_x0000_s60539" name="Image" r:id="rId6" imgW="190409" imgH="177465" progId="Photoshop.Image.10">
                  <p:embed/>
                </p:oleObj>
              </mc:Choice>
              <mc:Fallback>
                <p:oleObj name="Image" r:id="rId6" imgW="190409" imgH="177465" progId="Photoshop.Image.10">
                  <p:embed/>
                  <p:pic>
                    <p:nvPicPr>
                      <p:cNvPr id="31747" name="Object 13">
                        <a:extLst>
                          <a:ext uri="{FF2B5EF4-FFF2-40B4-BE49-F238E27FC236}">
                            <a16:creationId xmlns:a16="http://schemas.microsoft.com/office/drawing/2014/main" id="{3AE679ED-9853-457D-995B-BDC11ED0D5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0534" y="6421120"/>
                        <a:ext cx="270933" cy="252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4" name="Rectangle 15">
            <a:extLst>
              <a:ext uri="{FF2B5EF4-FFF2-40B4-BE49-F238E27FC236}">
                <a16:creationId xmlns:a16="http://schemas.microsoft.com/office/drawing/2014/main" id="{8A6E598A-3890-4CD1-8C06-FB128E55072C}"/>
              </a:ext>
            </a:extLst>
          </p:cNvPr>
          <p:cNvSpPr>
            <a:spLocks noChangeArrowheads="1"/>
          </p:cNvSpPr>
          <p:nvPr/>
        </p:nvSpPr>
        <p:spPr bwMode="auto">
          <a:xfrm>
            <a:off x="10530275" y="3684694"/>
            <a:ext cx="216747" cy="2384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1755" name="Rectangle 16">
            <a:extLst>
              <a:ext uri="{FF2B5EF4-FFF2-40B4-BE49-F238E27FC236}">
                <a16:creationId xmlns:a16="http://schemas.microsoft.com/office/drawing/2014/main" id="{78D81DBA-E356-43F0-B202-A6DF563B0C0E}"/>
              </a:ext>
            </a:extLst>
          </p:cNvPr>
          <p:cNvSpPr>
            <a:spLocks noChangeArrowheads="1"/>
          </p:cNvSpPr>
          <p:nvPr/>
        </p:nvSpPr>
        <p:spPr bwMode="auto">
          <a:xfrm>
            <a:off x="10866685" y="3684694"/>
            <a:ext cx="758613" cy="27093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Tree>
    <p:extLst>
      <p:ext uri="{BB962C8B-B14F-4D97-AF65-F5344CB8AC3E}">
        <p14:creationId xmlns:p14="http://schemas.microsoft.com/office/powerpoint/2010/main" val="1084052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100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00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00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002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0020">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100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002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normAutofit/>
          </a:bodyPr>
          <a:lstStyle/>
          <a:p>
            <a:r>
              <a:rPr lang="en-US" altLang="zh-TW">
                <a:solidFill>
                  <a:schemeClr val="tx1"/>
                </a:solidFill>
                <a:ea typeface="新細明體" pitchFamily="18" charset="-120"/>
              </a:rPr>
              <a:t>Normalized 8-point algorithm</a:t>
            </a:r>
          </a:p>
        </p:txBody>
      </p:sp>
      <p:sp>
        <p:nvSpPr>
          <p:cNvPr id="12292" name="Rectangle 3"/>
          <p:cNvSpPr>
            <a:spLocks noChangeArrowheads="1"/>
          </p:cNvSpPr>
          <p:nvPr/>
        </p:nvSpPr>
        <p:spPr bwMode="auto">
          <a:xfrm>
            <a:off x="975360" y="5139706"/>
            <a:ext cx="3684693" cy="2384213"/>
          </a:xfrm>
          <a:prstGeom prst="rect">
            <a:avLst/>
          </a:prstGeom>
          <a:noFill/>
          <a:ln w="9525">
            <a:solidFill>
              <a:schemeClr val="tx1"/>
            </a:solidFill>
            <a:miter lim="800000"/>
            <a:headEnd/>
            <a:tailEnd/>
          </a:ln>
        </p:spPr>
        <p:txBody>
          <a:bodyPr wrap="none" anchor="ctr"/>
          <a:lstStyle/>
          <a:p>
            <a:pPr algn="l" defTabSz="1300460" hangingPunct="1"/>
            <a:endParaRPr lang="en-US" sz="2560" kern="1200">
              <a:solidFill>
                <a:prstClr val="black"/>
              </a:solidFill>
              <a:latin typeface="Calibri"/>
            </a:endParaRPr>
          </a:p>
        </p:txBody>
      </p:sp>
      <p:sp>
        <p:nvSpPr>
          <p:cNvPr id="12293" name="Line 4"/>
          <p:cNvSpPr>
            <a:spLocks noChangeShapeType="1"/>
          </p:cNvSpPr>
          <p:nvPr/>
        </p:nvSpPr>
        <p:spPr bwMode="auto">
          <a:xfrm>
            <a:off x="975360" y="7523920"/>
            <a:ext cx="1300480" cy="0"/>
          </a:xfrm>
          <a:prstGeom prst="line">
            <a:avLst/>
          </a:prstGeom>
          <a:noFill/>
          <a:ln w="38100">
            <a:solidFill>
              <a:srgbClr val="FF0000"/>
            </a:solidFill>
            <a:round/>
            <a:headEnd/>
            <a:tailEnd type="triangle" w="lg" len="lg"/>
          </a:ln>
        </p:spPr>
        <p:txBody>
          <a:bodyPr/>
          <a:lstStyle/>
          <a:p>
            <a:pPr algn="l" defTabSz="1300460" hangingPunct="1"/>
            <a:endParaRPr lang="en-US" sz="2560" kern="1200">
              <a:solidFill>
                <a:prstClr val="black"/>
              </a:solidFill>
              <a:latin typeface="Calibri"/>
            </a:endParaRPr>
          </a:p>
        </p:txBody>
      </p:sp>
      <p:sp>
        <p:nvSpPr>
          <p:cNvPr id="12294" name="Line 5"/>
          <p:cNvSpPr>
            <a:spLocks noChangeShapeType="1"/>
          </p:cNvSpPr>
          <p:nvPr/>
        </p:nvSpPr>
        <p:spPr bwMode="auto">
          <a:xfrm rot="16200000">
            <a:off x="326249" y="6872551"/>
            <a:ext cx="1300480" cy="2258"/>
          </a:xfrm>
          <a:prstGeom prst="line">
            <a:avLst/>
          </a:prstGeom>
          <a:noFill/>
          <a:ln w="38100">
            <a:solidFill>
              <a:srgbClr val="FF0000"/>
            </a:solidFill>
            <a:round/>
            <a:headEnd/>
            <a:tailEnd type="triangle" w="lg" len="lg"/>
          </a:ln>
        </p:spPr>
        <p:txBody>
          <a:bodyPr/>
          <a:lstStyle/>
          <a:p>
            <a:pPr algn="l" defTabSz="1300460" hangingPunct="1"/>
            <a:endParaRPr lang="en-US" sz="2560" kern="1200">
              <a:solidFill>
                <a:prstClr val="black"/>
              </a:solidFill>
              <a:latin typeface="Calibri"/>
            </a:endParaRPr>
          </a:p>
        </p:txBody>
      </p:sp>
      <p:sp>
        <p:nvSpPr>
          <p:cNvPr id="12295" name="Text Box 6"/>
          <p:cNvSpPr txBox="1">
            <a:spLocks noChangeArrowheads="1"/>
          </p:cNvSpPr>
          <p:nvPr/>
        </p:nvSpPr>
        <p:spPr bwMode="auto">
          <a:xfrm>
            <a:off x="541868" y="7415547"/>
            <a:ext cx="865943" cy="530017"/>
          </a:xfrm>
          <a:prstGeom prst="rect">
            <a:avLst/>
          </a:prstGeom>
          <a:noFill/>
          <a:ln w="9525">
            <a:noFill/>
            <a:miter lim="800000"/>
            <a:headEnd/>
            <a:tailEnd/>
          </a:ln>
        </p:spPr>
        <p:txBody>
          <a:bodyPr wrap="none">
            <a:spAutoFit/>
          </a:bodyPr>
          <a:lstStyle/>
          <a:p>
            <a:pPr algn="l" defTabSz="1300460" hangingPunct="1"/>
            <a:r>
              <a:rPr lang="de-DE" sz="2844" kern="1200">
                <a:solidFill>
                  <a:prstClr val="black"/>
                </a:solidFill>
                <a:latin typeface="Calibri"/>
              </a:rPr>
              <a:t>(0,0)</a:t>
            </a:r>
            <a:endParaRPr lang="en-GB" sz="2844" kern="1200">
              <a:solidFill>
                <a:prstClr val="black"/>
              </a:solidFill>
              <a:latin typeface="Calibri"/>
            </a:endParaRPr>
          </a:p>
        </p:txBody>
      </p:sp>
      <p:sp>
        <p:nvSpPr>
          <p:cNvPr id="12296" name="Text Box 7"/>
          <p:cNvSpPr txBox="1">
            <a:spLocks noChangeArrowheads="1"/>
          </p:cNvSpPr>
          <p:nvPr/>
        </p:nvSpPr>
        <p:spPr bwMode="auto">
          <a:xfrm>
            <a:off x="3793067" y="4597840"/>
            <a:ext cx="1603324" cy="530017"/>
          </a:xfrm>
          <a:prstGeom prst="rect">
            <a:avLst/>
          </a:prstGeom>
          <a:noFill/>
          <a:ln w="9525">
            <a:noFill/>
            <a:miter lim="800000"/>
            <a:headEnd/>
            <a:tailEnd/>
          </a:ln>
        </p:spPr>
        <p:txBody>
          <a:bodyPr wrap="none">
            <a:spAutoFit/>
          </a:bodyPr>
          <a:lstStyle/>
          <a:p>
            <a:pPr algn="l" defTabSz="1300460" hangingPunct="1"/>
            <a:r>
              <a:rPr lang="de-DE" sz="2844" kern="1200">
                <a:solidFill>
                  <a:prstClr val="black"/>
                </a:solidFill>
                <a:latin typeface="Calibri"/>
              </a:rPr>
              <a:t>(700,500)</a:t>
            </a:r>
            <a:endParaRPr lang="en-GB" sz="2844" kern="1200">
              <a:solidFill>
                <a:prstClr val="black"/>
              </a:solidFill>
              <a:latin typeface="Calibri"/>
            </a:endParaRPr>
          </a:p>
        </p:txBody>
      </p:sp>
      <p:sp>
        <p:nvSpPr>
          <p:cNvPr id="12297" name="Text Box 8"/>
          <p:cNvSpPr txBox="1">
            <a:spLocks noChangeArrowheads="1"/>
          </p:cNvSpPr>
          <p:nvPr/>
        </p:nvSpPr>
        <p:spPr bwMode="auto">
          <a:xfrm>
            <a:off x="3901441" y="7415547"/>
            <a:ext cx="1234633" cy="530017"/>
          </a:xfrm>
          <a:prstGeom prst="rect">
            <a:avLst/>
          </a:prstGeom>
          <a:noFill/>
          <a:ln w="9525">
            <a:noFill/>
            <a:miter lim="800000"/>
            <a:headEnd/>
            <a:tailEnd/>
          </a:ln>
        </p:spPr>
        <p:txBody>
          <a:bodyPr wrap="none">
            <a:spAutoFit/>
          </a:bodyPr>
          <a:lstStyle/>
          <a:p>
            <a:pPr algn="l" defTabSz="1300460" hangingPunct="1"/>
            <a:r>
              <a:rPr lang="de-DE" sz="2844" kern="1200">
                <a:solidFill>
                  <a:prstClr val="black"/>
                </a:solidFill>
                <a:latin typeface="Calibri"/>
              </a:rPr>
              <a:t>(700,0)</a:t>
            </a:r>
            <a:endParaRPr lang="en-GB" sz="2844" kern="1200">
              <a:solidFill>
                <a:prstClr val="black"/>
              </a:solidFill>
              <a:latin typeface="Calibri"/>
            </a:endParaRPr>
          </a:p>
        </p:txBody>
      </p:sp>
      <p:sp>
        <p:nvSpPr>
          <p:cNvPr id="12298" name="Text Box 9"/>
          <p:cNvSpPr txBox="1">
            <a:spLocks noChangeArrowheads="1"/>
          </p:cNvSpPr>
          <p:nvPr/>
        </p:nvSpPr>
        <p:spPr bwMode="auto">
          <a:xfrm>
            <a:off x="541868" y="4597840"/>
            <a:ext cx="1234633" cy="530017"/>
          </a:xfrm>
          <a:prstGeom prst="rect">
            <a:avLst/>
          </a:prstGeom>
          <a:noFill/>
          <a:ln w="9525">
            <a:noFill/>
            <a:miter lim="800000"/>
            <a:headEnd/>
            <a:tailEnd/>
          </a:ln>
        </p:spPr>
        <p:txBody>
          <a:bodyPr wrap="none">
            <a:spAutoFit/>
          </a:bodyPr>
          <a:lstStyle/>
          <a:p>
            <a:pPr algn="l" defTabSz="1300460" hangingPunct="1"/>
            <a:r>
              <a:rPr lang="de-DE" sz="2844" kern="1200">
                <a:solidFill>
                  <a:prstClr val="black"/>
                </a:solidFill>
                <a:latin typeface="Calibri"/>
              </a:rPr>
              <a:t>(0,500)</a:t>
            </a:r>
            <a:endParaRPr lang="en-GB" sz="2844" kern="1200">
              <a:solidFill>
                <a:prstClr val="black"/>
              </a:solidFill>
              <a:latin typeface="Calibri"/>
            </a:endParaRPr>
          </a:p>
        </p:txBody>
      </p:sp>
      <p:sp>
        <p:nvSpPr>
          <p:cNvPr id="12299" name="Text Box 10"/>
          <p:cNvSpPr txBox="1">
            <a:spLocks noChangeArrowheads="1"/>
          </p:cNvSpPr>
          <p:nvPr/>
        </p:nvSpPr>
        <p:spPr bwMode="auto">
          <a:xfrm>
            <a:off x="11487574" y="7415547"/>
            <a:ext cx="978153" cy="530017"/>
          </a:xfrm>
          <a:prstGeom prst="rect">
            <a:avLst/>
          </a:prstGeom>
          <a:noFill/>
          <a:ln w="9525">
            <a:noFill/>
            <a:miter lim="800000"/>
            <a:headEnd/>
            <a:tailEnd/>
          </a:ln>
        </p:spPr>
        <p:txBody>
          <a:bodyPr wrap="none">
            <a:spAutoFit/>
          </a:bodyPr>
          <a:lstStyle/>
          <a:p>
            <a:pPr algn="l" defTabSz="1300460" hangingPunct="1"/>
            <a:r>
              <a:rPr lang="de-DE" sz="2844" kern="1200">
                <a:solidFill>
                  <a:prstClr val="black"/>
                </a:solidFill>
                <a:latin typeface="Calibri"/>
              </a:rPr>
              <a:t>(1,-1)</a:t>
            </a:r>
            <a:endParaRPr lang="en-GB" sz="2844" kern="1200">
              <a:solidFill>
                <a:prstClr val="black"/>
              </a:solidFill>
              <a:latin typeface="Calibri"/>
            </a:endParaRPr>
          </a:p>
        </p:txBody>
      </p:sp>
      <p:sp>
        <p:nvSpPr>
          <p:cNvPr id="12300" name="Rectangle 11"/>
          <p:cNvSpPr>
            <a:spLocks noChangeArrowheads="1"/>
          </p:cNvSpPr>
          <p:nvPr/>
        </p:nvSpPr>
        <p:spPr bwMode="auto">
          <a:xfrm>
            <a:off x="8236374" y="5139706"/>
            <a:ext cx="3684693" cy="2384213"/>
          </a:xfrm>
          <a:prstGeom prst="rect">
            <a:avLst/>
          </a:prstGeom>
          <a:noFill/>
          <a:ln w="9525">
            <a:solidFill>
              <a:schemeClr val="tx1"/>
            </a:solidFill>
            <a:miter lim="800000"/>
            <a:headEnd/>
            <a:tailEnd/>
          </a:ln>
        </p:spPr>
        <p:txBody>
          <a:bodyPr wrap="none" anchor="ctr"/>
          <a:lstStyle/>
          <a:p>
            <a:pPr algn="l" defTabSz="1300460" hangingPunct="1"/>
            <a:endParaRPr lang="en-US" sz="2560" kern="1200">
              <a:solidFill>
                <a:prstClr val="black"/>
              </a:solidFill>
              <a:latin typeface="Calibri"/>
            </a:endParaRPr>
          </a:p>
        </p:txBody>
      </p:sp>
      <p:sp>
        <p:nvSpPr>
          <p:cNvPr id="12301" name="Line 12"/>
          <p:cNvSpPr>
            <a:spLocks noChangeShapeType="1"/>
          </p:cNvSpPr>
          <p:nvPr/>
        </p:nvSpPr>
        <p:spPr bwMode="auto">
          <a:xfrm>
            <a:off x="10078720" y="6331813"/>
            <a:ext cx="1300480" cy="0"/>
          </a:xfrm>
          <a:prstGeom prst="line">
            <a:avLst/>
          </a:prstGeom>
          <a:noFill/>
          <a:ln w="38100">
            <a:solidFill>
              <a:srgbClr val="FF0000"/>
            </a:solidFill>
            <a:round/>
            <a:headEnd/>
            <a:tailEnd type="triangle" w="lg" len="lg"/>
          </a:ln>
        </p:spPr>
        <p:txBody>
          <a:bodyPr/>
          <a:lstStyle/>
          <a:p>
            <a:pPr algn="l" defTabSz="1300460" hangingPunct="1"/>
            <a:endParaRPr lang="en-US" sz="2560" kern="1200">
              <a:solidFill>
                <a:prstClr val="black"/>
              </a:solidFill>
              <a:latin typeface="Calibri"/>
            </a:endParaRPr>
          </a:p>
        </p:txBody>
      </p:sp>
      <p:sp>
        <p:nvSpPr>
          <p:cNvPr id="12302" name="Line 13"/>
          <p:cNvSpPr>
            <a:spLocks noChangeShapeType="1"/>
          </p:cNvSpPr>
          <p:nvPr/>
        </p:nvSpPr>
        <p:spPr bwMode="auto">
          <a:xfrm rot="16200000">
            <a:off x="9645227" y="5898320"/>
            <a:ext cx="866987" cy="0"/>
          </a:xfrm>
          <a:prstGeom prst="line">
            <a:avLst/>
          </a:prstGeom>
          <a:noFill/>
          <a:ln w="38100">
            <a:solidFill>
              <a:srgbClr val="FF0000"/>
            </a:solidFill>
            <a:round/>
            <a:headEnd/>
            <a:tailEnd type="triangle" w="lg" len="lg"/>
          </a:ln>
        </p:spPr>
        <p:txBody>
          <a:bodyPr/>
          <a:lstStyle/>
          <a:p>
            <a:pPr algn="l" defTabSz="1300460" hangingPunct="1"/>
            <a:endParaRPr lang="en-US" sz="2560" kern="1200">
              <a:solidFill>
                <a:prstClr val="black"/>
              </a:solidFill>
              <a:latin typeface="Calibri"/>
            </a:endParaRPr>
          </a:p>
        </p:txBody>
      </p:sp>
      <p:sp>
        <p:nvSpPr>
          <p:cNvPr id="12303" name="Text Box 14"/>
          <p:cNvSpPr txBox="1">
            <a:spLocks noChangeArrowheads="1"/>
          </p:cNvSpPr>
          <p:nvPr/>
        </p:nvSpPr>
        <p:spPr bwMode="auto">
          <a:xfrm>
            <a:off x="9645228" y="6223440"/>
            <a:ext cx="865943" cy="530017"/>
          </a:xfrm>
          <a:prstGeom prst="rect">
            <a:avLst/>
          </a:prstGeom>
          <a:noFill/>
          <a:ln w="9525">
            <a:noFill/>
            <a:miter lim="800000"/>
            <a:headEnd/>
            <a:tailEnd/>
          </a:ln>
        </p:spPr>
        <p:txBody>
          <a:bodyPr wrap="none">
            <a:spAutoFit/>
          </a:bodyPr>
          <a:lstStyle/>
          <a:p>
            <a:pPr algn="l" defTabSz="1300460" hangingPunct="1"/>
            <a:r>
              <a:rPr lang="de-DE" sz="2844" kern="1200">
                <a:solidFill>
                  <a:prstClr val="black"/>
                </a:solidFill>
                <a:latin typeface="Calibri"/>
              </a:rPr>
              <a:t>(0,0)</a:t>
            </a:r>
            <a:endParaRPr lang="en-GB" sz="2844" kern="1200">
              <a:solidFill>
                <a:prstClr val="black"/>
              </a:solidFill>
              <a:latin typeface="Calibri"/>
            </a:endParaRPr>
          </a:p>
        </p:txBody>
      </p:sp>
      <p:sp>
        <p:nvSpPr>
          <p:cNvPr id="12304" name="Text Box 15"/>
          <p:cNvSpPr txBox="1">
            <a:spLocks noChangeArrowheads="1"/>
          </p:cNvSpPr>
          <p:nvPr/>
        </p:nvSpPr>
        <p:spPr bwMode="auto">
          <a:xfrm>
            <a:off x="11487574" y="4597840"/>
            <a:ext cx="865943" cy="530017"/>
          </a:xfrm>
          <a:prstGeom prst="rect">
            <a:avLst/>
          </a:prstGeom>
          <a:noFill/>
          <a:ln w="9525">
            <a:noFill/>
            <a:miter lim="800000"/>
            <a:headEnd/>
            <a:tailEnd/>
          </a:ln>
        </p:spPr>
        <p:txBody>
          <a:bodyPr wrap="none">
            <a:spAutoFit/>
          </a:bodyPr>
          <a:lstStyle/>
          <a:p>
            <a:pPr algn="l" defTabSz="1300460" hangingPunct="1"/>
            <a:r>
              <a:rPr lang="de-DE" sz="2844" kern="1200">
                <a:solidFill>
                  <a:prstClr val="black"/>
                </a:solidFill>
                <a:latin typeface="Calibri"/>
              </a:rPr>
              <a:t>(1,1)</a:t>
            </a:r>
            <a:endParaRPr lang="en-GB" sz="2844" kern="1200">
              <a:solidFill>
                <a:prstClr val="black"/>
              </a:solidFill>
              <a:latin typeface="Calibri"/>
            </a:endParaRPr>
          </a:p>
        </p:txBody>
      </p:sp>
      <p:sp>
        <p:nvSpPr>
          <p:cNvPr id="12305" name="Text Box 16"/>
          <p:cNvSpPr txBox="1">
            <a:spLocks noChangeArrowheads="1"/>
          </p:cNvSpPr>
          <p:nvPr/>
        </p:nvSpPr>
        <p:spPr bwMode="auto">
          <a:xfrm>
            <a:off x="7694507" y="4597840"/>
            <a:ext cx="978153" cy="530017"/>
          </a:xfrm>
          <a:prstGeom prst="rect">
            <a:avLst/>
          </a:prstGeom>
          <a:noFill/>
          <a:ln w="9525">
            <a:noFill/>
            <a:miter lim="800000"/>
            <a:headEnd/>
            <a:tailEnd/>
          </a:ln>
        </p:spPr>
        <p:txBody>
          <a:bodyPr wrap="none">
            <a:spAutoFit/>
          </a:bodyPr>
          <a:lstStyle/>
          <a:p>
            <a:pPr algn="l" defTabSz="1300460" hangingPunct="1"/>
            <a:r>
              <a:rPr lang="de-DE" sz="2844" kern="1200">
                <a:solidFill>
                  <a:prstClr val="black"/>
                </a:solidFill>
                <a:latin typeface="Calibri"/>
              </a:rPr>
              <a:t>(-1,1)</a:t>
            </a:r>
            <a:endParaRPr lang="en-GB" sz="2844" kern="1200">
              <a:solidFill>
                <a:prstClr val="black"/>
              </a:solidFill>
              <a:latin typeface="Calibri"/>
            </a:endParaRPr>
          </a:p>
        </p:txBody>
      </p:sp>
      <p:sp>
        <p:nvSpPr>
          <p:cNvPr id="12306" name="Text Box 17"/>
          <p:cNvSpPr txBox="1">
            <a:spLocks noChangeArrowheads="1"/>
          </p:cNvSpPr>
          <p:nvPr/>
        </p:nvSpPr>
        <p:spPr bwMode="auto">
          <a:xfrm>
            <a:off x="7694508" y="7415547"/>
            <a:ext cx="1090363" cy="530017"/>
          </a:xfrm>
          <a:prstGeom prst="rect">
            <a:avLst/>
          </a:prstGeom>
          <a:noFill/>
          <a:ln w="9525">
            <a:noFill/>
            <a:miter lim="800000"/>
            <a:headEnd/>
            <a:tailEnd/>
          </a:ln>
        </p:spPr>
        <p:txBody>
          <a:bodyPr wrap="none">
            <a:spAutoFit/>
          </a:bodyPr>
          <a:lstStyle/>
          <a:p>
            <a:pPr algn="l" defTabSz="1300460" hangingPunct="1"/>
            <a:r>
              <a:rPr lang="de-DE" sz="2844" kern="1200">
                <a:solidFill>
                  <a:prstClr val="black"/>
                </a:solidFill>
                <a:latin typeface="Calibri"/>
              </a:rPr>
              <a:t>(-1,-1)</a:t>
            </a:r>
            <a:endParaRPr lang="en-GB" sz="2844" kern="1200">
              <a:solidFill>
                <a:prstClr val="black"/>
              </a:solidFill>
              <a:latin typeface="Calibri"/>
            </a:endParaRPr>
          </a:p>
        </p:txBody>
      </p:sp>
      <p:sp>
        <p:nvSpPr>
          <p:cNvPr id="12307" name="Line 18"/>
          <p:cNvSpPr>
            <a:spLocks noChangeShapeType="1"/>
          </p:cNvSpPr>
          <p:nvPr/>
        </p:nvSpPr>
        <p:spPr bwMode="auto">
          <a:xfrm>
            <a:off x="4985173" y="7090426"/>
            <a:ext cx="2926080" cy="0"/>
          </a:xfrm>
          <a:prstGeom prst="line">
            <a:avLst/>
          </a:prstGeom>
          <a:noFill/>
          <a:ln w="9525">
            <a:solidFill>
              <a:schemeClr val="tx1"/>
            </a:solidFill>
            <a:round/>
            <a:headEnd/>
            <a:tailEnd type="triangle" w="lg" len="lg"/>
          </a:ln>
        </p:spPr>
        <p:txBody>
          <a:bodyPr/>
          <a:lstStyle/>
          <a:p>
            <a:pPr algn="l" defTabSz="1300460" hangingPunct="1"/>
            <a:endParaRPr lang="en-US" sz="2560" kern="1200">
              <a:solidFill>
                <a:prstClr val="black"/>
              </a:solidFill>
              <a:latin typeface="Calibri"/>
            </a:endParaRPr>
          </a:p>
        </p:txBody>
      </p:sp>
      <p:graphicFrame>
        <p:nvGraphicFramePr>
          <p:cNvPr id="12290" name="Object 2"/>
          <p:cNvGraphicFramePr>
            <a:graphicFrameLocks noChangeAspect="1"/>
          </p:cNvGraphicFramePr>
          <p:nvPr/>
        </p:nvGraphicFramePr>
        <p:xfrm>
          <a:off x="5418667" y="4922959"/>
          <a:ext cx="2059093" cy="1995876"/>
        </p:xfrm>
        <a:graphic>
          <a:graphicData uri="http://schemas.openxmlformats.org/presentationml/2006/ole">
            <mc:AlternateContent xmlns:mc="http://schemas.openxmlformats.org/markup-compatibility/2006">
              <mc:Choice xmlns:v="urn:schemas-microsoft-com:vml" Requires="v">
                <p:oleObj spid="_x0000_s34880" name="Equation" r:id="rId4" imgW="1180800" imgH="1143000" progId="Equation.3">
                  <p:embed/>
                </p:oleObj>
              </mc:Choice>
              <mc:Fallback>
                <p:oleObj name="Equation" r:id="rId4" imgW="1180800" imgH="1143000" progId="Equation.3">
                  <p:embed/>
                  <p:pic>
                    <p:nvPicPr>
                      <p:cNvPr id="1229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8667" y="4922959"/>
                        <a:ext cx="2059093" cy="1995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 name="Rectangle 20"/>
          <p:cNvSpPr>
            <a:spLocks noGrp="1" noChangeArrowheads="1"/>
          </p:cNvSpPr>
          <p:nvPr>
            <p:ph type="body" idx="1"/>
          </p:nvPr>
        </p:nvSpPr>
        <p:spPr>
          <a:noFill/>
        </p:spPr>
        <p:txBody>
          <a:bodyPr/>
          <a:lstStyle/>
          <a:p>
            <a:pPr>
              <a:buClr>
                <a:srgbClr val="A9A5A5"/>
              </a:buClr>
              <a:buSzPct val="120000"/>
              <a:buFontTx/>
              <a:buNone/>
            </a:pPr>
            <a:r>
              <a:rPr lang="de-DE"/>
              <a:t>normalized least squares yields good results</a:t>
            </a:r>
            <a:endParaRPr lang="de-DE" altLang="zh-TW">
              <a:ea typeface="新細明體" pitchFamily="18" charset="-120"/>
            </a:endParaRPr>
          </a:p>
          <a:p>
            <a:pPr>
              <a:buFontTx/>
              <a:buNone/>
            </a:pPr>
            <a:r>
              <a:rPr lang="de-DE"/>
              <a:t>Transform image to ~[-1,1]x[-1,1]</a:t>
            </a:r>
            <a:endParaRPr lang="en-GB"/>
          </a:p>
        </p:txBody>
      </p:sp>
    </p:spTree>
    <p:extLst>
      <p:ext uri="{BB962C8B-B14F-4D97-AF65-F5344CB8AC3E}">
        <p14:creationId xmlns:p14="http://schemas.microsoft.com/office/powerpoint/2010/main" val="704693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93076B78-1D6E-4BD4-BDB5-24EF3A537C4E}"/>
              </a:ext>
            </a:extLst>
          </p:cNvPr>
          <p:cNvSpPr>
            <a:spLocks noGrp="1" noChangeArrowheads="1"/>
          </p:cNvSpPr>
          <p:nvPr>
            <p:ph type="title"/>
          </p:nvPr>
        </p:nvSpPr>
        <p:spPr/>
        <p:txBody>
          <a:bodyPr/>
          <a:lstStyle/>
          <a:p>
            <a:r>
              <a:rPr lang="en-US" altLang="en-US"/>
              <a:t>Bundle adjustment</a:t>
            </a:r>
          </a:p>
        </p:txBody>
      </p:sp>
      <p:sp>
        <p:nvSpPr>
          <p:cNvPr id="32772" name="Rectangle 3">
            <a:extLst>
              <a:ext uri="{FF2B5EF4-FFF2-40B4-BE49-F238E27FC236}">
                <a16:creationId xmlns:a16="http://schemas.microsoft.com/office/drawing/2014/main" id="{D2F9657F-1C40-44C5-B72D-027DB0695E4C}"/>
              </a:ext>
            </a:extLst>
          </p:cNvPr>
          <p:cNvSpPr>
            <a:spLocks noGrp="1" noChangeArrowheads="1"/>
          </p:cNvSpPr>
          <p:nvPr>
            <p:ph type="body" idx="1"/>
          </p:nvPr>
        </p:nvSpPr>
        <p:spPr/>
        <p:txBody>
          <a:bodyPr/>
          <a:lstStyle/>
          <a:p>
            <a:pPr>
              <a:buFontTx/>
              <a:buChar char="•"/>
            </a:pPr>
            <a:r>
              <a:rPr lang="en-US" altLang="en-US"/>
              <a:t>Non-linear method for refining structure and motion</a:t>
            </a:r>
          </a:p>
          <a:p>
            <a:pPr>
              <a:buFontTx/>
              <a:buChar char="•"/>
            </a:pPr>
            <a:r>
              <a:rPr lang="en-US" altLang="en-US"/>
              <a:t>Minimizing reprojection error</a:t>
            </a:r>
          </a:p>
        </p:txBody>
      </p:sp>
      <p:graphicFrame>
        <p:nvGraphicFramePr>
          <p:cNvPr id="32770" name="Object 4">
            <a:extLst>
              <a:ext uri="{FF2B5EF4-FFF2-40B4-BE49-F238E27FC236}">
                <a16:creationId xmlns:a16="http://schemas.microsoft.com/office/drawing/2014/main" id="{8339CCBD-D3E4-4FE7-8C8A-AE817C3DC4B6}"/>
              </a:ext>
            </a:extLst>
          </p:cNvPr>
          <p:cNvGraphicFramePr>
            <a:graphicFrameLocks noGrp="1" noChangeAspect="1"/>
          </p:cNvGraphicFramePr>
          <p:nvPr>
            <p:ph sz="half" idx="4294967295"/>
          </p:nvPr>
        </p:nvGraphicFramePr>
        <p:xfrm>
          <a:off x="3467947" y="2476783"/>
          <a:ext cx="6299200" cy="1641404"/>
        </p:xfrm>
        <a:graphic>
          <a:graphicData uri="http://schemas.openxmlformats.org/presentationml/2006/ole">
            <mc:AlternateContent xmlns:mc="http://schemas.openxmlformats.org/markup-compatibility/2006">
              <mc:Choice xmlns:v="urn:schemas-microsoft-com:vml" Requires="v">
                <p:oleObj spid="_x0000_s61502" name="Equation" r:id="rId4" imgW="1803240" imgH="469800" progId="Equation.3">
                  <p:embed/>
                </p:oleObj>
              </mc:Choice>
              <mc:Fallback>
                <p:oleObj name="Equation" r:id="rId4" imgW="1803240" imgH="469800" progId="Equation.3">
                  <p:embed/>
                  <p:pic>
                    <p:nvPicPr>
                      <p:cNvPr id="32770" name="Object 4">
                        <a:extLst>
                          <a:ext uri="{FF2B5EF4-FFF2-40B4-BE49-F238E27FC236}">
                            <a16:creationId xmlns:a16="http://schemas.microsoft.com/office/drawing/2014/main" id="{8339CCBD-D3E4-4FE7-8C8A-AE817C3DC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947" y="2476783"/>
                        <a:ext cx="6299200" cy="1641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3" name="Line 10">
            <a:extLst>
              <a:ext uri="{FF2B5EF4-FFF2-40B4-BE49-F238E27FC236}">
                <a16:creationId xmlns:a16="http://schemas.microsoft.com/office/drawing/2014/main" id="{CAB0687F-AC90-4D57-AF9D-CCB21313E5E1}"/>
              </a:ext>
            </a:extLst>
          </p:cNvPr>
          <p:cNvSpPr>
            <a:spLocks noChangeShapeType="1"/>
          </p:cNvSpPr>
          <p:nvPr/>
        </p:nvSpPr>
        <p:spPr bwMode="auto">
          <a:xfrm flipV="1">
            <a:off x="3504072" y="4700694"/>
            <a:ext cx="2436143" cy="3257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74" name="Line 17">
            <a:extLst>
              <a:ext uri="{FF2B5EF4-FFF2-40B4-BE49-F238E27FC236}">
                <a16:creationId xmlns:a16="http://schemas.microsoft.com/office/drawing/2014/main" id="{4232F4E6-EFB6-4156-B5AB-092978CDC377}"/>
              </a:ext>
            </a:extLst>
          </p:cNvPr>
          <p:cNvSpPr>
            <a:spLocks noChangeShapeType="1"/>
          </p:cNvSpPr>
          <p:nvPr/>
        </p:nvSpPr>
        <p:spPr bwMode="auto">
          <a:xfrm flipH="1" flipV="1">
            <a:off x="5940215" y="4700693"/>
            <a:ext cx="444782" cy="4551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75" name="Line 21">
            <a:extLst>
              <a:ext uri="{FF2B5EF4-FFF2-40B4-BE49-F238E27FC236}">
                <a16:creationId xmlns:a16="http://schemas.microsoft.com/office/drawing/2014/main" id="{0D1E5252-5876-4E82-9932-1E5275D8E999}"/>
              </a:ext>
            </a:extLst>
          </p:cNvPr>
          <p:cNvSpPr>
            <a:spLocks noChangeShapeType="1"/>
          </p:cNvSpPr>
          <p:nvPr/>
        </p:nvSpPr>
        <p:spPr bwMode="auto">
          <a:xfrm flipH="1" flipV="1">
            <a:off x="5940215" y="4700693"/>
            <a:ext cx="3544711" cy="39556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76" name="Rectangle 25">
            <a:extLst>
              <a:ext uri="{FF2B5EF4-FFF2-40B4-BE49-F238E27FC236}">
                <a16:creationId xmlns:a16="http://schemas.microsoft.com/office/drawing/2014/main" id="{B8B232DB-7519-4AC5-A478-2942CF0929B9}"/>
              </a:ext>
            </a:extLst>
          </p:cNvPr>
          <p:cNvSpPr>
            <a:spLocks noChangeArrowheads="1"/>
          </p:cNvSpPr>
          <p:nvPr/>
        </p:nvSpPr>
        <p:spPr bwMode="auto">
          <a:xfrm>
            <a:off x="5362223" y="7554524"/>
            <a:ext cx="1842347" cy="123952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77" name="AutoShape 26">
            <a:extLst>
              <a:ext uri="{FF2B5EF4-FFF2-40B4-BE49-F238E27FC236}">
                <a16:creationId xmlns:a16="http://schemas.microsoft.com/office/drawing/2014/main" id="{6DB9DEE0-FC02-4449-B55C-7C2D826F8DB7}"/>
              </a:ext>
            </a:extLst>
          </p:cNvPr>
          <p:cNvSpPr>
            <a:spLocks noChangeArrowheads="1"/>
          </p:cNvSpPr>
          <p:nvPr/>
        </p:nvSpPr>
        <p:spPr bwMode="auto">
          <a:xfrm rot="16200000">
            <a:off x="3194756" y="6470791"/>
            <a:ext cx="1625600" cy="1625600"/>
          </a:xfrm>
          <a:prstGeom prst="parallelogram">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78" name="AutoShape 27">
            <a:extLst>
              <a:ext uri="{FF2B5EF4-FFF2-40B4-BE49-F238E27FC236}">
                <a16:creationId xmlns:a16="http://schemas.microsoft.com/office/drawing/2014/main" id="{5FD615D0-B1F4-4B82-93E2-8DCE0E644E74}"/>
              </a:ext>
            </a:extLst>
          </p:cNvPr>
          <p:cNvSpPr>
            <a:spLocks noChangeArrowheads="1"/>
          </p:cNvSpPr>
          <p:nvPr/>
        </p:nvSpPr>
        <p:spPr bwMode="auto">
          <a:xfrm rot="5400000" flipH="1">
            <a:off x="7752080" y="6790268"/>
            <a:ext cx="1614312" cy="1625600"/>
          </a:xfrm>
          <a:prstGeom prst="parallelogram">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79" name="Oval 31">
            <a:extLst>
              <a:ext uri="{FF2B5EF4-FFF2-40B4-BE49-F238E27FC236}">
                <a16:creationId xmlns:a16="http://schemas.microsoft.com/office/drawing/2014/main" id="{127B3655-D314-43E6-BBA5-43036AD8496B}"/>
              </a:ext>
            </a:extLst>
          </p:cNvPr>
          <p:cNvSpPr>
            <a:spLocks noChangeAspect="1" noChangeArrowheads="1"/>
          </p:cNvSpPr>
          <p:nvPr/>
        </p:nvSpPr>
        <p:spPr bwMode="auto">
          <a:xfrm>
            <a:off x="5867965" y="4705210"/>
            <a:ext cx="106115" cy="112889"/>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80" name="Oval 37">
            <a:extLst>
              <a:ext uri="{FF2B5EF4-FFF2-40B4-BE49-F238E27FC236}">
                <a16:creationId xmlns:a16="http://schemas.microsoft.com/office/drawing/2014/main" id="{8DC7F1D5-532D-4EC5-96FD-460A29467987}"/>
              </a:ext>
            </a:extLst>
          </p:cNvPr>
          <p:cNvSpPr>
            <a:spLocks noChangeAspect="1" noChangeArrowheads="1"/>
          </p:cNvSpPr>
          <p:nvPr/>
        </p:nvSpPr>
        <p:spPr bwMode="auto">
          <a:xfrm>
            <a:off x="4039165" y="7109744"/>
            <a:ext cx="106115" cy="11063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81" name="Oval 48">
            <a:extLst>
              <a:ext uri="{FF2B5EF4-FFF2-40B4-BE49-F238E27FC236}">
                <a16:creationId xmlns:a16="http://schemas.microsoft.com/office/drawing/2014/main" id="{C38BA01D-CAC8-4222-9334-6C16743305B1}"/>
              </a:ext>
            </a:extLst>
          </p:cNvPr>
          <p:cNvSpPr>
            <a:spLocks noChangeAspect="1" noChangeArrowheads="1"/>
          </p:cNvSpPr>
          <p:nvPr/>
        </p:nvSpPr>
        <p:spPr bwMode="auto">
          <a:xfrm>
            <a:off x="6217921" y="7985762"/>
            <a:ext cx="106116" cy="11063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82" name="Oval 49">
            <a:extLst>
              <a:ext uri="{FF2B5EF4-FFF2-40B4-BE49-F238E27FC236}">
                <a16:creationId xmlns:a16="http://schemas.microsoft.com/office/drawing/2014/main" id="{F042D9B6-89F6-4D53-A1C0-E197EAB7F90F}"/>
              </a:ext>
            </a:extLst>
          </p:cNvPr>
          <p:cNvSpPr>
            <a:spLocks noChangeAspect="1" noChangeArrowheads="1"/>
          </p:cNvSpPr>
          <p:nvPr/>
        </p:nvSpPr>
        <p:spPr bwMode="auto">
          <a:xfrm>
            <a:off x="8432801" y="7477760"/>
            <a:ext cx="106115" cy="110632"/>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83" name="Rectangle 55">
            <a:extLst>
              <a:ext uri="{FF2B5EF4-FFF2-40B4-BE49-F238E27FC236}">
                <a16:creationId xmlns:a16="http://schemas.microsoft.com/office/drawing/2014/main" id="{2D080C19-7E0C-4A38-A55B-D1F2670BC9EF}"/>
              </a:ext>
            </a:extLst>
          </p:cNvPr>
          <p:cNvSpPr>
            <a:spLocks noChangeArrowheads="1"/>
          </p:cNvSpPr>
          <p:nvPr/>
        </p:nvSpPr>
        <p:spPr bwMode="auto">
          <a:xfrm>
            <a:off x="4170117" y="7116516"/>
            <a:ext cx="53732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a:t>
            </a:r>
            <a:r>
              <a:rPr kumimoji="0" lang="en-US" altLang="en-US" sz="2560"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32784" name="Rectangle 56">
            <a:extLst>
              <a:ext uri="{FF2B5EF4-FFF2-40B4-BE49-F238E27FC236}">
                <a16:creationId xmlns:a16="http://schemas.microsoft.com/office/drawing/2014/main" id="{90405675-1121-4551-BB52-9188207063D7}"/>
              </a:ext>
            </a:extLst>
          </p:cNvPr>
          <p:cNvSpPr>
            <a:spLocks noChangeArrowheads="1"/>
          </p:cNvSpPr>
          <p:nvPr/>
        </p:nvSpPr>
        <p:spPr bwMode="auto">
          <a:xfrm>
            <a:off x="6394028" y="7875130"/>
            <a:ext cx="53732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r>
              <a:rPr kumimoji="0" lang="en-US" altLang="en-US" sz="2560"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32785" name="Rectangle 57">
            <a:extLst>
              <a:ext uri="{FF2B5EF4-FFF2-40B4-BE49-F238E27FC236}">
                <a16:creationId xmlns:a16="http://schemas.microsoft.com/office/drawing/2014/main" id="{0D6CAE28-6A5D-4D2F-97B9-E4A2AEA015B0}"/>
              </a:ext>
            </a:extLst>
          </p:cNvPr>
          <p:cNvSpPr>
            <a:spLocks noChangeArrowheads="1"/>
          </p:cNvSpPr>
          <p:nvPr/>
        </p:nvSpPr>
        <p:spPr bwMode="auto">
          <a:xfrm>
            <a:off x="8613423" y="7012658"/>
            <a:ext cx="702168"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3</a:t>
            </a:r>
            <a:r>
              <a:rPr kumimoji="0" lang="en-US" altLang="en-US" sz="2560"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32786" name="Rectangle 58">
            <a:extLst>
              <a:ext uri="{FF2B5EF4-FFF2-40B4-BE49-F238E27FC236}">
                <a16:creationId xmlns:a16="http://schemas.microsoft.com/office/drawing/2014/main" id="{3310526D-46CC-433F-8BE3-8C985BAE773A}"/>
              </a:ext>
            </a:extLst>
          </p:cNvPr>
          <p:cNvSpPr>
            <a:spLocks noChangeArrowheads="1"/>
          </p:cNvSpPr>
          <p:nvPr/>
        </p:nvSpPr>
        <p:spPr bwMode="auto">
          <a:xfrm>
            <a:off x="5829582" y="4190436"/>
            <a:ext cx="452368"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2560"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32787" name="Rectangle 59">
            <a:extLst>
              <a:ext uri="{FF2B5EF4-FFF2-40B4-BE49-F238E27FC236}">
                <a16:creationId xmlns:a16="http://schemas.microsoft.com/office/drawing/2014/main" id="{2012FA77-5C78-458E-8A9D-4D6CEAC74C70}"/>
              </a:ext>
            </a:extLst>
          </p:cNvPr>
          <p:cNvSpPr>
            <a:spLocks noChangeArrowheads="1"/>
          </p:cNvSpPr>
          <p:nvPr/>
        </p:nvSpPr>
        <p:spPr bwMode="auto">
          <a:xfrm>
            <a:off x="3086383" y="7988019"/>
            <a:ext cx="52610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a:t>
            </a:r>
            <a:endParaRPr kumimoji="0" lang="en-US" altLang="en-US" sz="2560"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88" name="Rectangle 60">
            <a:extLst>
              <a:ext uri="{FF2B5EF4-FFF2-40B4-BE49-F238E27FC236}">
                <a16:creationId xmlns:a16="http://schemas.microsoft.com/office/drawing/2014/main" id="{9DA72F5D-BF5F-4A7A-AAE3-9BB217720744}"/>
              </a:ext>
            </a:extLst>
          </p:cNvPr>
          <p:cNvSpPr>
            <a:spLocks noChangeArrowheads="1"/>
          </p:cNvSpPr>
          <p:nvPr/>
        </p:nvSpPr>
        <p:spPr bwMode="auto">
          <a:xfrm>
            <a:off x="6389511" y="9123682"/>
            <a:ext cx="52610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endParaRPr kumimoji="0" lang="en-US" altLang="en-US" sz="2560"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89" name="Rectangle 61">
            <a:extLst>
              <a:ext uri="{FF2B5EF4-FFF2-40B4-BE49-F238E27FC236}">
                <a16:creationId xmlns:a16="http://schemas.microsoft.com/office/drawing/2014/main" id="{C93825CF-F3B6-4EB4-88F8-B9E424990E65}"/>
              </a:ext>
            </a:extLst>
          </p:cNvPr>
          <p:cNvSpPr>
            <a:spLocks noChangeArrowheads="1"/>
          </p:cNvSpPr>
          <p:nvPr/>
        </p:nvSpPr>
        <p:spPr bwMode="auto">
          <a:xfrm>
            <a:off x="9480409" y="8572784"/>
            <a:ext cx="52610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3</a:t>
            </a:r>
            <a:endParaRPr kumimoji="0" lang="en-US" altLang="en-US" sz="2560"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90" name="Freeform 63">
            <a:extLst>
              <a:ext uri="{FF2B5EF4-FFF2-40B4-BE49-F238E27FC236}">
                <a16:creationId xmlns:a16="http://schemas.microsoft.com/office/drawing/2014/main" id="{25D051C6-D089-43F2-A6DF-ADEB8B175A9B}"/>
              </a:ext>
            </a:extLst>
          </p:cNvPr>
          <p:cNvSpPr>
            <a:spLocks/>
          </p:cNvSpPr>
          <p:nvPr/>
        </p:nvSpPr>
        <p:spPr bwMode="auto">
          <a:xfrm>
            <a:off x="3524392" y="5190632"/>
            <a:ext cx="2643857" cy="2786098"/>
          </a:xfrm>
          <a:custGeom>
            <a:avLst/>
            <a:gdLst>
              <a:gd name="T0" fmla="*/ 0 w 1171"/>
              <a:gd name="T1" fmla="*/ 2147483647 h 1234"/>
              <a:gd name="T2" fmla="*/ 2147483647 w 1171"/>
              <a:gd name="T3" fmla="*/ 0 h 1234"/>
              <a:gd name="T4" fmla="*/ 0 60000 65536"/>
              <a:gd name="T5" fmla="*/ 0 60000 65536"/>
              <a:gd name="T6" fmla="*/ 0 w 1171"/>
              <a:gd name="T7" fmla="*/ 0 h 1234"/>
              <a:gd name="T8" fmla="*/ 1171 w 1171"/>
              <a:gd name="T9" fmla="*/ 1234 h 1234"/>
            </a:gdLst>
            <a:ahLst/>
            <a:cxnLst>
              <a:cxn ang="T4">
                <a:pos x="T0" y="T1"/>
              </a:cxn>
              <a:cxn ang="T5">
                <a:pos x="T2" y="T3"/>
              </a:cxn>
            </a:cxnLst>
            <a:rect l="T6" t="T7" r="T8" b="T9"/>
            <a:pathLst>
              <a:path w="1171" h="1234">
                <a:moveTo>
                  <a:pt x="0" y="1234"/>
                </a:moveTo>
                <a:lnTo>
                  <a:pt x="1171" y="0"/>
                </a:ln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91" name="Freeform 64">
            <a:extLst>
              <a:ext uri="{FF2B5EF4-FFF2-40B4-BE49-F238E27FC236}">
                <a16:creationId xmlns:a16="http://schemas.microsoft.com/office/drawing/2014/main" id="{BFE96BD7-5714-443C-8D1F-65BB07386FB4}"/>
              </a:ext>
            </a:extLst>
          </p:cNvPr>
          <p:cNvSpPr>
            <a:spLocks/>
          </p:cNvSpPr>
          <p:nvPr/>
        </p:nvSpPr>
        <p:spPr bwMode="auto">
          <a:xfrm>
            <a:off x="6394026" y="4770685"/>
            <a:ext cx="92570" cy="4425244"/>
          </a:xfrm>
          <a:custGeom>
            <a:avLst/>
            <a:gdLst>
              <a:gd name="T0" fmla="*/ 0 w 41"/>
              <a:gd name="T1" fmla="*/ 2147483647 h 1960"/>
              <a:gd name="T2" fmla="*/ 2147483647 w 41"/>
              <a:gd name="T3" fmla="*/ 0 h 1960"/>
              <a:gd name="T4" fmla="*/ 0 60000 65536"/>
              <a:gd name="T5" fmla="*/ 0 60000 65536"/>
              <a:gd name="T6" fmla="*/ 0 w 41"/>
              <a:gd name="T7" fmla="*/ 0 h 1960"/>
              <a:gd name="T8" fmla="*/ 41 w 41"/>
              <a:gd name="T9" fmla="*/ 1960 h 1960"/>
            </a:gdLst>
            <a:ahLst/>
            <a:cxnLst>
              <a:cxn ang="T4">
                <a:pos x="T0" y="T1"/>
              </a:cxn>
              <a:cxn ang="T5">
                <a:pos x="T2" y="T3"/>
              </a:cxn>
            </a:cxnLst>
            <a:rect l="T6" t="T7" r="T8" b="T9"/>
            <a:pathLst>
              <a:path w="41" h="1960">
                <a:moveTo>
                  <a:pt x="0" y="1960"/>
                </a:moveTo>
                <a:lnTo>
                  <a:pt x="41" y="0"/>
                </a:ln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92" name="Freeform 65">
            <a:extLst>
              <a:ext uri="{FF2B5EF4-FFF2-40B4-BE49-F238E27FC236}">
                <a16:creationId xmlns:a16="http://schemas.microsoft.com/office/drawing/2014/main" id="{49B1FDB0-2A0B-4041-ACE2-1489B79A158F}"/>
              </a:ext>
            </a:extLst>
          </p:cNvPr>
          <p:cNvSpPr>
            <a:spLocks/>
          </p:cNvSpPr>
          <p:nvPr/>
        </p:nvSpPr>
        <p:spPr bwMode="auto">
          <a:xfrm>
            <a:off x="6622063" y="4612641"/>
            <a:ext cx="2898987" cy="4021102"/>
          </a:xfrm>
          <a:custGeom>
            <a:avLst/>
            <a:gdLst>
              <a:gd name="T0" fmla="*/ 2147483647 w 1284"/>
              <a:gd name="T1" fmla="*/ 2147483647 h 1781"/>
              <a:gd name="T2" fmla="*/ 0 w 1284"/>
              <a:gd name="T3" fmla="*/ 0 h 1781"/>
              <a:gd name="T4" fmla="*/ 0 60000 65536"/>
              <a:gd name="T5" fmla="*/ 0 60000 65536"/>
              <a:gd name="T6" fmla="*/ 0 w 1284"/>
              <a:gd name="T7" fmla="*/ 0 h 1781"/>
              <a:gd name="T8" fmla="*/ 1284 w 1284"/>
              <a:gd name="T9" fmla="*/ 1781 h 1781"/>
            </a:gdLst>
            <a:ahLst/>
            <a:cxnLst>
              <a:cxn ang="T4">
                <a:pos x="T0" y="T1"/>
              </a:cxn>
              <a:cxn ang="T5">
                <a:pos x="T2" y="T3"/>
              </a:cxn>
            </a:cxnLst>
            <a:rect l="T6" t="T7" r="T8" b="T9"/>
            <a:pathLst>
              <a:path w="1284" h="1781">
                <a:moveTo>
                  <a:pt x="1284" y="1781"/>
                </a:moveTo>
                <a:lnTo>
                  <a:pt x="0" y="0"/>
                </a:ln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300460" rtl="0" eaLnBrk="1" fontAlgn="base" latinLnBrk="0" hangingPunct="1">
              <a:lnSpc>
                <a:spcPct val="100000"/>
              </a:lnSpc>
              <a:spcBef>
                <a:spcPct val="0"/>
              </a:spcBef>
              <a:spcAft>
                <a:spcPct val="0"/>
              </a:spcAft>
              <a:buClrTx/>
              <a:buSzTx/>
              <a:buFontTx/>
              <a:buNone/>
              <a:tabLst/>
              <a:defRPr/>
            </a:pPr>
            <a:endParaRPr kumimoji="0" lang="en-US" sz="256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93" name="Oval 50">
            <a:extLst>
              <a:ext uri="{FF2B5EF4-FFF2-40B4-BE49-F238E27FC236}">
                <a16:creationId xmlns:a16="http://schemas.microsoft.com/office/drawing/2014/main" id="{CEFEC737-C108-47FF-8BFA-8AAE01CE0807}"/>
              </a:ext>
            </a:extLst>
          </p:cNvPr>
          <p:cNvSpPr>
            <a:spLocks noChangeAspect="1" noChangeArrowheads="1"/>
          </p:cNvSpPr>
          <p:nvPr/>
        </p:nvSpPr>
        <p:spPr bwMode="auto">
          <a:xfrm>
            <a:off x="8613423" y="7400995"/>
            <a:ext cx="106115" cy="110632"/>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94" name="Oval 30">
            <a:extLst>
              <a:ext uri="{FF2B5EF4-FFF2-40B4-BE49-F238E27FC236}">
                <a16:creationId xmlns:a16="http://schemas.microsoft.com/office/drawing/2014/main" id="{98145A5B-6652-4E91-86A5-C91D663BE5E9}"/>
              </a:ext>
            </a:extLst>
          </p:cNvPr>
          <p:cNvSpPr>
            <a:spLocks noChangeAspect="1" noChangeArrowheads="1"/>
          </p:cNvSpPr>
          <p:nvPr/>
        </p:nvSpPr>
        <p:spPr bwMode="auto">
          <a:xfrm>
            <a:off x="9466863" y="8622455"/>
            <a:ext cx="106115" cy="11063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95" name="Oval 29">
            <a:extLst>
              <a:ext uri="{FF2B5EF4-FFF2-40B4-BE49-F238E27FC236}">
                <a16:creationId xmlns:a16="http://schemas.microsoft.com/office/drawing/2014/main" id="{08AFB66B-D314-4EC7-A69F-CA0B87EBFCD9}"/>
              </a:ext>
            </a:extLst>
          </p:cNvPr>
          <p:cNvSpPr>
            <a:spLocks noChangeAspect="1" noChangeArrowheads="1"/>
          </p:cNvSpPr>
          <p:nvPr/>
        </p:nvSpPr>
        <p:spPr bwMode="auto">
          <a:xfrm>
            <a:off x="6346614" y="9184640"/>
            <a:ext cx="106115" cy="110632"/>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96" name="Oval 28">
            <a:extLst>
              <a:ext uri="{FF2B5EF4-FFF2-40B4-BE49-F238E27FC236}">
                <a16:creationId xmlns:a16="http://schemas.microsoft.com/office/drawing/2014/main" id="{148421EE-2555-4C37-997D-0192071F2486}"/>
              </a:ext>
            </a:extLst>
          </p:cNvPr>
          <p:cNvSpPr>
            <a:spLocks noChangeAspect="1" noChangeArrowheads="1"/>
          </p:cNvSpPr>
          <p:nvPr/>
        </p:nvSpPr>
        <p:spPr bwMode="auto">
          <a:xfrm>
            <a:off x="3467948" y="7904482"/>
            <a:ext cx="106116" cy="110630"/>
          </a:xfrm>
          <a:prstGeom prst="ellipse">
            <a:avLst/>
          </a:prstGeom>
          <a:solidFill>
            <a:srgbClr val="FF0000"/>
          </a:solidFill>
          <a:ln w="9525">
            <a:solidFill>
              <a:srgbClr val="FF0000"/>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97" name="Oval 44">
            <a:extLst>
              <a:ext uri="{FF2B5EF4-FFF2-40B4-BE49-F238E27FC236}">
                <a16:creationId xmlns:a16="http://schemas.microsoft.com/office/drawing/2014/main" id="{C2485B42-77B3-4D98-8C6F-9E9A5A8FDBFF}"/>
              </a:ext>
            </a:extLst>
          </p:cNvPr>
          <p:cNvSpPr>
            <a:spLocks noChangeAspect="1" noChangeArrowheads="1"/>
          </p:cNvSpPr>
          <p:nvPr/>
        </p:nvSpPr>
        <p:spPr bwMode="auto">
          <a:xfrm>
            <a:off x="6360161" y="8096391"/>
            <a:ext cx="106115" cy="110632"/>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98" name="Oval 38">
            <a:extLst>
              <a:ext uri="{FF2B5EF4-FFF2-40B4-BE49-F238E27FC236}">
                <a16:creationId xmlns:a16="http://schemas.microsoft.com/office/drawing/2014/main" id="{F6257543-191D-4D78-9360-FD63B1EE8EFE}"/>
              </a:ext>
            </a:extLst>
          </p:cNvPr>
          <p:cNvSpPr>
            <a:spLocks noChangeAspect="1" noChangeArrowheads="1"/>
          </p:cNvSpPr>
          <p:nvPr/>
        </p:nvSpPr>
        <p:spPr bwMode="auto">
          <a:xfrm>
            <a:off x="4138507" y="7227148"/>
            <a:ext cx="106115" cy="110630"/>
          </a:xfrm>
          <a:prstGeom prst="ellipse">
            <a:avLst/>
          </a:prstGeom>
          <a:solidFill>
            <a:srgbClr val="2175D9"/>
          </a:solidFill>
          <a:ln w="9525">
            <a:solidFill>
              <a:srgbClr val="2175D9"/>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endParaRPr kumimoji="0" lang="en-US" altLang="en-US" sz="341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endParaRPr>
          </a:p>
        </p:txBody>
      </p:sp>
      <p:sp>
        <p:nvSpPr>
          <p:cNvPr id="32799" name="Rectangle 66">
            <a:extLst>
              <a:ext uri="{FF2B5EF4-FFF2-40B4-BE49-F238E27FC236}">
                <a16:creationId xmlns:a16="http://schemas.microsoft.com/office/drawing/2014/main" id="{E826612C-3D36-4DC2-9648-22782D8F9F95}"/>
              </a:ext>
            </a:extLst>
          </p:cNvPr>
          <p:cNvSpPr>
            <a:spLocks noChangeArrowheads="1"/>
          </p:cNvSpPr>
          <p:nvPr/>
        </p:nvSpPr>
        <p:spPr bwMode="auto">
          <a:xfrm>
            <a:off x="3194757" y="6707859"/>
            <a:ext cx="79380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1</a:t>
            </a: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2560"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32800" name="Rectangle 67">
            <a:extLst>
              <a:ext uri="{FF2B5EF4-FFF2-40B4-BE49-F238E27FC236}">
                <a16:creationId xmlns:a16="http://schemas.microsoft.com/office/drawing/2014/main" id="{2AD8B089-5980-4922-82FE-1E19322E9556}"/>
              </a:ext>
            </a:extLst>
          </p:cNvPr>
          <p:cNvSpPr>
            <a:spLocks noChangeArrowheads="1"/>
          </p:cNvSpPr>
          <p:nvPr/>
        </p:nvSpPr>
        <p:spPr bwMode="auto">
          <a:xfrm>
            <a:off x="5366739" y="7791593"/>
            <a:ext cx="79380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2</a:t>
            </a: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2560"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
        <p:nvSpPr>
          <p:cNvPr id="32801" name="Rectangle 68">
            <a:extLst>
              <a:ext uri="{FF2B5EF4-FFF2-40B4-BE49-F238E27FC236}">
                <a16:creationId xmlns:a16="http://schemas.microsoft.com/office/drawing/2014/main" id="{ED81D8DF-FB82-4591-A845-BE698CCFEE2E}"/>
              </a:ext>
            </a:extLst>
          </p:cNvPr>
          <p:cNvSpPr>
            <a:spLocks noChangeArrowheads="1"/>
          </p:cNvSpPr>
          <p:nvPr/>
        </p:nvSpPr>
        <p:spPr bwMode="auto">
          <a:xfrm>
            <a:off x="7859326" y="7554525"/>
            <a:ext cx="79380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1300460" rtl="0" eaLnBrk="0" fontAlgn="base" latinLnBrk="0" hangingPunct="0">
              <a:lnSpc>
                <a:spcPct val="100000"/>
              </a:lnSpc>
              <a:spcBef>
                <a:spcPct val="0"/>
              </a:spcBef>
              <a:spcAft>
                <a:spcPct val="0"/>
              </a:spcAft>
              <a:buClrTx/>
              <a:buSzTx/>
              <a:buFontTx/>
              <a:buNone/>
              <a:tabLst/>
              <a:defRPr/>
            </a:pP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P</a:t>
            </a:r>
            <a:r>
              <a:rPr kumimoji="0" lang="en-US" altLang="en-US" sz="2560" b="0" i="0"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3</a:t>
            </a:r>
            <a:r>
              <a:rPr kumimoji="0" lang="en-US" altLang="en-US" sz="256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X</a:t>
            </a:r>
            <a:r>
              <a:rPr kumimoji="0" lang="en-US" altLang="en-US" sz="2560" b="0" i="1" u="none" strike="noStrike" kern="1200" cap="none" spc="0" normalizeH="0" baseline="-25000" noProof="0">
                <a:ln>
                  <a:noFill/>
                </a:ln>
                <a:solidFill>
                  <a:srgbClr val="000000"/>
                </a:solidFill>
                <a:effectLst/>
                <a:uLnTx/>
                <a:uFillTx/>
                <a:latin typeface="Arial" panose="020B0604020202020204" pitchFamily="34" charset="0"/>
                <a:ea typeface="+mn-ea"/>
                <a:cs typeface="Arial" panose="020B0604020202020204" pitchFamily="34" charset="0"/>
                <a:sym typeface="Helvetica Light"/>
              </a:rPr>
              <a:t>j</a:t>
            </a:r>
          </a:p>
        </p:txBody>
      </p:sp>
    </p:spTree>
    <p:extLst>
      <p:ext uri="{BB962C8B-B14F-4D97-AF65-F5344CB8AC3E}">
        <p14:creationId xmlns:p14="http://schemas.microsoft.com/office/powerpoint/2010/main" val="23367658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8C3886DC-169B-4084-9321-5E36F3828219}"/>
              </a:ext>
            </a:extLst>
          </p:cNvPr>
          <p:cNvSpPr>
            <a:spLocks noGrp="1" noChangeArrowheads="1"/>
          </p:cNvSpPr>
          <p:nvPr>
            <p:ph type="title"/>
          </p:nvPr>
        </p:nvSpPr>
        <p:spPr/>
        <p:txBody>
          <a:bodyPr/>
          <a:lstStyle/>
          <a:p>
            <a:r>
              <a:rPr lang="en-US" altLang="en-US"/>
              <a:t>Review: Structure from motion</a:t>
            </a:r>
          </a:p>
        </p:txBody>
      </p:sp>
      <p:sp>
        <p:nvSpPr>
          <p:cNvPr id="1092611" name="Rectangle 3">
            <a:extLst>
              <a:ext uri="{FF2B5EF4-FFF2-40B4-BE49-F238E27FC236}">
                <a16:creationId xmlns:a16="http://schemas.microsoft.com/office/drawing/2014/main" id="{132E8B39-B5AE-4672-A1AF-03548502A9BB}"/>
              </a:ext>
            </a:extLst>
          </p:cNvPr>
          <p:cNvSpPr>
            <a:spLocks noGrp="1" noChangeArrowheads="1"/>
          </p:cNvSpPr>
          <p:nvPr>
            <p:ph type="body" idx="1"/>
          </p:nvPr>
        </p:nvSpPr>
        <p:spPr/>
        <p:txBody>
          <a:bodyPr/>
          <a:lstStyle/>
          <a:p>
            <a:pPr>
              <a:buFontTx/>
              <a:buChar char="•"/>
            </a:pPr>
            <a:r>
              <a:rPr lang="en-US" altLang="en-US" dirty="0"/>
              <a:t>Ambiguity</a:t>
            </a:r>
          </a:p>
          <a:p>
            <a:pPr>
              <a:buFontTx/>
              <a:buChar char="•"/>
            </a:pPr>
            <a:r>
              <a:rPr lang="en-US" altLang="en-US" dirty="0"/>
              <a:t>Affine structure from motion</a:t>
            </a:r>
          </a:p>
          <a:p>
            <a:pPr lvl="1"/>
            <a:r>
              <a:rPr lang="en-US" altLang="en-US" dirty="0"/>
              <a:t>Factorization</a:t>
            </a:r>
          </a:p>
          <a:p>
            <a:pPr>
              <a:buFontTx/>
              <a:buChar char="•"/>
            </a:pPr>
            <a:r>
              <a:rPr lang="en-US" altLang="en-US" dirty="0"/>
              <a:t>Dealing with missing data</a:t>
            </a:r>
          </a:p>
          <a:p>
            <a:pPr lvl="1"/>
            <a:r>
              <a:rPr lang="en-US" altLang="en-US" dirty="0"/>
              <a:t>Incremental structure from motion</a:t>
            </a:r>
          </a:p>
          <a:p>
            <a:pPr>
              <a:buFontTx/>
              <a:buChar char="•"/>
            </a:pPr>
            <a:r>
              <a:rPr lang="en-US" altLang="en-US" dirty="0"/>
              <a:t>Projective structure from motion</a:t>
            </a:r>
          </a:p>
          <a:p>
            <a:pPr lvl="1"/>
            <a:r>
              <a:rPr lang="en-US" altLang="en-US" dirty="0"/>
              <a:t>Bundle adjustment</a:t>
            </a:r>
          </a:p>
        </p:txBody>
      </p:sp>
    </p:spTree>
    <p:extLst>
      <p:ext uri="{BB962C8B-B14F-4D97-AF65-F5344CB8AC3E}">
        <p14:creationId xmlns:p14="http://schemas.microsoft.com/office/powerpoint/2010/main" val="3637043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2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26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261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926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26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261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926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11"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50" name="Table"/>
          <p:cNvGraphicFramePr/>
          <p:nvPr/>
        </p:nvGraphicFramePr>
        <p:xfrm>
          <a:off x="492066" y="1371600"/>
          <a:ext cx="12020665" cy="7010397"/>
        </p:xfrm>
        <a:graphic>
          <a:graphicData uri="http://schemas.openxmlformats.org/drawingml/2006/table">
            <a:tbl>
              <a:tblPr firstRow="1" firstCol="1">
                <a:tableStyleId>{C7B018BB-80A7-4F77-B60F-C8B233D01FF8}</a:tableStyleId>
              </a:tblPr>
              <a:tblGrid>
                <a:gridCol w="3753395">
                  <a:extLst>
                    <a:ext uri="{9D8B030D-6E8A-4147-A177-3AD203B41FA5}">
                      <a16:colId xmlns:a16="http://schemas.microsoft.com/office/drawing/2014/main" val="20000"/>
                    </a:ext>
                  </a:extLst>
                </a:gridCol>
                <a:gridCol w="2677336">
                  <a:extLst>
                    <a:ext uri="{9D8B030D-6E8A-4147-A177-3AD203B41FA5}">
                      <a16:colId xmlns:a16="http://schemas.microsoft.com/office/drawing/2014/main" val="20001"/>
                    </a:ext>
                  </a:extLst>
                </a:gridCol>
                <a:gridCol w="2912598">
                  <a:extLst>
                    <a:ext uri="{9D8B030D-6E8A-4147-A177-3AD203B41FA5}">
                      <a16:colId xmlns:a16="http://schemas.microsoft.com/office/drawing/2014/main" val="20002"/>
                    </a:ext>
                  </a:extLst>
                </a:gridCol>
                <a:gridCol w="2677336">
                  <a:extLst>
                    <a:ext uri="{9D8B030D-6E8A-4147-A177-3AD203B41FA5}">
                      <a16:colId xmlns:a16="http://schemas.microsoft.com/office/drawing/2014/main" val="20003"/>
                    </a:ext>
                  </a:extLst>
                </a:gridCol>
              </a:tblGrid>
              <a:tr h="2095647">
                <a:tc>
                  <a:txBody>
                    <a:bodyPr/>
                    <a:lstStyle/>
                    <a:p>
                      <a:pPr defTabSz="914400">
                        <a:tabLst>
                          <a:tab pos="1181100" algn="l"/>
                        </a:tabLst>
                        <a:defRPr sz="2600">
                          <a:effectLst>
                            <a:outerShdw blurRad="25400" dist="25400" dir="5400000" rotWithShape="0">
                              <a:srgbClr val="000000">
                                <a:alpha val="60000"/>
                              </a:srgbClr>
                            </a:outerShdw>
                          </a:effectLst>
                          <a:sym typeface="Helvetica"/>
                        </a:defRPr>
                      </a:pPr>
                      <a:endParaRPr/>
                    </a:p>
                  </a:txBody>
                  <a:tcPr marL="50800" marR="50800" marT="50800" marB="50800" anchor="ctr" horzOverflow="overflow"/>
                </a:tc>
                <a:tc>
                  <a:txBody>
                    <a:bodyPr/>
                    <a:lstStyle/>
                    <a:p>
                      <a:pPr defTabSz="914400">
                        <a:tabLst>
                          <a:tab pos="1181100" algn="l"/>
                        </a:tabLst>
                        <a:defRPr sz="2600">
                          <a:effectLst>
                            <a:outerShdw blurRad="25400" dist="25400" dir="5400000" rotWithShape="0">
                              <a:srgbClr val="000000">
                                <a:alpha val="60000"/>
                              </a:srgbClr>
                            </a:outerShdw>
                          </a:effectLst>
                          <a:sym typeface="Helvetica"/>
                        </a:defRPr>
                      </a:pPr>
                      <a:r>
                        <a:t>Structure</a:t>
                      </a:r>
                    </a:p>
                    <a:p>
                      <a:pPr defTabSz="914400">
                        <a:tabLst>
                          <a:tab pos="1181100" algn="l"/>
                        </a:tabLst>
                        <a:defRPr sz="2000">
                          <a:effectLst>
                            <a:outerShdw blurRad="25400" dist="25400" dir="5400000" rotWithShape="0">
                              <a:srgbClr val="000000">
                                <a:alpha val="60000"/>
                              </a:srgbClr>
                            </a:outerShdw>
                          </a:effectLst>
                          <a:sym typeface="Helvetica"/>
                        </a:defRPr>
                      </a:pPr>
                      <a:r>
                        <a:t>(scene geometry)</a:t>
                      </a:r>
                    </a:p>
                  </a:txBody>
                  <a:tcPr marL="50800" marR="50800" marT="50800" marB="50800" anchor="ctr" horzOverflow="overflow"/>
                </a:tc>
                <a:tc>
                  <a:txBody>
                    <a:bodyPr/>
                    <a:lstStyle/>
                    <a:p>
                      <a:pPr defTabSz="914400">
                        <a:tabLst>
                          <a:tab pos="1181100" algn="l"/>
                        </a:tabLst>
                        <a:defRPr sz="2600">
                          <a:effectLst>
                            <a:outerShdw blurRad="25400" dist="25400" dir="5400000" rotWithShape="0">
                              <a:srgbClr val="000000">
                                <a:alpha val="60000"/>
                              </a:srgbClr>
                            </a:outerShdw>
                          </a:effectLst>
                          <a:sym typeface="Helvetica"/>
                        </a:defRPr>
                      </a:pPr>
                      <a:r>
                        <a:t>Motion</a:t>
                      </a:r>
                    </a:p>
                    <a:p>
                      <a:pPr defTabSz="914400">
                        <a:tabLst>
                          <a:tab pos="1181100" algn="l"/>
                        </a:tabLst>
                        <a:defRPr sz="2000">
                          <a:effectLst>
                            <a:outerShdw blurRad="25400" dist="25400" dir="5400000" rotWithShape="0">
                              <a:srgbClr val="000000">
                                <a:alpha val="60000"/>
                              </a:srgbClr>
                            </a:outerShdw>
                          </a:effectLst>
                          <a:sym typeface="Helvetica"/>
                        </a:defRPr>
                      </a:pPr>
                      <a:r>
                        <a:t> (camera geometry)</a:t>
                      </a:r>
                    </a:p>
                  </a:txBody>
                  <a:tcPr marL="50800" marR="50800" marT="50800" marB="50800" anchor="ctr" horzOverflow="overflow"/>
                </a:tc>
                <a:tc>
                  <a:txBody>
                    <a:bodyPr/>
                    <a:lstStyle/>
                    <a:p>
                      <a:pPr defTabSz="914400">
                        <a:tabLst>
                          <a:tab pos="1181100" algn="l"/>
                        </a:tabLst>
                        <a:defRPr b="0">
                          <a:solidFill>
                            <a:srgbClr val="000000"/>
                          </a:solidFill>
                        </a:defRPr>
                      </a:pPr>
                      <a:r>
                        <a:rPr sz="2600" b="1">
                          <a:solidFill>
                            <a:srgbClr val="FFFFFF"/>
                          </a:solidFill>
                          <a:effectLst>
                            <a:outerShdw blurRad="25400" dist="25400" dir="5400000" rotWithShape="0">
                              <a:srgbClr val="000000">
                                <a:alpha val="60000"/>
                              </a:srgbClr>
                            </a:outerShdw>
                          </a:effectLst>
                          <a:sym typeface="Helvetica"/>
                        </a:rPr>
                        <a:t>Measurements</a:t>
                      </a:r>
                    </a:p>
                  </a:txBody>
                  <a:tcPr marL="50800" marR="50800" marT="50800" marB="50800" anchor="ctr" horzOverflow="overflow"/>
                </a:tc>
                <a:extLst>
                  <a:ext uri="{0D108BD9-81ED-4DB2-BD59-A6C34878D82A}">
                    <a16:rowId xmlns:a16="http://schemas.microsoft.com/office/drawing/2014/main" val="10000"/>
                  </a:ext>
                </a:extLst>
              </a:tr>
              <a:tr h="1638250">
                <a:tc>
                  <a:txBody>
                    <a:bodyPr/>
                    <a:lstStyle/>
                    <a:p>
                      <a:pPr defTabSz="914400">
                        <a:tabLst>
                          <a:tab pos="1181100" algn="l"/>
                        </a:tabLst>
                        <a:defRPr b="0">
                          <a:solidFill>
                            <a:srgbClr val="000000"/>
                          </a:solidFill>
                        </a:defRPr>
                      </a:pPr>
                      <a:r>
                        <a:rPr sz="2600" b="1">
                          <a:solidFill>
                            <a:srgbClr val="FFFFFF"/>
                          </a:solidFill>
                          <a:effectLst>
                            <a:outerShdw blurRad="25400" dist="25400" dir="5400000" rotWithShape="0">
                              <a:srgbClr val="000000">
                                <a:alpha val="60000"/>
                              </a:srgbClr>
                            </a:outerShdw>
                          </a:effectLst>
                          <a:sym typeface="Helvetica"/>
                        </a:rPr>
                        <a:t>Pose Estimation</a:t>
                      </a:r>
                    </a:p>
                  </a:txBody>
                  <a:tcPr marL="50800" marR="50800" marT="50800" marB="50800" anchor="ctr" horzOverflow="overflow"/>
                </a:tc>
                <a:tc>
                  <a:txBody>
                    <a:bodyPr/>
                    <a:lstStyle/>
                    <a:p>
                      <a:pPr defTabSz="914400"/>
                      <a:r>
                        <a:rPr sz="2000" b="1">
                          <a:latin typeface="Helvetica"/>
                          <a:ea typeface="Helvetica"/>
                          <a:cs typeface="Helvetica"/>
                          <a:sym typeface="Helvetica"/>
                        </a:rPr>
                        <a:t>known</a:t>
                      </a:r>
                    </a:p>
                  </a:txBody>
                  <a:tcPr marL="50800" marR="50800" marT="50800" marB="50800" anchor="ctr" horzOverflow="overflow"/>
                </a:tc>
                <a:tc>
                  <a:txBody>
                    <a:bodyPr/>
                    <a:lstStyle/>
                    <a:p>
                      <a:pPr defTabSz="914400"/>
                      <a:r>
                        <a:rPr sz="3000" b="1">
                          <a:solidFill>
                            <a:srgbClr val="0433FF"/>
                          </a:solidFill>
                          <a:latin typeface="Helvetica"/>
                          <a:ea typeface="Helvetica"/>
                          <a:cs typeface="Helvetica"/>
                          <a:sym typeface="Helvetica"/>
                        </a:rPr>
                        <a:t>estimate</a:t>
                      </a:r>
                    </a:p>
                  </a:txBody>
                  <a:tcPr marL="50800" marR="50800" marT="50800" marB="50800" anchor="ctr" horzOverflow="overflow"/>
                </a:tc>
                <a:tc>
                  <a:txBody>
                    <a:bodyPr/>
                    <a:lstStyle/>
                    <a:p>
                      <a:pPr defTabSz="914400"/>
                      <a:r>
                        <a:rPr sz="2000" b="1">
                          <a:latin typeface="Helvetica"/>
                          <a:ea typeface="Helvetica"/>
                          <a:cs typeface="Helvetica"/>
                          <a:sym typeface="Helvetica"/>
                        </a:rPr>
                        <a:t>3D to 2D correspondences</a:t>
                      </a:r>
                    </a:p>
                  </a:txBody>
                  <a:tcPr marL="50800" marR="50800" marT="50800" marB="50800" anchor="ctr" horzOverflow="overflow">
                    <a:lnR w="12700">
                      <a:solidFill>
                        <a:srgbClr val="606060"/>
                      </a:solidFill>
                      <a:miter lim="400000"/>
                    </a:lnR>
                  </a:tcPr>
                </a:tc>
                <a:extLst>
                  <a:ext uri="{0D108BD9-81ED-4DB2-BD59-A6C34878D82A}">
                    <a16:rowId xmlns:a16="http://schemas.microsoft.com/office/drawing/2014/main" val="10001"/>
                  </a:ext>
                </a:extLst>
              </a:tr>
              <a:tr h="1638250">
                <a:tc>
                  <a:txBody>
                    <a:bodyPr/>
                    <a:lstStyle/>
                    <a:p>
                      <a:pPr defTabSz="914400">
                        <a:tabLst>
                          <a:tab pos="1181100" algn="l"/>
                        </a:tabLst>
                        <a:defRPr b="0">
                          <a:solidFill>
                            <a:srgbClr val="000000"/>
                          </a:solidFill>
                        </a:defRPr>
                      </a:pPr>
                      <a:r>
                        <a:rPr sz="2600" b="1">
                          <a:solidFill>
                            <a:srgbClr val="FFFFFF"/>
                          </a:solidFill>
                          <a:effectLst>
                            <a:outerShdw blurRad="25400" dist="25400" dir="5400000" rotWithShape="0">
                              <a:srgbClr val="000000">
                                <a:alpha val="60000"/>
                              </a:srgbClr>
                            </a:outerShdw>
                          </a:effectLst>
                          <a:sym typeface="Helvetica"/>
                        </a:rPr>
                        <a:t>Triangulation</a:t>
                      </a:r>
                    </a:p>
                  </a:txBody>
                  <a:tcPr marL="50800" marR="50800" marT="50800" marB="50800" anchor="ctr" horzOverflow="overflow"/>
                </a:tc>
                <a:tc>
                  <a:txBody>
                    <a:bodyPr/>
                    <a:lstStyle/>
                    <a:p>
                      <a:pPr defTabSz="914400"/>
                      <a:r>
                        <a:rPr sz="3000" b="1">
                          <a:solidFill>
                            <a:srgbClr val="0433FF"/>
                          </a:solidFill>
                          <a:latin typeface="Helvetica"/>
                          <a:ea typeface="Helvetica"/>
                          <a:cs typeface="Helvetica"/>
                          <a:sym typeface="Helvetica"/>
                        </a:rPr>
                        <a:t>estimate</a:t>
                      </a:r>
                    </a:p>
                  </a:txBody>
                  <a:tcPr marL="50800" marR="50800" marT="50800" marB="50800" anchor="ctr" horzOverflow="overflow"/>
                </a:tc>
                <a:tc>
                  <a:txBody>
                    <a:bodyPr/>
                    <a:lstStyle/>
                    <a:p>
                      <a:pPr defTabSz="914400"/>
                      <a:r>
                        <a:rPr sz="2000" b="1">
                          <a:latin typeface="Helvetica"/>
                          <a:ea typeface="Helvetica"/>
                          <a:cs typeface="Helvetica"/>
                          <a:sym typeface="Helvetica"/>
                        </a:rPr>
                        <a:t>known</a:t>
                      </a:r>
                    </a:p>
                  </a:txBody>
                  <a:tcPr marL="50800" marR="50800" marT="50800" marB="50800" anchor="ctr" horzOverflow="overflow"/>
                </a:tc>
                <a:tc>
                  <a:txBody>
                    <a:bodyPr/>
                    <a:lstStyle/>
                    <a:p>
                      <a:pPr defTabSz="914400"/>
                      <a:r>
                        <a:rPr sz="2000" b="1">
                          <a:latin typeface="Helvetica"/>
                          <a:ea typeface="Helvetica"/>
                          <a:cs typeface="Helvetica"/>
                          <a:sym typeface="Helvetica"/>
                        </a:rPr>
                        <a:t>2D to 2D coorespondences</a:t>
                      </a:r>
                    </a:p>
                  </a:txBody>
                  <a:tcPr marL="50800" marR="50800" marT="50800" marB="50800" anchor="ctr" horzOverflow="overflow">
                    <a:lnR w="12700">
                      <a:solidFill>
                        <a:srgbClr val="606060"/>
                      </a:solidFill>
                      <a:miter lim="400000"/>
                    </a:lnR>
                  </a:tcPr>
                </a:tc>
                <a:extLst>
                  <a:ext uri="{0D108BD9-81ED-4DB2-BD59-A6C34878D82A}">
                    <a16:rowId xmlns:a16="http://schemas.microsoft.com/office/drawing/2014/main" val="10002"/>
                  </a:ext>
                </a:extLst>
              </a:tr>
              <a:tr h="1638250">
                <a:tc>
                  <a:txBody>
                    <a:bodyPr/>
                    <a:lstStyle/>
                    <a:p>
                      <a:pPr defTabSz="914400">
                        <a:tabLst>
                          <a:tab pos="1181100" algn="l"/>
                        </a:tabLst>
                        <a:defRPr b="0">
                          <a:solidFill>
                            <a:srgbClr val="000000"/>
                          </a:solidFill>
                        </a:defRPr>
                      </a:pPr>
                      <a:r>
                        <a:rPr sz="2600" b="1">
                          <a:solidFill>
                            <a:srgbClr val="FFFFFF"/>
                          </a:solidFill>
                          <a:effectLst>
                            <a:outerShdw blurRad="25400" dist="25400" dir="5400000" rotWithShape="0">
                              <a:srgbClr val="000000">
                                <a:alpha val="60000"/>
                              </a:srgbClr>
                            </a:outerShdw>
                          </a:effectLst>
                          <a:sym typeface="Helvetica"/>
                        </a:rPr>
                        <a:t>Reconstruction</a:t>
                      </a:r>
                    </a:p>
                  </a:txBody>
                  <a:tcPr marL="50800" marR="50800" marT="50800" marB="50800" anchor="ctr" horzOverflow="overflow"/>
                </a:tc>
                <a:tc>
                  <a:txBody>
                    <a:bodyPr/>
                    <a:lstStyle/>
                    <a:p>
                      <a:pPr defTabSz="914400"/>
                      <a:r>
                        <a:rPr sz="3000" b="1">
                          <a:solidFill>
                            <a:srgbClr val="0433FF"/>
                          </a:solidFill>
                          <a:latin typeface="Helvetica"/>
                          <a:ea typeface="Helvetica"/>
                          <a:cs typeface="Helvetica"/>
                          <a:sym typeface="Helvetica"/>
                        </a:rPr>
                        <a:t>estimate</a:t>
                      </a:r>
                    </a:p>
                  </a:txBody>
                  <a:tcPr marL="50800" marR="50800" marT="50800" marB="50800" anchor="ctr" horzOverflow="overflow">
                    <a:lnB w="12700">
                      <a:solidFill>
                        <a:srgbClr val="606060"/>
                      </a:solidFill>
                      <a:miter lim="400000"/>
                    </a:lnB>
                  </a:tcPr>
                </a:tc>
                <a:tc>
                  <a:txBody>
                    <a:bodyPr/>
                    <a:lstStyle/>
                    <a:p>
                      <a:pPr defTabSz="914400"/>
                      <a:r>
                        <a:rPr sz="3000" b="1">
                          <a:solidFill>
                            <a:srgbClr val="0433FF"/>
                          </a:solidFill>
                          <a:latin typeface="Helvetica"/>
                          <a:ea typeface="Helvetica"/>
                          <a:cs typeface="Helvetica"/>
                          <a:sym typeface="Helvetica"/>
                        </a:rPr>
                        <a:t>estimate</a:t>
                      </a:r>
                    </a:p>
                  </a:txBody>
                  <a:tcPr marL="50800" marR="50800" marT="50800" marB="50800" anchor="ctr" horzOverflow="overflow">
                    <a:lnB w="12700">
                      <a:solidFill>
                        <a:srgbClr val="606060"/>
                      </a:solidFill>
                      <a:miter lim="400000"/>
                    </a:lnB>
                  </a:tcPr>
                </a:tc>
                <a:tc>
                  <a:txBody>
                    <a:bodyPr/>
                    <a:lstStyle/>
                    <a:p>
                      <a:pPr defTabSz="914400"/>
                      <a:r>
                        <a:rPr sz="2000" b="1">
                          <a:latin typeface="Helvetica"/>
                          <a:ea typeface="Helvetica"/>
                          <a:cs typeface="Helvetica"/>
                          <a:sym typeface="Helvetica"/>
                        </a:rPr>
                        <a:t>2D to 2D coorespondences</a:t>
                      </a:r>
                    </a:p>
                  </a:txBody>
                  <a:tcPr marL="50800" marR="50800" marT="50800" marB="50800" anchor="ctr" horzOverflow="overflow">
                    <a:lnR w="12700">
                      <a:solidFill>
                        <a:srgbClr val="606060"/>
                      </a:solidFill>
                      <a:miter lim="400000"/>
                    </a:lnR>
                    <a:lnB w="12700">
                      <a:solidFill>
                        <a:srgbClr val="606060"/>
                      </a:solidFill>
                      <a:miter lim="400000"/>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Large-scale structure from motion</a:t>
            </a:r>
            <a:endParaRPr dirty="0"/>
          </a:p>
        </p:txBody>
      </p:sp>
    </p:spTree>
    <p:extLst>
      <p:ext uri="{BB962C8B-B14F-4D97-AF65-F5344CB8AC3E}">
        <p14:creationId xmlns:p14="http://schemas.microsoft.com/office/powerpoint/2010/main" val="249357890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Structure from motion</a:t>
            </a:r>
          </a:p>
        </p:txBody>
      </p:sp>
      <p:sp>
        <p:nvSpPr>
          <p:cNvPr id="4" name="Rectangle 3"/>
          <p:cNvSpPr txBox="1">
            <a:spLocks noChangeArrowheads="1"/>
          </p:cNvSpPr>
          <p:nvPr/>
        </p:nvSpPr>
        <p:spPr>
          <a:xfrm>
            <a:off x="2357120" y="5039361"/>
            <a:ext cx="8453120" cy="3332480"/>
          </a:xfrm>
          <a:prstGeom prst="rect">
            <a:avLst/>
          </a:prstGeom>
        </p:spPr>
        <p:txBody>
          <a:bodyPr>
            <a:normAutofit fontScale="92500" lnSpcReduction="20000"/>
          </a:bodyPr>
          <a:lstStyle/>
          <a:p>
            <a:pPr marL="365752" indent="-365752" algn="l" defTabSz="975340" hangingPunct="1">
              <a:lnSpc>
                <a:spcPct val="90000"/>
              </a:lnSpc>
              <a:spcBef>
                <a:spcPct val="20000"/>
              </a:spcBef>
              <a:buFont typeface="Arial" pitchFamily="34" charset="0"/>
              <a:buChar char="•"/>
              <a:defRPr/>
            </a:pPr>
            <a:r>
              <a:rPr lang="en-US" sz="3413" kern="1200" dirty="0">
                <a:solidFill>
                  <a:prstClr val="black"/>
                </a:solidFill>
                <a:latin typeface="Calibri"/>
              </a:rPr>
              <a:t>Input: images with points in correspondence      	</a:t>
            </a:r>
            <a:r>
              <a:rPr lang="en-US" sz="3413" i="1" kern="1200" dirty="0">
                <a:solidFill>
                  <a:prstClr val="black"/>
                </a:solidFill>
                <a:latin typeface="Calibri"/>
              </a:rPr>
              <a:t>p</a:t>
            </a:r>
            <a:r>
              <a:rPr lang="en-US" sz="3413" i="1" kern="1200" baseline="-25000" dirty="0" err="1">
                <a:solidFill>
                  <a:prstClr val="black"/>
                </a:solidFill>
                <a:latin typeface="Calibri"/>
              </a:rPr>
              <a:t>i</a:t>
            </a:r>
            <a:r>
              <a:rPr lang="en-US" sz="3413" kern="1200" baseline="-25000" dirty="0" err="1">
                <a:solidFill>
                  <a:prstClr val="black"/>
                </a:solidFill>
                <a:latin typeface="Calibri"/>
              </a:rPr>
              <a:t>,</a:t>
            </a:r>
            <a:r>
              <a:rPr lang="en-US" sz="3413" i="1" kern="1200" baseline="-25000" dirty="0" err="1">
                <a:solidFill>
                  <a:prstClr val="black"/>
                </a:solidFill>
                <a:latin typeface="Calibri"/>
              </a:rPr>
              <a:t>j</a:t>
            </a:r>
            <a:r>
              <a:rPr lang="en-US" sz="3413" i="1" kern="1200" baseline="-25000" dirty="0">
                <a:solidFill>
                  <a:prstClr val="black"/>
                </a:solidFill>
                <a:latin typeface="Calibri"/>
              </a:rPr>
              <a:t>  </a:t>
            </a:r>
            <a:r>
              <a:rPr lang="en-US" sz="3413" kern="1200" dirty="0">
                <a:solidFill>
                  <a:prstClr val="black"/>
                </a:solidFill>
                <a:latin typeface="Calibri"/>
              </a:rPr>
              <a:t>= (</a:t>
            </a:r>
            <a:r>
              <a:rPr lang="en-US" sz="3413" i="1" kern="1200" dirty="0" err="1">
                <a:solidFill>
                  <a:prstClr val="black"/>
                </a:solidFill>
                <a:latin typeface="Calibri"/>
              </a:rPr>
              <a:t>u</a:t>
            </a:r>
            <a:r>
              <a:rPr lang="en-US" sz="3413" i="1" kern="1200" baseline="-25000" dirty="0" err="1">
                <a:solidFill>
                  <a:prstClr val="black"/>
                </a:solidFill>
                <a:latin typeface="Calibri"/>
              </a:rPr>
              <a:t>i</a:t>
            </a:r>
            <a:r>
              <a:rPr lang="en-US" sz="3413" kern="1200" baseline="-25000" dirty="0" err="1">
                <a:solidFill>
                  <a:prstClr val="black"/>
                </a:solidFill>
                <a:latin typeface="Calibri"/>
              </a:rPr>
              <a:t>,</a:t>
            </a:r>
            <a:r>
              <a:rPr lang="en-US" sz="3413" i="1" kern="1200" baseline="-25000" dirty="0" err="1">
                <a:solidFill>
                  <a:prstClr val="black"/>
                </a:solidFill>
                <a:latin typeface="Calibri"/>
              </a:rPr>
              <a:t>j</a:t>
            </a:r>
            <a:r>
              <a:rPr lang="en-US" sz="3413" kern="1200" dirty="0" err="1">
                <a:solidFill>
                  <a:prstClr val="black"/>
                </a:solidFill>
                <a:latin typeface="Calibri"/>
              </a:rPr>
              <a:t>,</a:t>
            </a:r>
            <a:r>
              <a:rPr lang="en-US" sz="3413" i="1" kern="1200" dirty="0" err="1">
                <a:solidFill>
                  <a:prstClr val="black"/>
                </a:solidFill>
                <a:latin typeface="Calibri"/>
              </a:rPr>
              <a:t>v</a:t>
            </a:r>
            <a:r>
              <a:rPr lang="en-US" sz="3413" i="1" kern="1200" baseline="-25000" dirty="0" err="1">
                <a:solidFill>
                  <a:prstClr val="black"/>
                </a:solidFill>
                <a:latin typeface="Calibri"/>
              </a:rPr>
              <a:t>i</a:t>
            </a:r>
            <a:r>
              <a:rPr lang="en-US" sz="3413" kern="1200" baseline="-25000" dirty="0" err="1">
                <a:solidFill>
                  <a:prstClr val="black"/>
                </a:solidFill>
                <a:latin typeface="Calibri"/>
              </a:rPr>
              <a:t>,</a:t>
            </a:r>
            <a:r>
              <a:rPr lang="en-US" sz="3413" i="1" kern="1200" baseline="-25000" dirty="0" err="1">
                <a:solidFill>
                  <a:prstClr val="black"/>
                </a:solidFill>
                <a:latin typeface="Calibri"/>
              </a:rPr>
              <a:t>j</a:t>
            </a:r>
            <a:r>
              <a:rPr lang="en-US" sz="3413" kern="1200" dirty="0">
                <a:solidFill>
                  <a:prstClr val="black"/>
                </a:solidFill>
                <a:latin typeface="Calibri"/>
              </a:rPr>
              <a:t>)</a:t>
            </a:r>
          </a:p>
          <a:p>
            <a:pPr marL="365752" indent="-365752" algn="l" defTabSz="975340" hangingPunct="1">
              <a:lnSpc>
                <a:spcPct val="90000"/>
              </a:lnSpc>
              <a:spcBef>
                <a:spcPct val="20000"/>
              </a:spcBef>
              <a:buFont typeface="Arial" pitchFamily="34" charset="0"/>
              <a:buChar char="•"/>
              <a:defRPr/>
            </a:pPr>
            <a:endParaRPr lang="en-US" sz="3413" kern="1200" dirty="0">
              <a:solidFill>
                <a:prstClr val="black"/>
              </a:solidFill>
              <a:latin typeface="Calibri"/>
            </a:endParaRPr>
          </a:p>
          <a:p>
            <a:pPr marL="365752" indent="-365752" algn="l" defTabSz="975340" hangingPunct="1">
              <a:lnSpc>
                <a:spcPct val="90000"/>
              </a:lnSpc>
              <a:spcBef>
                <a:spcPct val="20000"/>
              </a:spcBef>
              <a:buFont typeface="Arial" pitchFamily="34" charset="0"/>
              <a:buChar char="•"/>
              <a:defRPr/>
            </a:pPr>
            <a:r>
              <a:rPr lang="en-US" sz="3413" kern="1200" dirty="0">
                <a:solidFill>
                  <a:prstClr val="black"/>
                </a:solidFill>
                <a:latin typeface="Calibri"/>
              </a:rPr>
              <a:t>Output</a:t>
            </a:r>
          </a:p>
          <a:p>
            <a:pPr marL="853423" lvl="1" indent="-365752" algn="l" defTabSz="975340" hangingPunct="1">
              <a:lnSpc>
                <a:spcPct val="90000"/>
              </a:lnSpc>
              <a:spcBef>
                <a:spcPct val="20000"/>
              </a:spcBef>
              <a:buFont typeface="Arial" pitchFamily="34" charset="0"/>
              <a:buChar char="•"/>
              <a:defRPr/>
            </a:pPr>
            <a:r>
              <a:rPr lang="en-US" sz="3413" kern="1200" dirty="0">
                <a:solidFill>
                  <a:prstClr val="black"/>
                </a:solidFill>
                <a:latin typeface="Calibri"/>
              </a:rPr>
              <a:t>structure: 3D location </a:t>
            </a:r>
            <a:r>
              <a:rPr lang="en-US" sz="3413" b="1" kern="1200" dirty="0">
                <a:solidFill>
                  <a:prstClr val="black"/>
                </a:solidFill>
                <a:latin typeface="Calibri"/>
              </a:rPr>
              <a:t>x</a:t>
            </a:r>
            <a:r>
              <a:rPr lang="en-US" sz="3413" i="1" kern="1200" baseline="-25000" dirty="0">
                <a:solidFill>
                  <a:prstClr val="black"/>
                </a:solidFill>
                <a:latin typeface="Calibri"/>
              </a:rPr>
              <a:t>i</a:t>
            </a:r>
            <a:r>
              <a:rPr lang="en-US" sz="3413" kern="1200" dirty="0">
                <a:solidFill>
                  <a:prstClr val="black"/>
                </a:solidFill>
                <a:latin typeface="Calibri"/>
              </a:rPr>
              <a:t> for each point </a:t>
            </a:r>
            <a:r>
              <a:rPr lang="en-US" sz="3413" i="1" kern="1200" dirty="0">
                <a:solidFill>
                  <a:prstClr val="black"/>
                </a:solidFill>
                <a:latin typeface="Calibri"/>
              </a:rPr>
              <a:t>p</a:t>
            </a:r>
            <a:r>
              <a:rPr lang="en-US" sz="3413" i="1" kern="1200" baseline="-25000" dirty="0">
                <a:solidFill>
                  <a:prstClr val="black"/>
                </a:solidFill>
                <a:latin typeface="Calibri"/>
              </a:rPr>
              <a:t>i</a:t>
            </a:r>
          </a:p>
          <a:p>
            <a:pPr marL="853423" lvl="1" indent="-365752" algn="l" defTabSz="975340" hangingPunct="1">
              <a:lnSpc>
                <a:spcPct val="90000"/>
              </a:lnSpc>
              <a:spcBef>
                <a:spcPct val="20000"/>
              </a:spcBef>
              <a:buFont typeface="Arial" pitchFamily="34" charset="0"/>
              <a:buChar char="•"/>
              <a:defRPr/>
            </a:pPr>
            <a:r>
              <a:rPr lang="en-US" sz="3413" kern="1200" dirty="0">
                <a:solidFill>
                  <a:prstClr val="black"/>
                </a:solidFill>
                <a:latin typeface="Calibri"/>
              </a:rPr>
              <a:t>motion: camera parameters</a:t>
            </a:r>
            <a:r>
              <a:rPr lang="en-US" sz="3413" b="1" kern="1200" dirty="0">
                <a:solidFill>
                  <a:prstClr val="black"/>
                </a:solidFill>
                <a:latin typeface="Calibri"/>
              </a:rPr>
              <a:t> </a:t>
            </a:r>
            <a:r>
              <a:rPr lang="en-US" sz="3413" b="1" kern="1200" dirty="0" err="1">
                <a:solidFill>
                  <a:prstClr val="black"/>
                </a:solidFill>
                <a:latin typeface="Calibri"/>
              </a:rPr>
              <a:t>R</a:t>
            </a:r>
            <a:r>
              <a:rPr lang="en-US" sz="3413" i="1" kern="1200" baseline="-25000" dirty="0" err="1">
                <a:solidFill>
                  <a:prstClr val="black"/>
                </a:solidFill>
                <a:latin typeface="Calibri"/>
              </a:rPr>
              <a:t>j</a:t>
            </a:r>
            <a:r>
              <a:rPr lang="en-US" sz="3413" i="1" kern="1200" baseline="-25000" dirty="0">
                <a:solidFill>
                  <a:prstClr val="black"/>
                </a:solidFill>
                <a:latin typeface="Calibri"/>
              </a:rPr>
              <a:t> </a:t>
            </a:r>
            <a:r>
              <a:rPr lang="en-US" sz="3413" kern="1200" dirty="0">
                <a:solidFill>
                  <a:prstClr val="black"/>
                </a:solidFill>
                <a:latin typeface="Calibri"/>
              </a:rPr>
              <a:t>,</a:t>
            </a:r>
            <a:r>
              <a:rPr lang="en-US" sz="3413" i="1" kern="1200" dirty="0">
                <a:solidFill>
                  <a:prstClr val="black"/>
                </a:solidFill>
                <a:latin typeface="Calibri"/>
              </a:rPr>
              <a:t> </a:t>
            </a:r>
            <a:r>
              <a:rPr lang="en-US" sz="3413" b="1" kern="1200" dirty="0" err="1">
                <a:solidFill>
                  <a:prstClr val="black"/>
                </a:solidFill>
                <a:latin typeface="Calibri"/>
              </a:rPr>
              <a:t>t</a:t>
            </a:r>
            <a:r>
              <a:rPr lang="en-US" sz="3413" i="1" kern="1200" baseline="-25000" dirty="0" err="1">
                <a:solidFill>
                  <a:prstClr val="black"/>
                </a:solidFill>
                <a:latin typeface="Calibri"/>
              </a:rPr>
              <a:t>j</a:t>
            </a:r>
            <a:r>
              <a:rPr lang="en-US" sz="3413" kern="1200" dirty="0">
                <a:solidFill>
                  <a:prstClr val="black"/>
                </a:solidFill>
                <a:latin typeface="Calibri"/>
              </a:rPr>
              <a:t> possibly </a:t>
            </a:r>
            <a:r>
              <a:rPr lang="en-US" sz="3413" b="1" kern="1200" dirty="0" err="1">
                <a:solidFill>
                  <a:prstClr val="black"/>
                </a:solidFill>
                <a:latin typeface="Calibri"/>
              </a:rPr>
              <a:t>K</a:t>
            </a:r>
            <a:r>
              <a:rPr lang="en-US" sz="3413" i="1" kern="1200" baseline="-25000" dirty="0" err="1">
                <a:solidFill>
                  <a:prstClr val="black"/>
                </a:solidFill>
                <a:latin typeface="Calibri"/>
              </a:rPr>
              <a:t>j</a:t>
            </a:r>
            <a:endParaRPr lang="en-US" sz="3413" b="1" i="1" kern="1200" baseline="-25000" dirty="0">
              <a:solidFill>
                <a:prstClr val="black"/>
              </a:solidFill>
              <a:latin typeface="Calibri"/>
            </a:endParaRPr>
          </a:p>
          <a:p>
            <a:pPr marL="853423" lvl="1" indent="-365752" algn="l" defTabSz="975340" hangingPunct="1">
              <a:lnSpc>
                <a:spcPct val="90000"/>
              </a:lnSpc>
              <a:spcBef>
                <a:spcPct val="20000"/>
              </a:spcBef>
              <a:buFont typeface="Arial" pitchFamily="34" charset="0"/>
              <a:buChar char="•"/>
              <a:defRPr/>
            </a:pPr>
            <a:endParaRPr lang="en-US" sz="3413" i="1" kern="1200" baseline="-25000" dirty="0">
              <a:solidFill>
                <a:prstClr val="black"/>
              </a:solidFill>
              <a:latin typeface="Calibri"/>
            </a:endParaRPr>
          </a:p>
          <a:p>
            <a:pPr marL="365752" indent="-365752" algn="l" defTabSz="975340" hangingPunct="1">
              <a:lnSpc>
                <a:spcPct val="90000"/>
              </a:lnSpc>
              <a:spcBef>
                <a:spcPct val="20000"/>
              </a:spcBef>
              <a:buFont typeface="Arial" pitchFamily="34" charset="0"/>
              <a:buChar char="•"/>
              <a:defRPr/>
            </a:pPr>
            <a:r>
              <a:rPr lang="en-US" sz="3413" kern="1200" dirty="0">
                <a:solidFill>
                  <a:prstClr val="black"/>
                </a:solidFill>
                <a:latin typeface="Calibri"/>
              </a:rPr>
              <a:t>Objective function: minimize </a:t>
            </a:r>
            <a:r>
              <a:rPr lang="en-US" sz="3413" i="1" kern="1200" dirty="0" err="1">
                <a:solidFill>
                  <a:prstClr val="black"/>
                </a:solidFill>
                <a:latin typeface="Calibri"/>
              </a:rPr>
              <a:t>reprojection</a:t>
            </a:r>
            <a:r>
              <a:rPr lang="en-US" sz="3413" i="1" kern="1200" dirty="0">
                <a:solidFill>
                  <a:prstClr val="black"/>
                </a:solidFill>
                <a:latin typeface="Calibri"/>
              </a:rPr>
              <a:t> error</a:t>
            </a:r>
          </a:p>
          <a:p>
            <a:pPr marL="365752" indent="-365752" algn="l" defTabSz="975340" hangingPunct="1">
              <a:lnSpc>
                <a:spcPct val="90000"/>
              </a:lnSpc>
              <a:spcBef>
                <a:spcPct val="20000"/>
              </a:spcBef>
              <a:defRPr/>
            </a:pPr>
            <a:endParaRPr lang="en-US" sz="3413" kern="1200" dirty="0">
              <a:solidFill>
                <a:prstClr val="black"/>
              </a:solidFill>
              <a:latin typeface="Calibri"/>
            </a:endParaRPr>
          </a:p>
        </p:txBody>
      </p:sp>
      <p:pic>
        <p:nvPicPr>
          <p:cNvPr id="146433" name="Picture 1" descr="C:\snavely\demos\PhotoTourism\data\Temple\Temple1.png"/>
          <p:cNvPicPr>
            <a:picLocks noChangeAspect="1" noChangeArrowheads="1"/>
          </p:cNvPicPr>
          <p:nvPr/>
        </p:nvPicPr>
        <p:blipFill>
          <a:blip r:embed="rId2" cstate="print"/>
          <a:srcRect l="7080" r="7080" b="24907"/>
          <a:stretch>
            <a:fillRect/>
          </a:stretch>
        </p:blipFill>
        <p:spPr bwMode="auto">
          <a:xfrm>
            <a:off x="5283202" y="2714414"/>
            <a:ext cx="2956560" cy="1837266"/>
          </a:xfrm>
          <a:prstGeom prst="rect">
            <a:avLst/>
          </a:prstGeom>
          <a:noFill/>
          <a:ln w="9525">
            <a:noFill/>
            <a:miter lim="800000"/>
            <a:headEnd/>
            <a:tailEnd/>
          </a:ln>
        </p:spPr>
      </p:pic>
      <p:pic>
        <p:nvPicPr>
          <p:cNvPr id="146434" name="Picture 2" descr="C:\snavely\demos\PhotoTourism\data\Temple\Temple2.png"/>
          <p:cNvPicPr>
            <a:picLocks noChangeAspect="1" noChangeArrowheads="1"/>
          </p:cNvPicPr>
          <p:nvPr/>
        </p:nvPicPr>
        <p:blipFill>
          <a:blip r:embed="rId3" cstate="print"/>
          <a:srcRect l="10625" r="10625"/>
          <a:stretch>
            <a:fillRect/>
          </a:stretch>
        </p:blipFill>
        <p:spPr bwMode="auto">
          <a:xfrm>
            <a:off x="8522547" y="2357121"/>
            <a:ext cx="2612813" cy="2357120"/>
          </a:xfrm>
          <a:prstGeom prst="rect">
            <a:avLst/>
          </a:prstGeom>
          <a:noFill/>
          <a:ln w="9525">
            <a:noFill/>
            <a:miter lim="800000"/>
            <a:headEnd/>
            <a:tailEnd/>
          </a:ln>
        </p:spPr>
      </p:pic>
      <p:sp>
        <p:nvSpPr>
          <p:cNvPr id="6" name="TextBox 5"/>
          <p:cNvSpPr txBox="1">
            <a:spLocks noChangeArrowheads="1"/>
          </p:cNvSpPr>
          <p:nvPr/>
        </p:nvSpPr>
        <p:spPr bwMode="auto">
          <a:xfrm>
            <a:off x="5608322" y="4470400"/>
            <a:ext cx="2301079" cy="387798"/>
          </a:xfrm>
          <a:prstGeom prst="rect">
            <a:avLst/>
          </a:prstGeom>
          <a:noFill/>
          <a:ln w="9525">
            <a:noFill/>
            <a:miter lim="800000"/>
            <a:headEnd/>
            <a:tailEnd/>
          </a:ln>
        </p:spPr>
        <p:txBody>
          <a:bodyPr wrap="none">
            <a:spAutoFit/>
          </a:bodyPr>
          <a:lstStyle/>
          <a:p>
            <a:pPr algn="l" defTabSz="975340" hangingPunct="1"/>
            <a:r>
              <a:rPr lang="en-US" sz="1920" kern="1200">
                <a:solidFill>
                  <a:prstClr val="black"/>
                </a:solidFill>
                <a:latin typeface="Calibri" pitchFamily="34" charset="0"/>
              </a:rPr>
              <a:t>Reconstruction (side)</a:t>
            </a:r>
          </a:p>
        </p:txBody>
      </p:sp>
      <p:sp>
        <p:nvSpPr>
          <p:cNvPr id="7" name="TextBox 6"/>
          <p:cNvSpPr txBox="1">
            <a:spLocks noChangeArrowheads="1"/>
          </p:cNvSpPr>
          <p:nvPr/>
        </p:nvSpPr>
        <p:spPr bwMode="auto">
          <a:xfrm>
            <a:off x="9547014" y="4605867"/>
            <a:ext cx="674352" cy="387798"/>
          </a:xfrm>
          <a:prstGeom prst="rect">
            <a:avLst/>
          </a:prstGeom>
          <a:noFill/>
          <a:ln w="9525">
            <a:noFill/>
            <a:miter lim="800000"/>
            <a:headEnd/>
            <a:tailEnd/>
          </a:ln>
        </p:spPr>
        <p:txBody>
          <a:bodyPr wrap="none">
            <a:spAutoFit/>
          </a:bodyPr>
          <a:lstStyle/>
          <a:p>
            <a:pPr algn="l" defTabSz="975340" hangingPunct="1"/>
            <a:r>
              <a:rPr lang="en-US" sz="1920" kern="1200">
                <a:solidFill>
                  <a:prstClr val="black"/>
                </a:solidFill>
                <a:latin typeface="Calibri" pitchFamily="34" charset="0"/>
              </a:rPr>
              <a:t>(top)</a:t>
            </a:r>
          </a:p>
        </p:txBody>
      </p:sp>
      <p:grpSp>
        <p:nvGrpSpPr>
          <p:cNvPr id="2" name="Group 13"/>
          <p:cNvGrpSpPr/>
          <p:nvPr/>
        </p:nvGrpSpPr>
        <p:grpSpPr>
          <a:xfrm>
            <a:off x="3007360" y="2763522"/>
            <a:ext cx="1701984" cy="1936974"/>
            <a:chOff x="1071390" y="1631272"/>
            <a:chExt cx="3119610" cy="3550328"/>
          </a:xfrm>
        </p:grpSpPr>
        <p:pic>
          <p:nvPicPr>
            <p:cNvPr id="215042" name="Picture 2" descr="C:\snavely\work\teaching\09Fa-CS6610\lectures\lec11\templeSparseRing\templeSR0001.png"/>
            <p:cNvPicPr>
              <a:picLocks noChangeAspect="1" noChangeArrowheads="1"/>
            </p:cNvPicPr>
            <p:nvPr/>
          </p:nvPicPr>
          <p:blipFill>
            <a:blip r:embed="rId4" cstate="print"/>
            <a:srcRect/>
            <a:stretch>
              <a:fillRect/>
            </a:stretch>
          </p:blipFill>
          <p:spPr bwMode="auto">
            <a:xfrm>
              <a:off x="1071390" y="1631272"/>
              <a:ext cx="1290810" cy="1721528"/>
            </a:xfrm>
            <a:prstGeom prst="rect">
              <a:avLst/>
            </a:prstGeom>
            <a:noFill/>
            <a:effectLst>
              <a:outerShdw blurRad="101600" dist="76200" dir="8100000" algn="tr" rotWithShape="0">
                <a:prstClr val="black">
                  <a:alpha val="40000"/>
                </a:prstClr>
              </a:outerShdw>
            </a:effectLst>
          </p:spPr>
        </p:pic>
        <p:pic>
          <p:nvPicPr>
            <p:cNvPr id="215043" name="Picture 3" descr="C:\snavely\work\teaching\09Fa-CS6610\lectures\lec11\templeSparseRing\templeSR0002.png"/>
            <p:cNvPicPr>
              <a:picLocks noChangeAspect="1" noChangeArrowheads="1"/>
            </p:cNvPicPr>
            <p:nvPr/>
          </p:nvPicPr>
          <p:blipFill>
            <a:blip r:embed="rId5" cstate="print"/>
            <a:srcRect/>
            <a:stretch>
              <a:fillRect/>
            </a:stretch>
          </p:blipFill>
          <p:spPr bwMode="auto">
            <a:xfrm>
              <a:off x="1528590" y="2088472"/>
              <a:ext cx="1290810" cy="1721528"/>
            </a:xfrm>
            <a:prstGeom prst="rect">
              <a:avLst/>
            </a:prstGeom>
            <a:noFill/>
            <a:effectLst>
              <a:outerShdw blurRad="101600" dist="76200" dir="8100000" algn="tr" rotWithShape="0">
                <a:prstClr val="black">
                  <a:alpha val="40000"/>
                </a:prstClr>
              </a:outerShdw>
            </a:effectLst>
          </p:spPr>
        </p:pic>
        <p:pic>
          <p:nvPicPr>
            <p:cNvPr id="215044" name="Picture 4" descr="C:\snavely\work\teaching\09Fa-CS6610\lectures\lec11\templeSparseRing\templeSR0003.png"/>
            <p:cNvPicPr>
              <a:picLocks noChangeAspect="1" noChangeArrowheads="1"/>
            </p:cNvPicPr>
            <p:nvPr/>
          </p:nvPicPr>
          <p:blipFill>
            <a:blip r:embed="rId6" cstate="print"/>
            <a:srcRect/>
            <a:stretch>
              <a:fillRect/>
            </a:stretch>
          </p:blipFill>
          <p:spPr bwMode="auto">
            <a:xfrm>
              <a:off x="1985790" y="2545672"/>
              <a:ext cx="1290810" cy="1721528"/>
            </a:xfrm>
            <a:prstGeom prst="rect">
              <a:avLst/>
            </a:prstGeom>
            <a:noFill/>
            <a:effectLst>
              <a:outerShdw blurRad="101600" dist="76200" dir="8100000" algn="tr" rotWithShape="0">
                <a:prstClr val="black">
                  <a:alpha val="40000"/>
                </a:prstClr>
              </a:outerShdw>
            </a:effectLst>
          </p:spPr>
        </p:pic>
        <p:pic>
          <p:nvPicPr>
            <p:cNvPr id="215045" name="Picture 5" descr="C:\snavely\work\teaching\09Fa-CS6610\lectures\lec11\templeSparseRing\templeSR0004.png"/>
            <p:cNvPicPr>
              <a:picLocks noChangeAspect="1" noChangeArrowheads="1"/>
            </p:cNvPicPr>
            <p:nvPr/>
          </p:nvPicPr>
          <p:blipFill>
            <a:blip r:embed="rId7" cstate="print"/>
            <a:srcRect/>
            <a:stretch>
              <a:fillRect/>
            </a:stretch>
          </p:blipFill>
          <p:spPr bwMode="auto">
            <a:xfrm>
              <a:off x="2442990" y="3002872"/>
              <a:ext cx="1290810" cy="1721528"/>
            </a:xfrm>
            <a:prstGeom prst="rect">
              <a:avLst/>
            </a:prstGeom>
            <a:noFill/>
            <a:effectLst>
              <a:outerShdw blurRad="101600" dist="76200" dir="8100000" algn="tr" rotWithShape="0">
                <a:prstClr val="black">
                  <a:alpha val="40000"/>
                </a:prstClr>
              </a:outerShdw>
            </a:effectLst>
          </p:spPr>
        </p:pic>
        <p:pic>
          <p:nvPicPr>
            <p:cNvPr id="215046" name="Picture 6" descr="C:\snavely\work\teaching\09Fa-CS6610\lectures\lec11\templeSparseRing\templeSR0005.png"/>
            <p:cNvPicPr>
              <a:picLocks noChangeAspect="1" noChangeArrowheads="1"/>
            </p:cNvPicPr>
            <p:nvPr/>
          </p:nvPicPr>
          <p:blipFill>
            <a:blip r:embed="rId8" cstate="print"/>
            <a:srcRect/>
            <a:stretch>
              <a:fillRect/>
            </a:stretch>
          </p:blipFill>
          <p:spPr bwMode="auto">
            <a:xfrm>
              <a:off x="2900190" y="3460072"/>
              <a:ext cx="1290810" cy="1721528"/>
            </a:xfrm>
            <a:prstGeom prst="rect">
              <a:avLst/>
            </a:prstGeom>
            <a:noFill/>
            <a:effectLst>
              <a:outerShdw blurRad="101600" dist="76200" dir="8100000" algn="tr" rotWithShape="0">
                <a:prstClr val="black">
                  <a:alpha val="40000"/>
                </a:prstClr>
              </a:outerShdw>
            </a:effectLst>
          </p:spPr>
        </p:pic>
      </p:grpSp>
    </p:spTree>
    <p:extLst>
      <p:ext uri="{BB962C8B-B14F-4D97-AF65-F5344CB8AC3E}">
        <p14:creationId xmlns:p14="http://schemas.microsoft.com/office/powerpoint/2010/main" val="2559508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72E504-2FC1-430B-8A30-32CC7B8D3737}"/>
              </a:ext>
            </a:extLst>
          </p:cNvPr>
          <p:cNvGrpSpPr/>
          <p:nvPr/>
        </p:nvGrpSpPr>
        <p:grpSpPr>
          <a:xfrm>
            <a:off x="-233371" y="-158689"/>
            <a:ext cx="13591770" cy="10074366"/>
            <a:chOff x="1524000" y="0"/>
            <a:chExt cx="9256714" cy="6861176"/>
          </a:xfrm>
        </p:grpSpPr>
        <p:pic>
          <p:nvPicPr>
            <p:cNvPr id="245764" name="Picture 4" descr="Montage16x12-small">
              <a:extLst>
                <a:ext uri="{FF2B5EF4-FFF2-40B4-BE49-F238E27FC236}">
                  <a16:creationId xmlns:a16="http://schemas.microsoft.com/office/drawing/2014/main" id="{C22DD72C-D2C3-4BCD-B672-32FFAE40A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44000" cy="6861175"/>
            </a:xfrm>
            <a:prstGeom prst="rect">
              <a:avLst/>
            </a:prstGeom>
            <a:noFill/>
            <a:extLst>
              <a:ext uri="{909E8E84-426E-40DD-AFC4-6F175D3DCCD1}">
                <a14:hiddenFill xmlns:a14="http://schemas.microsoft.com/office/drawing/2010/main">
                  <a:solidFill>
                    <a:srgbClr val="FFFFFF"/>
                  </a:solidFill>
                </a14:hiddenFill>
              </a:ext>
            </a:extLst>
          </p:spPr>
        </p:pic>
        <p:sp>
          <p:nvSpPr>
            <p:cNvPr id="245765" name="Rectangle 5">
              <a:extLst>
                <a:ext uri="{FF2B5EF4-FFF2-40B4-BE49-F238E27FC236}">
                  <a16:creationId xmlns:a16="http://schemas.microsoft.com/office/drawing/2014/main" id="{89F9B994-CCB4-407C-8A11-066DF7A4329C}"/>
                </a:ext>
              </a:extLst>
            </p:cNvPr>
            <p:cNvSpPr>
              <a:spLocks noChangeArrowheads="1"/>
            </p:cNvSpPr>
            <p:nvPr/>
          </p:nvSpPr>
          <p:spPr bwMode="auto">
            <a:xfrm>
              <a:off x="1524001" y="0"/>
              <a:ext cx="9256713" cy="6858000"/>
            </a:xfrm>
            <a:prstGeom prst="rect">
              <a:avLst/>
            </a:prstGeom>
            <a:solidFill>
              <a:srgbClr val="DDDDDD">
                <a:alpha val="8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defTabSz="975390" hangingPunct="1"/>
              <a:endParaRPr lang="en-US" sz="1920" kern="1200">
                <a:solidFill>
                  <a:prstClr val="black"/>
                </a:solidFill>
                <a:latin typeface="Calibri"/>
              </a:endParaRPr>
            </a:p>
          </p:txBody>
        </p:sp>
      </p:grpSp>
      <p:pic>
        <p:nvPicPr>
          <p:cNvPr id="245766" name="Picture 6" descr="44390337_a7df5f8103">
            <a:extLst>
              <a:ext uri="{FF2B5EF4-FFF2-40B4-BE49-F238E27FC236}">
                <a16:creationId xmlns:a16="http://schemas.microsoft.com/office/drawing/2014/main" id="{836023F1-5267-49A8-B133-B16E440EE8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1509" y="2418082"/>
            <a:ext cx="1507067" cy="200829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5767" name="Rectangle 7">
            <a:extLst>
              <a:ext uri="{FF2B5EF4-FFF2-40B4-BE49-F238E27FC236}">
                <a16:creationId xmlns:a16="http://schemas.microsoft.com/office/drawing/2014/main" id="{E3A6D5FD-811A-4B6D-BC99-997AD26E4A82}"/>
              </a:ext>
            </a:extLst>
          </p:cNvPr>
          <p:cNvSpPr>
            <a:spLocks noChangeArrowheads="1"/>
          </p:cNvSpPr>
          <p:nvPr/>
        </p:nvSpPr>
        <p:spPr bwMode="auto">
          <a:xfrm>
            <a:off x="2856654" y="4408444"/>
            <a:ext cx="1637453"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defTabSz="975390" eaLnBrk="0"/>
            <a:r>
              <a:rPr lang="en-US" altLang="en-US" sz="2560" kern="1200">
                <a:solidFill>
                  <a:prstClr val="black"/>
                </a:solidFill>
                <a:latin typeface="Calibri"/>
              </a:rPr>
              <a:t>15,464 </a:t>
            </a:r>
          </a:p>
        </p:txBody>
      </p:sp>
      <p:pic>
        <p:nvPicPr>
          <p:cNvPr id="245768" name="Picture 8" descr="145769489_a50c5b5e26">
            <a:extLst>
              <a:ext uri="{FF2B5EF4-FFF2-40B4-BE49-F238E27FC236}">
                <a16:creationId xmlns:a16="http://schemas.microsoft.com/office/drawing/2014/main" id="{05821A7B-8D2F-408E-A11C-24D36D6A65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2615" y="2870202"/>
            <a:ext cx="1908387" cy="28668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45769" name="Picture 9" descr="113240671_dc71cedb1c">
            <a:extLst>
              <a:ext uri="{FF2B5EF4-FFF2-40B4-BE49-F238E27FC236}">
                <a16:creationId xmlns:a16="http://schemas.microsoft.com/office/drawing/2014/main" id="{6348FA4B-7304-47EB-BE6D-164170437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4712549"/>
            <a:ext cx="3852333" cy="25366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5770" name="Rectangle 10">
            <a:extLst>
              <a:ext uri="{FF2B5EF4-FFF2-40B4-BE49-F238E27FC236}">
                <a16:creationId xmlns:a16="http://schemas.microsoft.com/office/drawing/2014/main" id="{3808CCDE-1538-47B8-905E-20880AB5D27F}"/>
              </a:ext>
            </a:extLst>
          </p:cNvPr>
          <p:cNvSpPr>
            <a:spLocks noChangeArrowheads="1"/>
          </p:cNvSpPr>
          <p:nvPr/>
        </p:nvSpPr>
        <p:spPr bwMode="auto">
          <a:xfrm>
            <a:off x="8304107" y="7252811"/>
            <a:ext cx="1499128" cy="617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defTabSz="975390" eaLnBrk="0"/>
            <a:r>
              <a:rPr lang="en-US" altLang="en-US" sz="3413" kern="1200">
                <a:solidFill>
                  <a:prstClr val="black"/>
                </a:solidFill>
                <a:latin typeface="Calibri"/>
              </a:rPr>
              <a:t>76,389 </a:t>
            </a:r>
          </a:p>
        </p:txBody>
      </p:sp>
      <p:sp>
        <p:nvSpPr>
          <p:cNvPr id="245771" name="Rectangle 11">
            <a:extLst>
              <a:ext uri="{FF2B5EF4-FFF2-40B4-BE49-F238E27FC236}">
                <a16:creationId xmlns:a16="http://schemas.microsoft.com/office/drawing/2014/main" id="{1A25FC5A-70D9-495F-820F-56B0D3DED81C}"/>
              </a:ext>
            </a:extLst>
          </p:cNvPr>
          <p:cNvSpPr>
            <a:spLocks noChangeArrowheads="1"/>
          </p:cNvSpPr>
          <p:nvPr/>
        </p:nvSpPr>
        <p:spPr bwMode="auto">
          <a:xfrm>
            <a:off x="5149428" y="5758189"/>
            <a:ext cx="1337226" cy="552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defTabSz="975390" eaLnBrk="0"/>
            <a:r>
              <a:rPr lang="en-US" altLang="en-US" sz="2987" kern="1200">
                <a:solidFill>
                  <a:prstClr val="black"/>
                </a:solidFill>
                <a:latin typeface="Calibri"/>
              </a:rPr>
              <a:t>37,383 </a:t>
            </a:r>
          </a:p>
        </p:txBody>
      </p:sp>
    </p:spTree>
    <p:extLst>
      <p:ext uri="{BB962C8B-B14F-4D97-AF65-F5344CB8AC3E}">
        <p14:creationId xmlns:p14="http://schemas.microsoft.com/office/powerpoint/2010/main" val="2610422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lickrSearch2">
            <a:hlinkClick r:id="" action="ppaction://media"/>
            <a:extLst>
              <a:ext uri="{FF2B5EF4-FFF2-40B4-BE49-F238E27FC236}">
                <a16:creationId xmlns:a16="http://schemas.microsoft.com/office/drawing/2014/main" id="{1895B3E2-AE57-4AD4-BE5B-EF67897B93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3882" y="2308738"/>
            <a:ext cx="8128000" cy="6096000"/>
          </a:xfrm>
          <a:prstGeom prst="rect">
            <a:avLst/>
          </a:prstGeom>
        </p:spPr>
      </p:pic>
      <p:sp>
        <p:nvSpPr>
          <p:cNvPr id="9" name="Title 1">
            <a:extLst>
              <a:ext uri="{FF2B5EF4-FFF2-40B4-BE49-F238E27FC236}">
                <a16:creationId xmlns:a16="http://schemas.microsoft.com/office/drawing/2014/main" id="{D3940733-97E6-490B-893E-3CD39AEC2C3E}"/>
              </a:ext>
            </a:extLst>
          </p:cNvPr>
          <p:cNvSpPr txBox="1">
            <a:spLocks/>
          </p:cNvSpPr>
          <p:nvPr/>
        </p:nvSpPr>
        <p:spPr>
          <a:xfrm>
            <a:off x="650240" y="1512147"/>
            <a:ext cx="11704320" cy="1219200"/>
          </a:xfrm>
          <a:prstGeom prst="rect">
            <a:avLst/>
          </a:prstGeom>
        </p:spPr>
        <p:txBody>
          <a:bodyPr vert="horz" lIns="97536" tIns="48768" rIns="97536" bIns="48768" rtlCol="0">
            <a:normAutofit/>
          </a:bodyPr>
          <a:lstStyle>
            <a:lvl1pPr marL="342882" indent="-342882" algn="l" defTabSz="91435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2" indent="-285736" algn="l" defTabSz="91435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2" indent="-228588" algn="l" defTabSz="91435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1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29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75340">
              <a:buNone/>
            </a:pPr>
            <a:r>
              <a:rPr lang="en-US" sz="3413" dirty="0">
                <a:solidFill>
                  <a:prstClr val="black"/>
                </a:solidFill>
                <a:latin typeface="Calibri"/>
              </a:rPr>
              <a:t>Standard way to view photos</a:t>
            </a:r>
          </a:p>
        </p:txBody>
      </p:sp>
    </p:spTree>
    <p:extLst>
      <p:ext uri="{BB962C8B-B14F-4D97-AF65-F5344CB8AC3E}">
        <p14:creationId xmlns:p14="http://schemas.microsoft.com/office/powerpoint/2010/main" val="315090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B4E728D4-1ED0-46C8-811F-ED5FC35AC46D}"/>
              </a:ext>
            </a:extLst>
          </p:cNvPr>
          <p:cNvSpPr>
            <a:spLocks noGrp="1" noChangeArrowheads="1"/>
          </p:cNvSpPr>
          <p:nvPr>
            <p:ph type="title"/>
          </p:nvPr>
        </p:nvSpPr>
        <p:spPr/>
        <p:txBody>
          <a:bodyPr/>
          <a:lstStyle/>
          <a:p>
            <a:r>
              <a:rPr lang="en-US" altLang="en-US" dirty="0"/>
              <a:t>Photo Tourism</a:t>
            </a:r>
          </a:p>
        </p:txBody>
      </p:sp>
      <p:pic>
        <p:nvPicPr>
          <p:cNvPr id="5" name="TreviInteract2">
            <a:hlinkClick r:id="" action="ppaction://media"/>
            <a:extLst>
              <a:ext uri="{FF2B5EF4-FFF2-40B4-BE49-F238E27FC236}">
                <a16:creationId xmlns:a16="http://schemas.microsoft.com/office/drawing/2014/main" id="{F3B046A3-8D5C-438A-BF4C-3048FEEA51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5600" y="1729838"/>
            <a:ext cx="9753600" cy="7315200"/>
          </a:xfrm>
          <a:prstGeom prst="rect">
            <a:avLst/>
          </a:prstGeom>
        </p:spPr>
      </p:pic>
    </p:spTree>
    <p:extLst>
      <p:ext uri="{BB962C8B-B14F-4D97-AF65-F5344CB8AC3E}">
        <p14:creationId xmlns:p14="http://schemas.microsoft.com/office/powerpoint/2010/main" val="99977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Point correspondences</a:t>
            </a:r>
          </a:p>
        </p:txBody>
      </p:sp>
      <p:pic>
        <p:nvPicPr>
          <p:cNvPr id="1026" name="Picture 2"/>
          <p:cNvPicPr>
            <a:picLocks noChangeAspect="1" noChangeArrowheads="1"/>
          </p:cNvPicPr>
          <p:nvPr/>
        </p:nvPicPr>
        <p:blipFill rotWithShape="1">
          <a:blip r:embed="rId2" cstate="print"/>
          <a:srcRect t="1670"/>
          <a:stretch/>
        </p:blipFill>
        <p:spPr bwMode="auto">
          <a:xfrm>
            <a:off x="3734061" y="3080657"/>
            <a:ext cx="5536678" cy="4315823"/>
          </a:xfrm>
          <a:prstGeom prst="rect">
            <a:avLst/>
          </a:prstGeom>
          <a:noFill/>
          <a:ln w="9525">
            <a:noFill/>
            <a:miter lim="800000"/>
            <a:headEnd/>
            <a:tailEnd/>
          </a:ln>
        </p:spPr>
      </p:pic>
    </p:spTree>
    <p:extLst>
      <p:ext uri="{BB962C8B-B14F-4D97-AF65-F5344CB8AC3E}">
        <p14:creationId xmlns:p14="http://schemas.microsoft.com/office/powerpoint/2010/main" val="3716551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Feature detection</a:t>
            </a:r>
          </a:p>
        </p:txBody>
      </p:sp>
      <p:grpSp>
        <p:nvGrpSpPr>
          <p:cNvPr id="2" name="Group 37"/>
          <p:cNvGrpSpPr>
            <a:grpSpLocks/>
          </p:cNvGrpSpPr>
          <p:nvPr/>
        </p:nvGrpSpPr>
        <p:grpSpPr bwMode="auto">
          <a:xfrm>
            <a:off x="3276051" y="3671297"/>
            <a:ext cx="6452698" cy="5658817"/>
            <a:chOff x="1300" y="1670"/>
            <a:chExt cx="2049" cy="1800"/>
          </a:xfrm>
        </p:grpSpPr>
        <p:pic>
          <p:nvPicPr>
            <p:cNvPr id="34821" name="Picture 7" descr="vgasull_23497540"/>
            <p:cNvPicPr>
              <a:picLocks noChangeAspect="1" noChangeArrowheads="1"/>
            </p:cNvPicPr>
            <p:nvPr/>
          </p:nvPicPr>
          <p:blipFill>
            <a:blip r:embed="rId3" cstate="print"/>
            <a:srcRect/>
            <a:stretch>
              <a:fillRect/>
            </a:stretch>
          </p:blipFill>
          <p:spPr bwMode="auto">
            <a:xfrm>
              <a:off x="1773" y="3199"/>
              <a:ext cx="361" cy="271"/>
            </a:xfrm>
            <a:prstGeom prst="rect">
              <a:avLst/>
            </a:prstGeom>
            <a:noFill/>
            <a:ln w="9525">
              <a:noFill/>
              <a:miter lim="800000"/>
              <a:headEnd/>
              <a:tailEnd/>
            </a:ln>
          </p:spPr>
        </p:pic>
        <p:pic>
          <p:nvPicPr>
            <p:cNvPr id="34822" name="Picture 8" descr="vgasull_25138094"/>
            <p:cNvPicPr>
              <a:picLocks noChangeAspect="1" noChangeArrowheads="1"/>
            </p:cNvPicPr>
            <p:nvPr/>
          </p:nvPicPr>
          <p:blipFill>
            <a:blip r:embed="rId4" cstate="print"/>
            <a:srcRect/>
            <a:stretch>
              <a:fillRect/>
            </a:stretch>
          </p:blipFill>
          <p:spPr bwMode="auto">
            <a:xfrm>
              <a:off x="2941" y="1865"/>
              <a:ext cx="361" cy="271"/>
            </a:xfrm>
            <a:prstGeom prst="rect">
              <a:avLst/>
            </a:prstGeom>
            <a:noFill/>
            <a:ln w="9525">
              <a:noFill/>
              <a:miter lim="800000"/>
              <a:headEnd/>
              <a:tailEnd/>
            </a:ln>
          </p:spPr>
        </p:pic>
        <p:pic>
          <p:nvPicPr>
            <p:cNvPr id="34823" name="Picture 9" descr="12537899@N00_61998638"/>
            <p:cNvPicPr>
              <a:picLocks noChangeAspect="1" noChangeArrowheads="1"/>
            </p:cNvPicPr>
            <p:nvPr/>
          </p:nvPicPr>
          <p:blipFill>
            <a:blip r:embed="rId5" cstate="print"/>
            <a:srcRect/>
            <a:stretch>
              <a:fillRect/>
            </a:stretch>
          </p:blipFill>
          <p:spPr bwMode="auto">
            <a:xfrm>
              <a:off x="1300" y="3005"/>
              <a:ext cx="361" cy="271"/>
            </a:xfrm>
            <a:prstGeom prst="rect">
              <a:avLst/>
            </a:prstGeom>
            <a:noFill/>
            <a:ln w="9525">
              <a:noFill/>
              <a:miter lim="800000"/>
              <a:headEnd/>
              <a:tailEnd/>
            </a:ln>
          </p:spPr>
        </p:pic>
        <p:pic>
          <p:nvPicPr>
            <p:cNvPr id="34824" name="Picture 17" descr="amos_33004438"/>
            <p:cNvPicPr preferRelativeResize="0">
              <a:picLocks noChangeAspect="1" noChangeArrowheads="1"/>
            </p:cNvPicPr>
            <p:nvPr/>
          </p:nvPicPr>
          <p:blipFill>
            <a:blip r:embed="rId6" cstate="print"/>
            <a:srcRect/>
            <a:stretch>
              <a:fillRect/>
            </a:stretch>
          </p:blipFill>
          <p:spPr bwMode="auto">
            <a:xfrm>
              <a:off x="1745" y="1670"/>
              <a:ext cx="361" cy="271"/>
            </a:xfrm>
            <a:prstGeom prst="rect">
              <a:avLst/>
            </a:prstGeom>
            <a:noFill/>
            <a:ln w="34925">
              <a:noFill/>
              <a:miter lim="800000"/>
              <a:headEnd/>
              <a:tailEnd/>
            </a:ln>
          </p:spPr>
        </p:pic>
        <p:pic>
          <p:nvPicPr>
            <p:cNvPr id="34825" name="Picture 18" descr="antmoose_35893232"/>
            <p:cNvPicPr>
              <a:picLocks noChangeAspect="1" noChangeArrowheads="1"/>
            </p:cNvPicPr>
            <p:nvPr/>
          </p:nvPicPr>
          <p:blipFill>
            <a:blip r:embed="rId7" cstate="print"/>
            <a:srcRect/>
            <a:stretch>
              <a:fillRect/>
            </a:stretch>
          </p:blipFill>
          <p:spPr bwMode="auto">
            <a:xfrm>
              <a:off x="1355" y="2059"/>
              <a:ext cx="362" cy="271"/>
            </a:xfrm>
            <a:prstGeom prst="rect">
              <a:avLst/>
            </a:prstGeom>
            <a:noFill/>
            <a:ln w="9525">
              <a:noFill/>
              <a:miter lim="800000"/>
              <a:headEnd/>
              <a:tailEnd/>
            </a:ln>
          </p:spPr>
        </p:pic>
        <p:pic>
          <p:nvPicPr>
            <p:cNvPr id="34826" name="Picture 19" descr="brodo_1608728"/>
            <p:cNvPicPr>
              <a:picLocks noChangeAspect="1" noChangeArrowheads="1"/>
            </p:cNvPicPr>
            <p:nvPr/>
          </p:nvPicPr>
          <p:blipFill>
            <a:blip r:embed="rId8" cstate="print"/>
            <a:srcRect/>
            <a:stretch>
              <a:fillRect/>
            </a:stretch>
          </p:blipFill>
          <p:spPr bwMode="auto">
            <a:xfrm>
              <a:off x="2245" y="3116"/>
              <a:ext cx="362" cy="271"/>
            </a:xfrm>
            <a:prstGeom prst="rect">
              <a:avLst/>
            </a:prstGeom>
            <a:noFill/>
            <a:ln w="9525">
              <a:noFill/>
              <a:miter lim="800000"/>
              <a:headEnd/>
              <a:tailEnd/>
            </a:ln>
          </p:spPr>
        </p:pic>
        <p:pic>
          <p:nvPicPr>
            <p:cNvPr id="34827" name="Picture 22"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a:ln w="9525">
              <a:noFill/>
              <a:miter lim="800000"/>
              <a:headEnd/>
              <a:tailEnd/>
            </a:ln>
          </p:spPr>
        </p:pic>
        <p:pic>
          <p:nvPicPr>
            <p:cNvPr id="34828" name="Picture 23" descr="ekenzie_18947135"/>
            <p:cNvPicPr>
              <a:picLocks noChangeAspect="1" noChangeArrowheads="1"/>
            </p:cNvPicPr>
            <p:nvPr/>
          </p:nvPicPr>
          <p:blipFill>
            <a:blip r:embed="rId10" cstate="print"/>
            <a:srcRect/>
            <a:stretch>
              <a:fillRect/>
            </a:stretch>
          </p:blipFill>
          <p:spPr bwMode="auto">
            <a:xfrm>
              <a:off x="2746" y="3088"/>
              <a:ext cx="243" cy="362"/>
            </a:xfrm>
            <a:prstGeom prst="rect">
              <a:avLst/>
            </a:prstGeom>
            <a:noFill/>
            <a:ln w="9525">
              <a:noFill/>
              <a:miter lim="800000"/>
              <a:headEnd/>
              <a:tailEnd/>
            </a:ln>
          </p:spPr>
        </p:pic>
        <p:pic>
          <p:nvPicPr>
            <p:cNvPr id="34829" name="Picture 24" descr="ewanmcdowall_60821586"/>
            <p:cNvPicPr>
              <a:picLocks noChangeAspect="1" noChangeArrowheads="1"/>
            </p:cNvPicPr>
            <p:nvPr/>
          </p:nvPicPr>
          <p:blipFill>
            <a:blip r:embed="rId11" cstate="print"/>
            <a:srcRect/>
            <a:stretch>
              <a:fillRect/>
            </a:stretch>
          </p:blipFill>
          <p:spPr bwMode="auto">
            <a:xfrm>
              <a:off x="1884" y="2615"/>
              <a:ext cx="361" cy="271"/>
            </a:xfrm>
            <a:prstGeom prst="rect">
              <a:avLst/>
            </a:prstGeom>
            <a:noFill/>
            <a:ln w="9525">
              <a:noFill/>
              <a:miter lim="800000"/>
              <a:headEnd/>
              <a:tailEnd/>
            </a:ln>
          </p:spPr>
        </p:pic>
        <p:pic>
          <p:nvPicPr>
            <p:cNvPr id="34830" name="Picture 25"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a:ln w="9525">
              <a:noFill/>
              <a:miter lim="800000"/>
              <a:headEnd/>
              <a:tailEnd/>
            </a:ln>
          </p:spPr>
        </p:pic>
        <p:pic>
          <p:nvPicPr>
            <p:cNvPr id="34831" name="Picture 26" descr="kurtnaks_31263284"/>
            <p:cNvPicPr>
              <a:picLocks noChangeAspect="1" noChangeArrowheads="1"/>
            </p:cNvPicPr>
            <p:nvPr/>
          </p:nvPicPr>
          <p:blipFill>
            <a:blip r:embed="rId13" cstate="print"/>
            <a:srcRect/>
            <a:stretch>
              <a:fillRect/>
            </a:stretch>
          </p:blipFill>
          <p:spPr bwMode="auto">
            <a:xfrm>
              <a:off x="1439" y="2476"/>
              <a:ext cx="241" cy="362"/>
            </a:xfrm>
            <a:prstGeom prst="rect">
              <a:avLst/>
            </a:prstGeom>
            <a:noFill/>
            <a:ln w="9525">
              <a:noFill/>
              <a:miter lim="800000"/>
              <a:headEnd/>
              <a:tailEnd/>
            </a:ln>
          </p:spPr>
        </p:pic>
        <p:pic>
          <p:nvPicPr>
            <p:cNvPr id="34832" name="Picture 27" descr="kurtnaks_31264738"/>
            <p:cNvPicPr>
              <a:picLocks noChangeAspect="1" noChangeArrowheads="1"/>
            </p:cNvPicPr>
            <p:nvPr/>
          </p:nvPicPr>
          <p:blipFill>
            <a:blip r:embed="rId14" cstate="print"/>
            <a:srcRect/>
            <a:stretch>
              <a:fillRect/>
            </a:stretch>
          </p:blipFill>
          <p:spPr bwMode="auto">
            <a:xfrm>
              <a:off x="3107" y="3088"/>
              <a:ext cx="242" cy="362"/>
            </a:xfrm>
            <a:prstGeom prst="rect">
              <a:avLst/>
            </a:prstGeom>
            <a:noFill/>
            <a:ln w="9525">
              <a:noFill/>
              <a:miter lim="800000"/>
              <a:headEnd/>
              <a:tailEnd/>
            </a:ln>
          </p:spPr>
        </p:pic>
        <p:pic>
          <p:nvPicPr>
            <p:cNvPr id="34833" name="Picture 29" descr="kurtnaks_31268253"/>
            <p:cNvPicPr>
              <a:picLocks noChangeAspect="1" noChangeArrowheads="1"/>
            </p:cNvPicPr>
            <p:nvPr/>
          </p:nvPicPr>
          <p:blipFill>
            <a:blip r:embed="rId15" cstate="print"/>
            <a:srcRect/>
            <a:stretch>
              <a:fillRect/>
            </a:stretch>
          </p:blipFill>
          <p:spPr bwMode="auto">
            <a:xfrm>
              <a:off x="2412" y="1809"/>
              <a:ext cx="362" cy="242"/>
            </a:xfrm>
            <a:prstGeom prst="rect">
              <a:avLst/>
            </a:prstGeom>
            <a:noFill/>
            <a:ln w="9525">
              <a:noFill/>
              <a:miter lim="800000"/>
              <a:headEnd/>
              <a:tailEnd/>
            </a:ln>
          </p:spPr>
        </p:pic>
        <p:pic>
          <p:nvPicPr>
            <p:cNvPr id="34834" name="Picture 33" descr="mrjennings_23299087"/>
            <p:cNvPicPr>
              <a:picLocks noChangeAspect="1" noChangeArrowheads="1"/>
            </p:cNvPicPr>
            <p:nvPr/>
          </p:nvPicPr>
          <p:blipFill>
            <a:blip r:embed="rId16" cstate="print"/>
            <a:srcRect/>
            <a:stretch>
              <a:fillRect/>
            </a:stretch>
          </p:blipFill>
          <p:spPr bwMode="auto">
            <a:xfrm>
              <a:off x="2468" y="2588"/>
              <a:ext cx="271" cy="361"/>
            </a:xfrm>
            <a:prstGeom prst="rect">
              <a:avLst/>
            </a:prstGeom>
            <a:noFill/>
            <a:ln w="9525">
              <a:noFill/>
              <a:miter lim="800000"/>
              <a:headEnd/>
              <a:tailEnd/>
            </a:ln>
          </p:spPr>
        </p:pic>
        <p:pic>
          <p:nvPicPr>
            <p:cNvPr id="34835" name="Picture 34" descr="mrjennings_62624466"/>
            <p:cNvPicPr>
              <a:picLocks noChangeAspect="1" noChangeArrowheads="1"/>
            </p:cNvPicPr>
            <p:nvPr/>
          </p:nvPicPr>
          <p:blipFill>
            <a:blip r:embed="rId17" cstate="print"/>
            <a:srcRect/>
            <a:stretch>
              <a:fillRect/>
            </a:stretch>
          </p:blipFill>
          <p:spPr bwMode="auto">
            <a:xfrm>
              <a:off x="2913" y="2643"/>
              <a:ext cx="361" cy="271"/>
            </a:xfrm>
            <a:prstGeom prst="rect">
              <a:avLst/>
            </a:prstGeom>
            <a:noFill/>
            <a:ln w="9525">
              <a:noFill/>
              <a:miter lim="800000"/>
              <a:headEnd/>
              <a:tailEnd/>
            </a:ln>
          </p:spPr>
        </p:pic>
        <p:pic>
          <p:nvPicPr>
            <p:cNvPr id="34836" name="Picture 35"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a:ln w="9525">
              <a:noFill/>
              <a:miter lim="800000"/>
              <a:headEnd/>
              <a:tailEnd/>
            </a:ln>
          </p:spPr>
        </p:pic>
      </p:grpSp>
      <p:sp>
        <p:nvSpPr>
          <p:cNvPr id="34820" name="Rectangle 39"/>
          <p:cNvSpPr>
            <a:spLocks noChangeArrowheads="1"/>
          </p:cNvSpPr>
          <p:nvPr/>
        </p:nvSpPr>
        <p:spPr bwMode="auto">
          <a:xfrm>
            <a:off x="3102186" y="2665308"/>
            <a:ext cx="6964681" cy="587587"/>
          </a:xfrm>
          <a:prstGeom prst="rect">
            <a:avLst/>
          </a:prstGeom>
          <a:noFill/>
          <a:ln w="9525">
            <a:noFill/>
            <a:miter lim="800000"/>
            <a:headEnd/>
            <a:tailEnd/>
          </a:ln>
        </p:spPr>
        <p:txBody>
          <a:bodyPr/>
          <a:lstStyle/>
          <a:p>
            <a:pPr marL="365752" indent="-365752" algn="l" defTabSz="975340" eaLnBrk="0" hangingPunct="1">
              <a:lnSpc>
                <a:spcPct val="110000"/>
              </a:lnSpc>
              <a:spcBef>
                <a:spcPts val="640"/>
              </a:spcBef>
              <a:spcAft>
                <a:spcPts val="640"/>
              </a:spcAft>
              <a:buClr>
                <a:srgbClr val="C0504D"/>
              </a:buClr>
              <a:buSzPct val="110000"/>
            </a:pPr>
            <a:r>
              <a:rPr lang="en-US" sz="2560" kern="1200">
                <a:solidFill>
                  <a:prstClr val="black"/>
                </a:solidFill>
                <a:latin typeface="Calibri" pitchFamily="34" charset="0"/>
              </a:rPr>
              <a:t>Detect features using SIFT [Lowe, IJCV 2004]</a:t>
            </a:r>
          </a:p>
        </p:txBody>
      </p:sp>
    </p:spTree>
    <p:extLst>
      <p:ext uri="{BB962C8B-B14F-4D97-AF65-F5344CB8AC3E}">
        <p14:creationId xmlns:p14="http://schemas.microsoft.com/office/powerpoint/2010/main" val="2201349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 name="Rectangle 2"/>
          <p:cNvSpPr>
            <a:spLocks noGrp="1" noChangeArrowheads="1"/>
          </p:cNvSpPr>
          <p:nvPr>
            <p:ph type="title"/>
          </p:nvPr>
        </p:nvSpPr>
        <p:spPr>
          <a:xfrm>
            <a:off x="650240" y="-73873"/>
            <a:ext cx="11704320" cy="1625600"/>
          </a:xfrm>
        </p:spPr>
        <p:txBody>
          <a:bodyPr>
            <a:normAutofit/>
          </a:bodyPr>
          <a:lstStyle/>
          <a:p>
            <a:r>
              <a:rPr lang="en-US" altLang="zh-TW" dirty="0">
                <a:solidFill>
                  <a:schemeClr val="tx1"/>
                </a:solidFill>
                <a:ea typeface="新細明體" pitchFamily="18" charset="-120"/>
              </a:rPr>
              <a:t>Normalized 8-point algorithm</a:t>
            </a:r>
          </a:p>
        </p:txBody>
      </p:sp>
      <p:sp>
        <p:nvSpPr>
          <p:cNvPr id="13323" name="Rectangle 21"/>
          <p:cNvSpPr>
            <a:spLocks noGrp="1" noChangeArrowheads="1"/>
          </p:cNvSpPr>
          <p:nvPr>
            <p:ph type="body" idx="1"/>
          </p:nvPr>
        </p:nvSpPr>
        <p:spPr>
          <a:noFill/>
        </p:spPr>
        <p:txBody>
          <a:bodyPr/>
          <a:lstStyle/>
          <a:p>
            <a:pPr marL="541858" indent="-541858">
              <a:buClr>
                <a:schemeClr val="tx1"/>
              </a:buClr>
              <a:buFontTx/>
              <a:buAutoNum type="arabicPeriod"/>
            </a:pPr>
            <a:r>
              <a:rPr lang="de-DE" altLang="zh-TW">
                <a:ea typeface="新細明體" pitchFamily="18" charset="-120"/>
              </a:rPr>
              <a:t>Transform input by                ,</a:t>
            </a:r>
          </a:p>
          <a:p>
            <a:pPr marL="541858" indent="-541858">
              <a:buClr>
                <a:schemeClr val="tx1"/>
              </a:buClr>
              <a:buFontTx/>
              <a:buAutoNum type="arabicPeriod"/>
            </a:pPr>
            <a:r>
              <a:rPr lang="en-GB" altLang="zh-TW">
                <a:ea typeface="新細明體" pitchFamily="18" charset="-120"/>
              </a:rPr>
              <a:t>Call 8-point on           to obtain</a:t>
            </a:r>
          </a:p>
          <a:p>
            <a:pPr marL="541858" indent="-541858">
              <a:buClr>
                <a:schemeClr val="tx1"/>
              </a:buClr>
              <a:buFontTx/>
              <a:buAutoNum type="arabicPeriod"/>
            </a:pPr>
            <a:r>
              <a:rPr lang="en-GB" altLang="zh-TW">
                <a:ea typeface="新細明體" pitchFamily="18" charset="-120"/>
              </a:rPr>
              <a:t> </a:t>
            </a:r>
          </a:p>
          <a:p>
            <a:pPr marL="541858" indent="-541858">
              <a:buClr>
                <a:schemeClr val="tx1"/>
              </a:buClr>
              <a:buFontTx/>
              <a:buAutoNum type="arabicPeriod"/>
            </a:pPr>
            <a:endParaRPr lang="en-GB"/>
          </a:p>
        </p:txBody>
      </p:sp>
      <p:graphicFrame>
        <p:nvGraphicFramePr>
          <p:cNvPr id="13314" name="Object 2"/>
          <p:cNvGraphicFramePr>
            <a:graphicFrameLocks noChangeAspect="1"/>
          </p:cNvGraphicFramePr>
          <p:nvPr/>
        </p:nvGraphicFramePr>
        <p:xfrm>
          <a:off x="5871836" y="2344219"/>
          <a:ext cx="1937173" cy="697654"/>
        </p:xfrm>
        <a:graphic>
          <a:graphicData uri="http://schemas.openxmlformats.org/presentationml/2006/ole">
            <mc:AlternateContent xmlns:mc="http://schemas.openxmlformats.org/markup-compatibility/2006">
              <mc:Choice xmlns:v="urn:schemas-microsoft-com:vml" Requires="v">
                <p:oleObj spid="_x0000_s36338" name="方程式" r:id="rId4" imgW="545760" imgH="215640" progId="Equation.3">
                  <p:embed/>
                </p:oleObj>
              </mc:Choice>
              <mc:Fallback>
                <p:oleObj name="方程式" r:id="rId4" imgW="545760" imgH="215640" progId="Equation.3">
                  <p:embed/>
                  <p:pic>
                    <p:nvPicPr>
                      <p:cNvPr id="1331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1836" y="2344219"/>
                        <a:ext cx="1937173" cy="6976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3"/>
          <p:cNvGraphicFramePr>
            <a:graphicFrameLocks noChangeAspect="1"/>
          </p:cNvGraphicFramePr>
          <p:nvPr/>
        </p:nvGraphicFramePr>
        <p:xfrm>
          <a:off x="8066719" y="2238749"/>
          <a:ext cx="2201334" cy="842150"/>
        </p:xfrm>
        <a:graphic>
          <a:graphicData uri="http://schemas.openxmlformats.org/presentationml/2006/ole">
            <mc:AlternateContent xmlns:mc="http://schemas.openxmlformats.org/markup-compatibility/2006">
              <mc:Choice xmlns:v="urn:schemas-microsoft-com:vml" Requires="v">
                <p:oleObj spid="_x0000_s36339" name="方程式" r:id="rId6" imgW="545760" imgH="228600" progId="Equation.3">
                  <p:embed/>
                </p:oleObj>
              </mc:Choice>
              <mc:Fallback>
                <p:oleObj name="方程式" r:id="rId6" imgW="545760" imgH="228600" progId="Equation.3">
                  <p:embed/>
                  <p:pic>
                    <p:nvPicPr>
                      <p:cNvPr id="1331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6719" y="2238749"/>
                        <a:ext cx="2201334" cy="84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4"/>
          <p:cNvGraphicFramePr>
            <a:graphicFrameLocks noChangeAspect="1"/>
          </p:cNvGraphicFramePr>
          <p:nvPr/>
        </p:nvGraphicFramePr>
        <p:xfrm>
          <a:off x="4802940" y="3146377"/>
          <a:ext cx="1381760" cy="839893"/>
        </p:xfrm>
        <a:graphic>
          <a:graphicData uri="http://schemas.openxmlformats.org/presentationml/2006/ole">
            <mc:AlternateContent xmlns:mc="http://schemas.openxmlformats.org/markup-compatibility/2006">
              <mc:Choice xmlns:v="urn:schemas-microsoft-com:vml" Requires="v">
                <p:oleObj spid="_x0000_s36340" name="方程式" r:id="rId8" imgW="342720" imgH="228600" progId="Equation.3">
                  <p:embed/>
                </p:oleObj>
              </mc:Choice>
              <mc:Fallback>
                <p:oleObj name="方程式" r:id="rId8" imgW="342720" imgH="228600" progId="Equation.3">
                  <p:embed/>
                  <p:pic>
                    <p:nvPicPr>
                      <p:cNvPr id="1331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2940" y="3146377"/>
                        <a:ext cx="1381760" cy="8398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7" name="Object 5"/>
          <p:cNvGraphicFramePr>
            <a:graphicFrameLocks noChangeAspect="1"/>
          </p:cNvGraphicFramePr>
          <p:nvPr/>
        </p:nvGraphicFramePr>
        <p:xfrm>
          <a:off x="1364020" y="3900470"/>
          <a:ext cx="2808676" cy="749582"/>
        </p:xfrm>
        <a:graphic>
          <a:graphicData uri="http://schemas.openxmlformats.org/presentationml/2006/ole">
            <mc:AlternateContent xmlns:mc="http://schemas.openxmlformats.org/markup-compatibility/2006">
              <mc:Choice xmlns:v="urn:schemas-microsoft-com:vml" Requires="v">
                <p:oleObj spid="_x0000_s36341" name="方程式" r:id="rId10" imgW="698400" imgH="203040" progId="Equation.3">
                  <p:embed/>
                </p:oleObj>
              </mc:Choice>
              <mc:Fallback>
                <p:oleObj name="方程式" r:id="rId10" imgW="698400" imgH="203040" progId="Equation.3">
                  <p:embed/>
                  <p:pic>
                    <p:nvPicPr>
                      <p:cNvPr id="13317"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64020" y="3900470"/>
                        <a:ext cx="2808676" cy="7495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8" name="Object 6"/>
          <p:cNvGraphicFramePr>
            <a:graphicFrameLocks noChangeAspect="1"/>
          </p:cNvGraphicFramePr>
          <p:nvPr/>
        </p:nvGraphicFramePr>
        <p:xfrm>
          <a:off x="8417319" y="3171533"/>
          <a:ext cx="562186" cy="749582"/>
        </p:xfrm>
        <a:graphic>
          <a:graphicData uri="http://schemas.openxmlformats.org/presentationml/2006/ole">
            <mc:AlternateContent xmlns:mc="http://schemas.openxmlformats.org/markup-compatibility/2006">
              <mc:Choice xmlns:v="urn:schemas-microsoft-com:vml" Requires="v">
                <p:oleObj spid="_x0000_s36342" name="方程式" r:id="rId12" imgW="139680" imgH="203040" progId="Equation.3">
                  <p:embed/>
                </p:oleObj>
              </mc:Choice>
              <mc:Fallback>
                <p:oleObj name="方程式" r:id="rId12" imgW="139680" imgH="203040" progId="Equation.3">
                  <p:embed/>
                  <p:pic>
                    <p:nvPicPr>
                      <p:cNvPr id="13318"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17319" y="3171533"/>
                        <a:ext cx="562186" cy="7495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3035" name="Object 7"/>
          <p:cNvGraphicFramePr>
            <a:graphicFrameLocks noChangeAspect="1"/>
          </p:cNvGraphicFramePr>
          <p:nvPr/>
        </p:nvGraphicFramePr>
        <p:xfrm>
          <a:off x="5086783" y="5056801"/>
          <a:ext cx="2765777" cy="903111"/>
        </p:xfrm>
        <a:graphic>
          <a:graphicData uri="http://schemas.openxmlformats.org/presentationml/2006/ole">
            <mc:AlternateContent xmlns:mc="http://schemas.openxmlformats.org/markup-compatibility/2006">
              <mc:Choice xmlns:v="urn:schemas-microsoft-com:vml" Requires="v">
                <p:oleObj spid="_x0000_s36343" name="方程式" r:id="rId14" imgW="622080" imgH="203040" progId="Equation.3">
                  <p:embed/>
                </p:oleObj>
              </mc:Choice>
              <mc:Fallback>
                <p:oleObj name="方程式" r:id="rId14" imgW="622080" imgH="203040" progId="Equation.3">
                  <p:embed/>
                  <p:pic>
                    <p:nvPicPr>
                      <p:cNvPr id="1323035"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86783" y="5056801"/>
                        <a:ext cx="2765777" cy="9031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3036" name="Object 8"/>
          <p:cNvGraphicFramePr>
            <a:graphicFrameLocks noChangeAspect="1"/>
          </p:cNvGraphicFramePr>
          <p:nvPr/>
        </p:nvGraphicFramePr>
        <p:xfrm>
          <a:off x="3759209" y="7003005"/>
          <a:ext cx="4910666" cy="903111"/>
        </p:xfrm>
        <a:graphic>
          <a:graphicData uri="http://schemas.openxmlformats.org/presentationml/2006/ole">
            <mc:AlternateContent xmlns:mc="http://schemas.openxmlformats.org/markup-compatibility/2006">
              <mc:Choice xmlns:v="urn:schemas-microsoft-com:vml" Requires="v">
                <p:oleObj spid="_x0000_s36344" name="方程式" r:id="rId16" imgW="1104840" imgH="203040" progId="Equation.3">
                  <p:embed/>
                </p:oleObj>
              </mc:Choice>
              <mc:Fallback>
                <p:oleObj name="方程式" r:id="rId16" imgW="1104840" imgH="203040" progId="Equation.3">
                  <p:embed/>
                  <p:pic>
                    <p:nvPicPr>
                      <p:cNvPr id="1323036"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59209" y="7003005"/>
                        <a:ext cx="4910666" cy="9031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3038" name="Object 9"/>
          <p:cNvGraphicFramePr>
            <a:graphicFrameLocks noChangeAspect="1"/>
          </p:cNvGraphicFramePr>
          <p:nvPr/>
        </p:nvGraphicFramePr>
        <p:xfrm>
          <a:off x="5599298" y="8436695"/>
          <a:ext cx="620890" cy="903111"/>
        </p:xfrm>
        <a:graphic>
          <a:graphicData uri="http://schemas.openxmlformats.org/presentationml/2006/ole">
            <mc:AlternateContent xmlns:mc="http://schemas.openxmlformats.org/markup-compatibility/2006">
              <mc:Choice xmlns:v="urn:schemas-microsoft-com:vml" Requires="v">
                <p:oleObj spid="_x0000_s36345" name="方程式" r:id="rId18" imgW="139680" imgH="203040" progId="Equation.3">
                  <p:embed/>
                </p:oleObj>
              </mc:Choice>
              <mc:Fallback>
                <p:oleObj name="方程式" r:id="rId18" imgW="139680" imgH="203040" progId="Equation.3">
                  <p:embed/>
                  <p:pic>
                    <p:nvPicPr>
                      <p:cNvPr id="1323038"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99298" y="8436695"/>
                        <a:ext cx="620890" cy="9031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6"/>
          <p:cNvGrpSpPr>
            <a:grpSpLocks/>
          </p:cNvGrpSpPr>
          <p:nvPr/>
        </p:nvGrpSpPr>
        <p:grpSpPr bwMode="auto">
          <a:xfrm>
            <a:off x="3653093" y="5876375"/>
            <a:ext cx="3994010" cy="2050062"/>
            <a:chOff x="1474" y="2205"/>
            <a:chExt cx="1769" cy="908"/>
          </a:xfrm>
        </p:grpSpPr>
        <p:sp>
          <p:nvSpPr>
            <p:cNvPr id="13326" name="Rectangle 31"/>
            <p:cNvSpPr>
              <a:spLocks noChangeArrowheads="1"/>
            </p:cNvSpPr>
            <p:nvPr/>
          </p:nvSpPr>
          <p:spPr bwMode="auto">
            <a:xfrm>
              <a:off x="1474" y="2704"/>
              <a:ext cx="952" cy="409"/>
            </a:xfrm>
            <a:prstGeom prst="rect">
              <a:avLst/>
            </a:prstGeom>
            <a:noFill/>
            <a:ln w="38100" algn="ctr">
              <a:solidFill>
                <a:srgbClr val="FF0000"/>
              </a:solidFill>
              <a:miter lim="800000"/>
              <a:headEnd/>
              <a:tailEnd/>
            </a:ln>
          </p:spPr>
          <p:txBody>
            <a:bodyPr wrap="none" anchor="ctr"/>
            <a:lstStyle/>
            <a:p>
              <a:pPr algn="l" defTabSz="1300460" hangingPunct="1"/>
              <a:endParaRPr lang="en-US" sz="2560" kern="1200">
                <a:solidFill>
                  <a:prstClr val="black"/>
                </a:solidFill>
                <a:latin typeface="Calibri"/>
              </a:endParaRPr>
            </a:p>
          </p:txBody>
        </p:sp>
        <p:sp>
          <p:nvSpPr>
            <p:cNvPr id="13327" name="Rectangle 33"/>
            <p:cNvSpPr>
              <a:spLocks noChangeArrowheads="1"/>
            </p:cNvSpPr>
            <p:nvPr/>
          </p:nvSpPr>
          <p:spPr bwMode="auto">
            <a:xfrm>
              <a:off x="2653" y="2704"/>
              <a:ext cx="590" cy="409"/>
            </a:xfrm>
            <a:prstGeom prst="rect">
              <a:avLst/>
            </a:prstGeom>
            <a:noFill/>
            <a:ln w="38100" algn="ctr">
              <a:solidFill>
                <a:srgbClr val="FF0000"/>
              </a:solidFill>
              <a:miter lim="800000"/>
              <a:headEnd/>
              <a:tailEnd/>
            </a:ln>
          </p:spPr>
          <p:txBody>
            <a:bodyPr wrap="none" anchor="ctr"/>
            <a:lstStyle/>
            <a:p>
              <a:pPr algn="l" defTabSz="1300460" hangingPunct="1"/>
              <a:endParaRPr lang="en-US" sz="2560" kern="1200">
                <a:solidFill>
                  <a:prstClr val="black"/>
                </a:solidFill>
                <a:latin typeface="Calibri"/>
              </a:endParaRPr>
            </a:p>
          </p:txBody>
        </p:sp>
        <p:sp>
          <p:nvSpPr>
            <p:cNvPr id="13328" name="Line 34"/>
            <p:cNvSpPr>
              <a:spLocks noChangeShapeType="1"/>
            </p:cNvSpPr>
            <p:nvPr/>
          </p:nvSpPr>
          <p:spPr bwMode="auto">
            <a:xfrm flipH="1">
              <a:off x="1927" y="2205"/>
              <a:ext cx="273" cy="454"/>
            </a:xfrm>
            <a:prstGeom prst="line">
              <a:avLst/>
            </a:prstGeom>
            <a:noFill/>
            <a:ln w="38100">
              <a:solidFill>
                <a:srgbClr val="FF0000"/>
              </a:solidFill>
              <a:round/>
              <a:headEnd/>
              <a:tailEnd type="triangle" w="med" len="med"/>
            </a:ln>
          </p:spPr>
          <p:txBody>
            <a:bodyPr wrap="none" anchor="ctr"/>
            <a:lstStyle/>
            <a:p>
              <a:pPr algn="l" defTabSz="1300460" hangingPunct="1"/>
              <a:endParaRPr lang="en-US" sz="2560" kern="1200">
                <a:solidFill>
                  <a:prstClr val="black"/>
                </a:solidFill>
                <a:latin typeface="Calibri"/>
              </a:endParaRPr>
            </a:p>
          </p:txBody>
        </p:sp>
        <p:sp>
          <p:nvSpPr>
            <p:cNvPr id="13329" name="Line 35"/>
            <p:cNvSpPr>
              <a:spLocks noChangeShapeType="1"/>
            </p:cNvSpPr>
            <p:nvPr/>
          </p:nvSpPr>
          <p:spPr bwMode="auto">
            <a:xfrm>
              <a:off x="2789" y="2205"/>
              <a:ext cx="136" cy="454"/>
            </a:xfrm>
            <a:prstGeom prst="line">
              <a:avLst/>
            </a:prstGeom>
            <a:noFill/>
            <a:ln w="38100">
              <a:solidFill>
                <a:srgbClr val="FF0000"/>
              </a:solidFill>
              <a:round/>
              <a:headEnd/>
              <a:tailEnd type="triangle" w="med" len="med"/>
            </a:ln>
          </p:spPr>
          <p:txBody>
            <a:bodyPr wrap="none" anchor="ctr"/>
            <a:lstStyle/>
            <a:p>
              <a:pPr algn="l" defTabSz="1300460" hangingPunct="1"/>
              <a:endParaRPr lang="en-US" sz="2560" kern="1200">
                <a:solidFill>
                  <a:prstClr val="black"/>
                </a:solidFill>
                <a:latin typeface="Calibri"/>
              </a:endParaRPr>
            </a:p>
          </p:txBody>
        </p:sp>
      </p:grpSp>
      <p:sp>
        <p:nvSpPr>
          <p:cNvPr id="1323045" name="AutoShape 37"/>
          <p:cNvSpPr>
            <a:spLocks/>
          </p:cNvSpPr>
          <p:nvPr/>
        </p:nvSpPr>
        <p:spPr bwMode="auto">
          <a:xfrm rot="16200000">
            <a:off x="5803628" y="7105735"/>
            <a:ext cx="205457" cy="2253262"/>
          </a:xfrm>
          <a:prstGeom prst="leftBrace">
            <a:avLst>
              <a:gd name="adj1" fmla="val 91392"/>
              <a:gd name="adj2" fmla="val 50000"/>
            </a:avLst>
          </a:prstGeom>
          <a:noFill/>
          <a:ln w="38100">
            <a:solidFill>
              <a:srgbClr val="FF0000"/>
            </a:solidFill>
            <a:round/>
            <a:headEnd/>
            <a:tailEnd/>
          </a:ln>
        </p:spPr>
        <p:txBody>
          <a:bodyPr wrap="none" anchor="ctr"/>
          <a:lstStyle/>
          <a:p>
            <a:pPr algn="l" defTabSz="1300460" hangingPunct="1"/>
            <a:endParaRPr lang="en-US" sz="2560" kern="1200">
              <a:solidFill>
                <a:prstClr val="black"/>
              </a:solidFill>
              <a:latin typeface="Calibri"/>
            </a:endParaRPr>
          </a:p>
        </p:txBody>
      </p:sp>
    </p:spTree>
    <p:extLst>
      <p:ext uri="{BB962C8B-B14F-4D97-AF65-F5344CB8AC3E}">
        <p14:creationId xmlns:p14="http://schemas.microsoft.com/office/powerpoint/2010/main" val="818470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3035"/>
                                        </p:tgtEl>
                                        <p:attrNameLst>
                                          <p:attrName>style.visibility</p:attrName>
                                        </p:attrNameLst>
                                      </p:cBhvr>
                                      <p:to>
                                        <p:strVal val="visible"/>
                                      </p:to>
                                    </p:set>
                                    <p:animEffect transition="in" filter="fade">
                                      <p:cBhvr>
                                        <p:cTn id="7" dur="500"/>
                                        <p:tgtEl>
                                          <p:spTgt spid="13230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3036"/>
                                        </p:tgtEl>
                                        <p:attrNameLst>
                                          <p:attrName>style.visibility</p:attrName>
                                        </p:attrNameLst>
                                      </p:cBhvr>
                                      <p:to>
                                        <p:strVal val="visible"/>
                                      </p:to>
                                    </p:set>
                                    <p:animEffect transition="in" filter="fade">
                                      <p:cBhvr>
                                        <p:cTn id="12" dur="500"/>
                                        <p:tgtEl>
                                          <p:spTgt spid="1323036"/>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23038"/>
                                        </p:tgtEl>
                                        <p:attrNameLst>
                                          <p:attrName>style.visibility</p:attrName>
                                        </p:attrNameLst>
                                      </p:cBhvr>
                                      <p:to>
                                        <p:strVal val="visible"/>
                                      </p:to>
                                    </p:set>
                                    <p:animEffect transition="in" filter="fade">
                                      <p:cBhvr>
                                        <p:cTn id="20" dur="500"/>
                                        <p:tgtEl>
                                          <p:spTgt spid="1323038"/>
                                        </p:tgtEl>
                                      </p:cBhvr>
                                    </p:animEffec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323045"/>
                                        </p:tgtEl>
                                        <p:attrNameLst>
                                          <p:attrName>style.visibility</p:attrName>
                                        </p:attrNameLst>
                                      </p:cBhvr>
                                      <p:to>
                                        <p:strVal val="visible"/>
                                      </p:to>
                                    </p:set>
                                    <p:animEffect transition="in" filter="fade">
                                      <p:cBhvr>
                                        <p:cTn id="26" dur="500"/>
                                        <p:tgtEl>
                                          <p:spTgt spid="1323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304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Feature description</a:t>
            </a:r>
          </a:p>
        </p:txBody>
      </p:sp>
      <p:sp>
        <p:nvSpPr>
          <p:cNvPr id="35843" name="Rectangle 3"/>
          <p:cNvSpPr>
            <a:spLocks noGrp="1" noChangeArrowheads="1"/>
          </p:cNvSpPr>
          <p:nvPr>
            <p:ph type="body" idx="1"/>
          </p:nvPr>
        </p:nvSpPr>
        <p:spPr>
          <a:xfrm>
            <a:off x="3102186" y="2665308"/>
            <a:ext cx="6964681" cy="587587"/>
          </a:xfrm>
        </p:spPr>
        <p:txBody>
          <a:bodyPr/>
          <a:lstStyle/>
          <a:p>
            <a:pPr>
              <a:buFontTx/>
              <a:buNone/>
            </a:pPr>
            <a:r>
              <a:rPr lang="en-US" sz="2560" dirty="0"/>
              <a:t>Describe features using SIFT [Lowe, IJCV 2004]</a:t>
            </a:r>
          </a:p>
        </p:txBody>
      </p:sp>
      <p:grpSp>
        <p:nvGrpSpPr>
          <p:cNvPr id="2" name="Group 251"/>
          <p:cNvGrpSpPr>
            <a:grpSpLocks/>
          </p:cNvGrpSpPr>
          <p:nvPr/>
        </p:nvGrpSpPr>
        <p:grpSpPr bwMode="auto">
          <a:xfrm>
            <a:off x="3276051" y="3669978"/>
            <a:ext cx="6455664" cy="5660136"/>
            <a:chOff x="1300" y="1670"/>
            <a:chExt cx="2049" cy="1800"/>
          </a:xfrm>
        </p:grpSpPr>
        <p:pic>
          <p:nvPicPr>
            <p:cNvPr id="35845" name="Picture 8" descr="vgasull_23497540"/>
            <p:cNvPicPr>
              <a:picLocks noChangeAspect="1" noChangeArrowheads="1"/>
            </p:cNvPicPr>
            <p:nvPr/>
          </p:nvPicPr>
          <p:blipFill>
            <a:blip r:embed="rId3" cstate="print"/>
            <a:srcRect/>
            <a:stretch>
              <a:fillRect/>
            </a:stretch>
          </p:blipFill>
          <p:spPr bwMode="auto">
            <a:xfrm>
              <a:off x="1773" y="3199"/>
              <a:ext cx="361" cy="271"/>
            </a:xfrm>
            <a:prstGeom prst="rect">
              <a:avLst/>
            </a:prstGeom>
            <a:noFill/>
            <a:ln w="9525">
              <a:noFill/>
              <a:miter lim="800000"/>
              <a:headEnd/>
              <a:tailEnd/>
            </a:ln>
          </p:spPr>
        </p:pic>
        <p:pic>
          <p:nvPicPr>
            <p:cNvPr id="35846" name="Picture 9" descr="vgasull_25138094"/>
            <p:cNvPicPr>
              <a:picLocks noChangeAspect="1" noChangeArrowheads="1"/>
            </p:cNvPicPr>
            <p:nvPr/>
          </p:nvPicPr>
          <p:blipFill>
            <a:blip r:embed="rId4" cstate="print"/>
            <a:srcRect/>
            <a:stretch>
              <a:fillRect/>
            </a:stretch>
          </p:blipFill>
          <p:spPr bwMode="auto">
            <a:xfrm>
              <a:off x="2941" y="1865"/>
              <a:ext cx="361" cy="271"/>
            </a:xfrm>
            <a:prstGeom prst="rect">
              <a:avLst/>
            </a:prstGeom>
            <a:noFill/>
            <a:ln w="9525">
              <a:noFill/>
              <a:miter lim="800000"/>
              <a:headEnd/>
              <a:tailEnd/>
            </a:ln>
          </p:spPr>
        </p:pic>
        <p:pic>
          <p:nvPicPr>
            <p:cNvPr id="35847" name="Picture 10" descr="12537899@N00_61998638"/>
            <p:cNvPicPr>
              <a:picLocks noChangeAspect="1" noChangeArrowheads="1"/>
            </p:cNvPicPr>
            <p:nvPr/>
          </p:nvPicPr>
          <p:blipFill>
            <a:blip r:embed="rId5" cstate="print"/>
            <a:srcRect/>
            <a:stretch>
              <a:fillRect/>
            </a:stretch>
          </p:blipFill>
          <p:spPr bwMode="auto">
            <a:xfrm>
              <a:off x="1300" y="3005"/>
              <a:ext cx="361" cy="271"/>
            </a:xfrm>
            <a:prstGeom prst="rect">
              <a:avLst/>
            </a:prstGeom>
            <a:noFill/>
            <a:ln w="9525">
              <a:noFill/>
              <a:miter lim="800000"/>
              <a:headEnd/>
              <a:tailEnd/>
            </a:ln>
          </p:spPr>
        </p:pic>
        <p:pic>
          <p:nvPicPr>
            <p:cNvPr id="35848" name="Picture 18" descr="amos_33004438"/>
            <p:cNvPicPr preferRelativeResize="0">
              <a:picLocks noChangeAspect="1" noChangeArrowheads="1"/>
            </p:cNvPicPr>
            <p:nvPr/>
          </p:nvPicPr>
          <p:blipFill>
            <a:blip r:embed="rId6" cstate="print"/>
            <a:srcRect/>
            <a:stretch>
              <a:fillRect/>
            </a:stretch>
          </p:blipFill>
          <p:spPr bwMode="auto">
            <a:xfrm>
              <a:off x="1745" y="1670"/>
              <a:ext cx="361" cy="271"/>
            </a:xfrm>
            <a:prstGeom prst="rect">
              <a:avLst/>
            </a:prstGeom>
            <a:noFill/>
            <a:ln w="34925">
              <a:noFill/>
              <a:miter lim="800000"/>
              <a:headEnd/>
              <a:tailEnd/>
            </a:ln>
          </p:spPr>
        </p:pic>
        <p:pic>
          <p:nvPicPr>
            <p:cNvPr id="35849" name="Picture 19" descr="antmoose_35893232"/>
            <p:cNvPicPr>
              <a:picLocks noChangeAspect="1" noChangeArrowheads="1"/>
            </p:cNvPicPr>
            <p:nvPr/>
          </p:nvPicPr>
          <p:blipFill>
            <a:blip r:embed="rId7" cstate="print"/>
            <a:srcRect/>
            <a:stretch>
              <a:fillRect/>
            </a:stretch>
          </p:blipFill>
          <p:spPr bwMode="auto">
            <a:xfrm>
              <a:off x="1355" y="2059"/>
              <a:ext cx="362" cy="271"/>
            </a:xfrm>
            <a:prstGeom prst="rect">
              <a:avLst/>
            </a:prstGeom>
            <a:noFill/>
            <a:ln w="9525">
              <a:noFill/>
              <a:miter lim="800000"/>
              <a:headEnd/>
              <a:tailEnd/>
            </a:ln>
          </p:spPr>
        </p:pic>
        <p:pic>
          <p:nvPicPr>
            <p:cNvPr id="35850" name="Picture 20" descr="brodo_1608728"/>
            <p:cNvPicPr>
              <a:picLocks noChangeAspect="1" noChangeArrowheads="1"/>
            </p:cNvPicPr>
            <p:nvPr/>
          </p:nvPicPr>
          <p:blipFill>
            <a:blip r:embed="rId8" cstate="print"/>
            <a:srcRect/>
            <a:stretch>
              <a:fillRect/>
            </a:stretch>
          </p:blipFill>
          <p:spPr bwMode="auto">
            <a:xfrm>
              <a:off x="2245" y="3116"/>
              <a:ext cx="362" cy="271"/>
            </a:xfrm>
            <a:prstGeom prst="rect">
              <a:avLst/>
            </a:prstGeom>
            <a:noFill/>
            <a:ln w="9525">
              <a:noFill/>
              <a:miter lim="800000"/>
              <a:headEnd/>
              <a:tailEnd/>
            </a:ln>
          </p:spPr>
        </p:pic>
        <p:pic>
          <p:nvPicPr>
            <p:cNvPr id="35851" name="Picture 23"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a:ln w="9525">
              <a:noFill/>
              <a:miter lim="800000"/>
              <a:headEnd/>
              <a:tailEnd/>
            </a:ln>
          </p:spPr>
        </p:pic>
        <p:pic>
          <p:nvPicPr>
            <p:cNvPr id="35852" name="Picture 24" descr="ekenzie_18947135"/>
            <p:cNvPicPr>
              <a:picLocks noChangeAspect="1" noChangeArrowheads="1"/>
            </p:cNvPicPr>
            <p:nvPr/>
          </p:nvPicPr>
          <p:blipFill>
            <a:blip r:embed="rId10" cstate="print"/>
            <a:srcRect/>
            <a:stretch>
              <a:fillRect/>
            </a:stretch>
          </p:blipFill>
          <p:spPr bwMode="auto">
            <a:xfrm>
              <a:off x="2746" y="3088"/>
              <a:ext cx="243" cy="362"/>
            </a:xfrm>
            <a:prstGeom prst="rect">
              <a:avLst/>
            </a:prstGeom>
            <a:noFill/>
            <a:ln w="9525">
              <a:noFill/>
              <a:miter lim="800000"/>
              <a:headEnd/>
              <a:tailEnd/>
            </a:ln>
          </p:spPr>
        </p:pic>
        <p:pic>
          <p:nvPicPr>
            <p:cNvPr id="35853" name="Picture 25" descr="ewanmcdowall_60821586"/>
            <p:cNvPicPr>
              <a:picLocks noChangeAspect="1" noChangeArrowheads="1"/>
            </p:cNvPicPr>
            <p:nvPr/>
          </p:nvPicPr>
          <p:blipFill>
            <a:blip r:embed="rId11" cstate="print"/>
            <a:srcRect/>
            <a:stretch>
              <a:fillRect/>
            </a:stretch>
          </p:blipFill>
          <p:spPr bwMode="auto">
            <a:xfrm>
              <a:off x="1884" y="2615"/>
              <a:ext cx="361" cy="271"/>
            </a:xfrm>
            <a:prstGeom prst="rect">
              <a:avLst/>
            </a:prstGeom>
            <a:noFill/>
            <a:ln w="9525">
              <a:noFill/>
              <a:miter lim="800000"/>
              <a:headEnd/>
              <a:tailEnd/>
            </a:ln>
          </p:spPr>
        </p:pic>
        <p:pic>
          <p:nvPicPr>
            <p:cNvPr id="35854" name="Picture 26"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a:ln w="9525">
              <a:noFill/>
              <a:miter lim="800000"/>
              <a:headEnd/>
              <a:tailEnd/>
            </a:ln>
          </p:spPr>
        </p:pic>
        <p:pic>
          <p:nvPicPr>
            <p:cNvPr id="35855" name="Picture 27" descr="kurtnaks_31263284"/>
            <p:cNvPicPr>
              <a:picLocks noChangeAspect="1" noChangeArrowheads="1"/>
            </p:cNvPicPr>
            <p:nvPr/>
          </p:nvPicPr>
          <p:blipFill>
            <a:blip r:embed="rId13" cstate="print"/>
            <a:srcRect/>
            <a:stretch>
              <a:fillRect/>
            </a:stretch>
          </p:blipFill>
          <p:spPr bwMode="auto">
            <a:xfrm>
              <a:off x="1439" y="2476"/>
              <a:ext cx="241" cy="362"/>
            </a:xfrm>
            <a:prstGeom prst="rect">
              <a:avLst/>
            </a:prstGeom>
            <a:noFill/>
            <a:ln w="9525">
              <a:noFill/>
              <a:miter lim="800000"/>
              <a:headEnd/>
              <a:tailEnd/>
            </a:ln>
          </p:spPr>
        </p:pic>
        <p:pic>
          <p:nvPicPr>
            <p:cNvPr id="35856" name="Picture 28" descr="kurtnaks_31264738"/>
            <p:cNvPicPr>
              <a:picLocks noChangeAspect="1" noChangeArrowheads="1"/>
            </p:cNvPicPr>
            <p:nvPr/>
          </p:nvPicPr>
          <p:blipFill>
            <a:blip r:embed="rId14" cstate="print"/>
            <a:srcRect/>
            <a:stretch>
              <a:fillRect/>
            </a:stretch>
          </p:blipFill>
          <p:spPr bwMode="auto">
            <a:xfrm>
              <a:off x="3107" y="3088"/>
              <a:ext cx="242" cy="362"/>
            </a:xfrm>
            <a:prstGeom prst="rect">
              <a:avLst/>
            </a:prstGeom>
            <a:noFill/>
            <a:ln w="9525">
              <a:noFill/>
              <a:miter lim="800000"/>
              <a:headEnd/>
              <a:tailEnd/>
            </a:ln>
          </p:spPr>
        </p:pic>
        <p:pic>
          <p:nvPicPr>
            <p:cNvPr id="35857" name="Picture 30" descr="kurtnaks_31268253"/>
            <p:cNvPicPr>
              <a:picLocks noChangeAspect="1" noChangeArrowheads="1"/>
            </p:cNvPicPr>
            <p:nvPr/>
          </p:nvPicPr>
          <p:blipFill>
            <a:blip r:embed="rId15" cstate="print"/>
            <a:srcRect/>
            <a:stretch>
              <a:fillRect/>
            </a:stretch>
          </p:blipFill>
          <p:spPr bwMode="auto">
            <a:xfrm>
              <a:off x="2412" y="1809"/>
              <a:ext cx="362" cy="242"/>
            </a:xfrm>
            <a:prstGeom prst="rect">
              <a:avLst/>
            </a:prstGeom>
            <a:noFill/>
            <a:ln w="9525">
              <a:noFill/>
              <a:miter lim="800000"/>
              <a:headEnd/>
              <a:tailEnd/>
            </a:ln>
          </p:spPr>
        </p:pic>
        <p:pic>
          <p:nvPicPr>
            <p:cNvPr id="35858" name="Picture 34" descr="mrjennings_23299087"/>
            <p:cNvPicPr>
              <a:picLocks noChangeAspect="1" noChangeArrowheads="1"/>
            </p:cNvPicPr>
            <p:nvPr/>
          </p:nvPicPr>
          <p:blipFill>
            <a:blip r:embed="rId16" cstate="print"/>
            <a:srcRect/>
            <a:stretch>
              <a:fillRect/>
            </a:stretch>
          </p:blipFill>
          <p:spPr bwMode="auto">
            <a:xfrm>
              <a:off x="2468" y="2588"/>
              <a:ext cx="271" cy="361"/>
            </a:xfrm>
            <a:prstGeom prst="rect">
              <a:avLst/>
            </a:prstGeom>
            <a:noFill/>
            <a:ln w="9525">
              <a:noFill/>
              <a:miter lim="800000"/>
              <a:headEnd/>
              <a:tailEnd/>
            </a:ln>
          </p:spPr>
        </p:pic>
        <p:pic>
          <p:nvPicPr>
            <p:cNvPr id="35859" name="Picture 35" descr="mrjennings_62624466"/>
            <p:cNvPicPr>
              <a:picLocks noChangeAspect="1" noChangeArrowheads="1"/>
            </p:cNvPicPr>
            <p:nvPr/>
          </p:nvPicPr>
          <p:blipFill>
            <a:blip r:embed="rId17" cstate="print"/>
            <a:srcRect/>
            <a:stretch>
              <a:fillRect/>
            </a:stretch>
          </p:blipFill>
          <p:spPr bwMode="auto">
            <a:xfrm>
              <a:off x="2913" y="2643"/>
              <a:ext cx="361" cy="271"/>
            </a:xfrm>
            <a:prstGeom prst="rect">
              <a:avLst/>
            </a:prstGeom>
            <a:noFill/>
            <a:ln w="9525">
              <a:noFill/>
              <a:miter lim="800000"/>
              <a:headEnd/>
              <a:tailEnd/>
            </a:ln>
          </p:spPr>
        </p:pic>
        <p:pic>
          <p:nvPicPr>
            <p:cNvPr id="35860" name="Picture 36"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a:ln w="9525">
              <a:noFill/>
              <a:miter lim="800000"/>
              <a:headEnd/>
              <a:tailEnd/>
            </a:ln>
          </p:spPr>
        </p:pic>
        <p:sp>
          <p:nvSpPr>
            <p:cNvPr id="35861" name="Oval 37"/>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62" name="Oval 38"/>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63" name="Oval 39"/>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64" name="Oval 40"/>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65" name="Oval 41"/>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66" name="Oval 42"/>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p>
              <a:pPr defTabSz="975340" hangingPunct="1"/>
              <a:endParaRPr lang="en-US" sz="1920" kern="1200">
                <a:solidFill>
                  <a:prstClr val="black"/>
                </a:solidFill>
                <a:latin typeface="Calibri" pitchFamily="34" charset="0"/>
              </a:endParaRPr>
            </a:p>
          </p:txBody>
        </p:sp>
        <p:sp>
          <p:nvSpPr>
            <p:cNvPr id="35867" name="Oval 43"/>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68" name="Oval 44"/>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69" name="Oval 45"/>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70" name="Oval 46"/>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71" name="Oval 47"/>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72" name="Oval 48"/>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73" name="Oval 49"/>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74" name="Oval 50"/>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75" name="Oval 51"/>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76" name="Oval 52"/>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77" name="Oval 53"/>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78" name="Oval 54"/>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79" name="Oval 55"/>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80" name="Oval 56"/>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81" name="Oval 57"/>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82" name="Oval 58"/>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83" name="Oval 59"/>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84" name="Oval 60"/>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85" name="Oval 61"/>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86" name="Oval 62"/>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87" name="Oval 63"/>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88" name="Oval 64"/>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89" name="Oval 65"/>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90" name="Oval 66"/>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91" name="Oval 67"/>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92" name="Oval 68"/>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93" name="Oval 69"/>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94" name="Oval 70"/>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95" name="Oval 71"/>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96" name="Oval 72"/>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97" name="Oval 73"/>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98" name="Oval 75"/>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899" name="Oval 97"/>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00" name="Oval 99"/>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01" name="Oval 110"/>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02" name="Oval 113"/>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03" name="Oval 114"/>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04" name="Oval 115"/>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05" name="Oval 116"/>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06" name="Oval 117"/>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07" name="Oval 118"/>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08" name="Oval 119"/>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09" name="Oval 120"/>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10" name="Oval 121"/>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11" name="Oval 122"/>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12" name="Oval 123"/>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13" name="Oval 124"/>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14" name="Oval 125"/>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15" name="Oval 126"/>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16" name="Oval 127"/>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17" name="Oval 128"/>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18" name="Oval 129"/>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19" name="Oval 130"/>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20" name="Oval 131"/>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21" name="Oval 132"/>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22" name="Oval 133"/>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23" name="Oval 164"/>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24" name="Oval 165"/>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25" name="Oval 166"/>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26" name="Oval 167"/>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27" name="Oval 168"/>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28" name="Oval 169"/>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29" name="Oval 170"/>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30" name="Oval 176"/>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31" name="Oval 177"/>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32" name="Oval 178"/>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33" name="Oval 182"/>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34" name="Oval 183"/>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35" name="Oval 184"/>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36" name="Oval 185"/>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37" name="Oval 186"/>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38" name="Oval 187"/>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39" name="Oval 188"/>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40" name="Oval 189"/>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41" name="Oval 190"/>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42" name="Oval 191"/>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43" name="Oval 192"/>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44" name="Oval 220"/>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45" name="Oval 221"/>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46" name="Oval 222"/>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47" name="Oval 223"/>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48" name="Oval 224"/>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49" name="Oval 225"/>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50" name="Oval 226"/>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51" name="Oval 227"/>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52" name="Oval 233"/>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53" name="Oval 234"/>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54" name="Oval 235"/>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55" name="Oval 236"/>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56" name="Oval 237"/>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57" name="Oval 238"/>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58" name="Oval 239"/>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59" name="Oval 240"/>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60" name="Oval 241"/>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61" name="Oval 242"/>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62" name="Oval 243"/>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63" name="Oval 244"/>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64" name="Oval 245"/>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65" name="Oval 246"/>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66" name="Oval 247"/>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67" name="Oval 248"/>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68" name="Oval 249"/>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5969" name="Oval 250"/>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grpSp>
    </p:spTree>
    <p:extLst>
      <p:ext uri="{BB962C8B-B14F-4D97-AF65-F5344CB8AC3E}">
        <p14:creationId xmlns:p14="http://schemas.microsoft.com/office/powerpoint/2010/main" val="92220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a:t>Feature matching</a:t>
            </a:r>
          </a:p>
        </p:txBody>
      </p:sp>
      <p:sp>
        <p:nvSpPr>
          <p:cNvPr id="36868" name="Rectangle 3"/>
          <p:cNvSpPr>
            <a:spLocks noGrp="1" noChangeArrowheads="1"/>
          </p:cNvSpPr>
          <p:nvPr>
            <p:ph type="body" idx="1"/>
          </p:nvPr>
        </p:nvSpPr>
        <p:spPr>
          <a:xfrm>
            <a:off x="3225800" y="2665307"/>
            <a:ext cx="6717453" cy="628227"/>
          </a:xfrm>
        </p:spPr>
        <p:txBody>
          <a:bodyPr/>
          <a:lstStyle/>
          <a:p>
            <a:pPr>
              <a:buFontTx/>
              <a:buNone/>
            </a:pPr>
            <a:r>
              <a:rPr lang="en-US" sz="2560"/>
              <a:t>Match features between each pair of images</a:t>
            </a:r>
          </a:p>
        </p:txBody>
      </p:sp>
      <p:grpSp>
        <p:nvGrpSpPr>
          <p:cNvPr id="4" name="Group 3">
            <a:extLst>
              <a:ext uri="{FF2B5EF4-FFF2-40B4-BE49-F238E27FC236}">
                <a16:creationId xmlns:a16="http://schemas.microsoft.com/office/drawing/2014/main" id="{CAF2736A-9A74-4F87-BCDA-0909AF780FD6}"/>
              </a:ext>
            </a:extLst>
          </p:cNvPr>
          <p:cNvGrpSpPr/>
          <p:nvPr/>
        </p:nvGrpSpPr>
        <p:grpSpPr>
          <a:xfrm>
            <a:off x="3276051" y="3673742"/>
            <a:ext cx="6455664" cy="5660136"/>
            <a:chOff x="4199468" y="3771056"/>
            <a:chExt cx="4514427" cy="3962398"/>
          </a:xfrm>
        </p:grpSpPr>
        <p:sp>
          <p:nvSpPr>
            <p:cNvPr id="195235" name="Line 675"/>
            <p:cNvSpPr>
              <a:spLocks noChangeShapeType="1"/>
            </p:cNvSpPr>
            <p:nvPr/>
          </p:nvSpPr>
          <p:spPr bwMode="auto">
            <a:xfrm flipH="1" flipV="1">
              <a:off x="4863255" y="5982547"/>
              <a:ext cx="3554307" cy="1381760"/>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grpSp>
          <p:nvGrpSpPr>
            <p:cNvPr id="2" name="Group 548"/>
            <p:cNvGrpSpPr>
              <a:grpSpLocks/>
            </p:cNvGrpSpPr>
            <p:nvPr/>
          </p:nvGrpSpPr>
          <p:grpSpPr bwMode="auto">
            <a:xfrm>
              <a:off x="4199468" y="3774441"/>
              <a:ext cx="4514427" cy="3959013"/>
              <a:chOff x="1300" y="1670"/>
              <a:chExt cx="2049" cy="1800"/>
            </a:xfrm>
          </p:grpSpPr>
          <p:sp>
            <p:nvSpPr>
              <p:cNvPr id="36996" name="Line 547"/>
              <p:cNvSpPr>
                <a:spLocks noChangeShapeType="1"/>
              </p:cNvSpPr>
              <p:nvPr/>
            </p:nvSpPr>
            <p:spPr bwMode="auto">
              <a:xfrm flipH="1">
                <a:off x="3098" y="2354"/>
                <a:ext cx="24" cy="435"/>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6997" name="Line 546"/>
              <p:cNvSpPr>
                <a:spLocks noChangeShapeType="1"/>
              </p:cNvSpPr>
              <p:nvPr/>
            </p:nvSpPr>
            <p:spPr bwMode="auto">
              <a:xfrm>
                <a:off x="3074" y="2813"/>
                <a:ext cx="120" cy="436"/>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6998" name="Line 545"/>
              <p:cNvSpPr>
                <a:spLocks noChangeShapeType="1"/>
              </p:cNvSpPr>
              <p:nvPr/>
            </p:nvSpPr>
            <p:spPr bwMode="auto">
              <a:xfrm flipV="1">
                <a:off x="2057" y="2273"/>
                <a:ext cx="580" cy="468"/>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6999" name="Line 544"/>
              <p:cNvSpPr>
                <a:spLocks noChangeShapeType="1"/>
              </p:cNvSpPr>
              <p:nvPr/>
            </p:nvSpPr>
            <p:spPr bwMode="auto">
              <a:xfrm>
                <a:off x="2638" y="2281"/>
                <a:ext cx="483" cy="40"/>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00" name="Line 5"/>
              <p:cNvSpPr>
                <a:spLocks noChangeShapeType="1"/>
              </p:cNvSpPr>
              <p:nvPr/>
            </p:nvSpPr>
            <p:spPr bwMode="auto">
              <a:xfrm>
                <a:off x="1912" y="1809"/>
                <a:ext cx="166" cy="473"/>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01" name="Line 6"/>
              <p:cNvSpPr>
                <a:spLocks noChangeShapeType="1"/>
              </p:cNvSpPr>
              <p:nvPr/>
            </p:nvSpPr>
            <p:spPr bwMode="auto">
              <a:xfrm>
                <a:off x="1912" y="1809"/>
                <a:ext cx="139" cy="973"/>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02" name="Line 7"/>
              <p:cNvSpPr>
                <a:spLocks noChangeShapeType="1"/>
              </p:cNvSpPr>
              <p:nvPr/>
            </p:nvSpPr>
            <p:spPr bwMode="auto">
              <a:xfrm flipH="1">
                <a:off x="2051" y="2282"/>
                <a:ext cx="27" cy="500"/>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03" name="Line 8"/>
              <p:cNvSpPr>
                <a:spLocks noChangeShapeType="1"/>
              </p:cNvSpPr>
              <p:nvPr/>
            </p:nvSpPr>
            <p:spPr bwMode="auto">
              <a:xfrm>
                <a:off x="1522" y="2615"/>
                <a:ext cx="529" cy="167"/>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04" name="Line 10"/>
              <p:cNvSpPr>
                <a:spLocks noChangeShapeType="1"/>
              </p:cNvSpPr>
              <p:nvPr/>
            </p:nvSpPr>
            <p:spPr bwMode="auto">
              <a:xfrm>
                <a:off x="1522" y="3144"/>
                <a:ext cx="473" cy="194"/>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05" name="Line 15"/>
              <p:cNvSpPr>
                <a:spLocks noChangeShapeType="1"/>
              </p:cNvSpPr>
              <p:nvPr/>
            </p:nvSpPr>
            <p:spPr bwMode="auto">
              <a:xfrm flipH="1">
                <a:off x="1606" y="1892"/>
                <a:ext cx="1029" cy="751"/>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06" name="Line 17"/>
              <p:cNvSpPr>
                <a:spLocks noChangeShapeType="1"/>
              </p:cNvSpPr>
              <p:nvPr/>
            </p:nvSpPr>
            <p:spPr bwMode="auto">
              <a:xfrm>
                <a:off x="2440" y="3227"/>
                <a:ext cx="473" cy="56"/>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07" name="Line 18"/>
              <p:cNvSpPr>
                <a:spLocks noChangeShapeType="1"/>
              </p:cNvSpPr>
              <p:nvPr/>
            </p:nvSpPr>
            <p:spPr bwMode="auto">
              <a:xfrm>
                <a:off x="1550" y="2699"/>
                <a:ext cx="1363" cy="584"/>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08" name="Line 19"/>
              <p:cNvSpPr>
                <a:spLocks noChangeShapeType="1"/>
              </p:cNvSpPr>
              <p:nvPr/>
            </p:nvSpPr>
            <p:spPr bwMode="auto">
              <a:xfrm flipV="1">
                <a:off x="1467" y="2782"/>
                <a:ext cx="556" cy="306"/>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09" name="Line 27"/>
              <p:cNvSpPr>
                <a:spLocks noChangeShapeType="1"/>
              </p:cNvSpPr>
              <p:nvPr/>
            </p:nvSpPr>
            <p:spPr bwMode="auto">
              <a:xfrm flipV="1">
                <a:off x="2440" y="2782"/>
                <a:ext cx="640" cy="445"/>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10" name="Line 38"/>
              <p:cNvSpPr>
                <a:spLocks noChangeShapeType="1"/>
              </p:cNvSpPr>
              <p:nvPr/>
            </p:nvSpPr>
            <p:spPr bwMode="auto">
              <a:xfrm flipV="1">
                <a:off x="2579" y="2004"/>
                <a:ext cx="445" cy="250"/>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11" name="Line 41"/>
              <p:cNvSpPr>
                <a:spLocks noChangeShapeType="1"/>
              </p:cNvSpPr>
              <p:nvPr/>
            </p:nvSpPr>
            <p:spPr bwMode="auto">
              <a:xfrm flipH="1" flipV="1">
                <a:off x="2078" y="2727"/>
                <a:ext cx="529" cy="27"/>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7012" name="Line 43"/>
              <p:cNvSpPr>
                <a:spLocks noChangeShapeType="1"/>
              </p:cNvSpPr>
              <p:nvPr/>
            </p:nvSpPr>
            <p:spPr bwMode="auto">
              <a:xfrm flipH="1">
                <a:off x="1967" y="2365"/>
                <a:ext cx="1140" cy="973"/>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pic>
            <p:nvPicPr>
              <p:cNvPr id="37013" name="Picture 47" descr="vgasull_23497540"/>
              <p:cNvPicPr>
                <a:picLocks noChangeAspect="1" noChangeArrowheads="1"/>
              </p:cNvPicPr>
              <p:nvPr/>
            </p:nvPicPr>
            <p:blipFill>
              <a:blip r:embed="rId3" cstate="print"/>
              <a:srcRect/>
              <a:stretch>
                <a:fillRect/>
              </a:stretch>
            </p:blipFill>
            <p:spPr bwMode="auto">
              <a:xfrm>
                <a:off x="1773" y="3199"/>
                <a:ext cx="361" cy="271"/>
              </a:xfrm>
              <a:prstGeom prst="rect">
                <a:avLst/>
              </a:prstGeom>
              <a:noFill/>
              <a:ln w="9525">
                <a:noFill/>
                <a:miter lim="800000"/>
                <a:headEnd/>
                <a:tailEnd/>
              </a:ln>
            </p:spPr>
          </p:pic>
          <p:pic>
            <p:nvPicPr>
              <p:cNvPr id="37014" name="Picture 48" descr="vgasull_25138094"/>
              <p:cNvPicPr>
                <a:picLocks noChangeAspect="1" noChangeArrowheads="1"/>
              </p:cNvPicPr>
              <p:nvPr/>
            </p:nvPicPr>
            <p:blipFill>
              <a:blip r:embed="rId4" cstate="print"/>
              <a:srcRect/>
              <a:stretch>
                <a:fillRect/>
              </a:stretch>
            </p:blipFill>
            <p:spPr bwMode="auto">
              <a:xfrm>
                <a:off x="2941" y="1865"/>
                <a:ext cx="361" cy="271"/>
              </a:xfrm>
              <a:prstGeom prst="rect">
                <a:avLst/>
              </a:prstGeom>
              <a:noFill/>
              <a:ln w="9525">
                <a:noFill/>
                <a:miter lim="800000"/>
                <a:headEnd/>
                <a:tailEnd/>
              </a:ln>
            </p:spPr>
          </p:pic>
          <p:pic>
            <p:nvPicPr>
              <p:cNvPr id="37015" name="Picture 49" descr="12537899@N00_61998638"/>
              <p:cNvPicPr>
                <a:picLocks noChangeAspect="1" noChangeArrowheads="1"/>
              </p:cNvPicPr>
              <p:nvPr/>
            </p:nvPicPr>
            <p:blipFill>
              <a:blip r:embed="rId5" cstate="print"/>
              <a:srcRect/>
              <a:stretch>
                <a:fillRect/>
              </a:stretch>
            </p:blipFill>
            <p:spPr bwMode="auto">
              <a:xfrm>
                <a:off x="1300" y="3005"/>
                <a:ext cx="361" cy="271"/>
              </a:xfrm>
              <a:prstGeom prst="rect">
                <a:avLst/>
              </a:prstGeom>
              <a:noFill/>
              <a:ln w="9525">
                <a:noFill/>
                <a:miter lim="800000"/>
                <a:headEnd/>
                <a:tailEnd/>
              </a:ln>
            </p:spPr>
          </p:pic>
          <p:pic>
            <p:nvPicPr>
              <p:cNvPr id="37016" name="Picture 57" descr="amos_33004438"/>
              <p:cNvPicPr preferRelativeResize="0">
                <a:picLocks noChangeAspect="1" noChangeArrowheads="1"/>
              </p:cNvPicPr>
              <p:nvPr/>
            </p:nvPicPr>
            <p:blipFill>
              <a:blip r:embed="rId6" cstate="print"/>
              <a:srcRect/>
              <a:stretch>
                <a:fillRect/>
              </a:stretch>
            </p:blipFill>
            <p:spPr bwMode="auto">
              <a:xfrm>
                <a:off x="1745" y="1670"/>
                <a:ext cx="361" cy="271"/>
              </a:xfrm>
              <a:prstGeom prst="rect">
                <a:avLst/>
              </a:prstGeom>
              <a:noFill/>
              <a:ln w="34925">
                <a:noFill/>
                <a:miter lim="800000"/>
                <a:headEnd/>
                <a:tailEnd/>
              </a:ln>
            </p:spPr>
          </p:pic>
          <p:pic>
            <p:nvPicPr>
              <p:cNvPr id="37017" name="Picture 58" descr="antmoose_35893232"/>
              <p:cNvPicPr>
                <a:picLocks noChangeAspect="1" noChangeArrowheads="1"/>
              </p:cNvPicPr>
              <p:nvPr/>
            </p:nvPicPr>
            <p:blipFill>
              <a:blip r:embed="rId7" cstate="print"/>
              <a:srcRect/>
              <a:stretch>
                <a:fillRect/>
              </a:stretch>
            </p:blipFill>
            <p:spPr bwMode="auto">
              <a:xfrm>
                <a:off x="1355" y="2059"/>
                <a:ext cx="362" cy="271"/>
              </a:xfrm>
              <a:prstGeom prst="rect">
                <a:avLst/>
              </a:prstGeom>
              <a:noFill/>
              <a:ln w="9525">
                <a:noFill/>
                <a:miter lim="800000"/>
                <a:headEnd/>
                <a:tailEnd/>
              </a:ln>
            </p:spPr>
          </p:pic>
          <p:pic>
            <p:nvPicPr>
              <p:cNvPr id="37018" name="Picture 59" descr="brodo_1608728"/>
              <p:cNvPicPr>
                <a:picLocks noChangeAspect="1" noChangeArrowheads="1"/>
              </p:cNvPicPr>
              <p:nvPr/>
            </p:nvPicPr>
            <p:blipFill>
              <a:blip r:embed="rId8" cstate="print"/>
              <a:srcRect/>
              <a:stretch>
                <a:fillRect/>
              </a:stretch>
            </p:blipFill>
            <p:spPr bwMode="auto">
              <a:xfrm>
                <a:off x="2245" y="3116"/>
                <a:ext cx="362" cy="271"/>
              </a:xfrm>
              <a:prstGeom prst="rect">
                <a:avLst/>
              </a:prstGeom>
              <a:noFill/>
              <a:ln w="9525">
                <a:noFill/>
                <a:miter lim="800000"/>
                <a:headEnd/>
                <a:tailEnd/>
              </a:ln>
            </p:spPr>
          </p:pic>
          <p:pic>
            <p:nvPicPr>
              <p:cNvPr id="37019" name="Picture 62"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a:ln w="9525">
                <a:noFill/>
                <a:miter lim="800000"/>
                <a:headEnd/>
                <a:tailEnd/>
              </a:ln>
            </p:spPr>
          </p:pic>
          <p:pic>
            <p:nvPicPr>
              <p:cNvPr id="37020" name="Picture 63" descr="ekenzie_18947135"/>
              <p:cNvPicPr>
                <a:picLocks noChangeAspect="1" noChangeArrowheads="1"/>
              </p:cNvPicPr>
              <p:nvPr/>
            </p:nvPicPr>
            <p:blipFill>
              <a:blip r:embed="rId10" cstate="print"/>
              <a:srcRect/>
              <a:stretch>
                <a:fillRect/>
              </a:stretch>
            </p:blipFill>
            <p:spPr bwMode="auto">
              <a:xfrm>
                <a:off x="2746" y="3088"/>
                <a:ext cx="243" cy="362"/>
              </a:xfrm>
              <a:prstGeom prst="rect">
                <a:avLst/>
              </a:prstGeom>
              <a:noFill/>
              <a:ln w="9525">
                <a:noFill/>
                <a:miter lim="800000"/>
                <a:headEnd/>
                <a:tailEnd/>
              </a:ln>
            </p:spPr>
          </p:pic>
          <p:pic>
            <p:nvPicPr>
              <p:cNvPr id="37021" name="Picture 64" descr="ewanmcdowall_60821586"/>
              <p:cNvPicPr>
                <a:picLocks noChangeAspect="1" noChangeArrowheads="1"/>
              </p:cNvPicPr>
              <p:nvPr/>
            </p:nvPicPr>
            <p:blipFill>
              <a:blip r:embed="rId11" cstate="print"/>
              <a:srcRect/>
              <a:stretch>
                <a:fillRect/>
              </a:stretch>
            </p:blipFill>
            <p:spPr bwMode="auto">
              <a:xfrm>
                <a:off x="1884" y="2615"/>
                <a:ext cx="361" cy="271"/>
              </a:xfrm>
              <a:prstGeom prst="rect">
                <a:avLst/>
              </a:prstGeom>
              <a:noFill/>
              <a:ln w="9525">
                <a:noFill/>
                <a:miter lim="800000"/>
                <a:headEnd/>
                <a:tailEnd/>
              </a:ln>
            </p:spPr>
          </p:pic>
          <p:pic>
            <p:nvPicPr>
              <p:cNvPr id="37022" name="Picture 65"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a:ln w="9525">
                <a:noFill/>
                <a:miter lim="800000"/>
                <a:headEnd/>
                <a:tailEnd/>
              </a:ln>
            </p:spPr>
          </p:pic>
          <p:pic>
            <p:nvPicPr>
              <p:cNvPr id="37023" name="Picture 66" descr="kurtnaks_31263284"/>
              <p:cNvPicPr>
                <a:picLocks noChangeAspect="1" noChangeArrowheads="1"/>
              </p:cNvPicPr>
              <p:nvPr/>
            </p:nvPicPr>
            <p:blipFill>
              <a:blip r:embed="rId13" cstate="print"/>
              <a:srcRect/>
              <a:stretch>
                <a:fillRect/>
              </a:stretch>
            </p:blipFill>
            <p:spPr bwMode="auto">
              <a:xfrm>
                <a:off x="1439" y="2476"/>
                <a:ext cx="241" cy="362"/>
              </a:xfrm>
              <a:prstGeom prst="rect">
                <a:avLst/>
              </a:prstGeom>
              <a:noFill/>
              <a:ln w="9525">
                <a:noFill/>
                <a:miter lim="800000"/>
                <a:headEnd/>
                <a:tailEnd/>
              </a:ln>
            </p:spPr>
          </p:pic>
          <p:pic>
            <p:nvPicPr>
              <p:cNvPr id="37024" name="Picture 67" descr="kurtnaks_31264738"/>
              <p:cNvPicPr>
                <a:picLocks noChangeAspect="1" noChangeArrowheads="1"/>
              </p:cNvPicPr>
              <p:nvPr/>
            </p:nvPicPr>
            <p:blipFill>
              <a:blip r:embed="rId14" cstate="print"/>
              <a:srcRect/>
              <a:stretch>
                <a:fillRect/>
              </a:stretch>
            </p:blipFill>
            <p:spPr bwMode="auto">
              <a:xfrm>
                <a:off x="3107" y="3088"/>
                <a:ext cx="242" cy="362"/>
              </a:xfrm>
              <a:prstGeom prst="rect">
                <a:avLst/>
              </a:prstGeom>
              <a:noFill/>
              <a:ln w="9525">
                <a:noFill/>
                <a:miter lim="800000"/>
                <a:headEnd/>
                <a:tailEnd/>
              </a:ln>
            </p:spPr>
          </p:pic>
          <p:pic>
            <p:nvPicPr>
              <p:cNvPr id="37025" name="Picture 69" descr="kurtnaks_31268253"/>
              <p:cNvPicPr>
                <a:picLocks noChangeAspect="1" noChangeArrowheads="1"/>
              </p:cNvPicPr>
              <p:nvPr/>
            </p:nvPicPr>
            <p:blipFill>
              <a:blip r:embed="rId15" cstate="print"/>
              <a:srcRect/>
              <a:stretch>
                <a:fillRect/>
              </a:stretch>
            </p:blipFill>
            <p:spPr bwMode="auto">
              <a:xfrm>
                <a:off x="2412" y="1809"/>
                <a:ext cx="362" cy="242"/>
              </a:xfrm>
              <a:prstGeom prst="rect">
                <a:avLst/>
              </a:prstGeom>
              <a:noFill/>
              <a:ln w="9525">
                <a:noFill/>
                <a:miter lim="800000"/>
                <a:headEnd/>
                <a:tailEnd/>
              </a:ln>
            </p:spPr>
          </p:pic>
          <p:pic>
            <p:nvPicPr>
              <p:cNvPr id="37026" name="Picture 73" descr="mrjennings_23299087"/>
              <p:cNvPicPr>
                <a:picLocks noChangeAspect="1" noChangeArrowheads="1"/>
              </p:cNvPicPr>
              <p:nvPr/>
            </p:nvPicPr>
            <p:blipFill>
              <a:blip r:embed="rId16" cstate="print"/>
              <a:srcRect/>
              <a:stretch>
                <a:fillRect/>
              </a:stretch>
            </p:blipFill>
            <p:spPr bwMode="auto">
              <a:xfrm>
                <a:off x="2468" y="2588"/>
                <a:ext cx="271" cy="361"/>
              </a:xfrm>
              <a:prstGeom prst="rect">
                <a:avLst/>
              </a:prstGeom>
              <a:noFill/>
              <a:ln w="9525">
                <a:noFill/>
                <a:miter lim="800000"/>
                <a:headEnd/>
                <a:tailEnd/>
              </a:ln>
            </p:spPr>
          </p:pic>
          <p:pic>
            <p:nvPicPr>
              <p:cNvPr id="37027" name="Picture 74" descr="mrjennings_62624466"/>
              <p:cNvPicPr>
                <a:picLocks noChangeAspect="1" noChangeArrowheads="1"/>
              </p:cNvPicPr>
              <p:nvPr/>
            </p:nvPicPr>
            <p:blipFill>
              <a:blip r:embed="rId17" cstate="print"/>
              <a:srcRect/>
              <a:stretch>
                <a:fillRect/>
              </a:stretch>
            </p:blipFill>
            <p:spPr bwMode="auto">
              <a:xfrm>
                <a:off x="2913" y="2643"/>
                <a:ext cx="361" cy="271"/>
              </a:xfrm>
              <a:prstGeom prst="rect">
                <a:avLst/>
              </a:prstGeom>
              <a:noFill/>
              <a:ln w="9525">
                <a:noFill/>
                <a:miter lim="800000"/>
                <a:headEnd/>
                <a:tailEnd/>
              </a:ln>
            </p:spPr>
          </p:pic>
          <p:pic>
            <p:nvPicPr>
              <p:cNvPr id="37028" name="Picture 75"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a:ln w="9525">
                <a:noFill/>
                <a:miter lim="800000"/>
                <a:headEnd/>
                <a:tailEnd/>
              </a:ln>
            </p:spPr>
          </p:pic>
          <p:pic>
            <p:nvPicPr>
              <p:cNvPr id="37029" name="Picture 78" descr="daryoush_66536317"/>
              <p:cNvPicPr>
                <a:picLocks noChangeAspect="1" noChangeArrowheads="1"/>
              </p:cNvPicPr>
              <p:nvPr/>
            </p:nvPicPr>
            <p:blipFill>
              <a:blip r:embed="rId19" cstate="print"/>
              <a:srcRect/>
              <a:stretch>
                <a:fillRect/>
              </a:stretch>
            </p:blipFill>
            <p:spPr bwMode="auto">
              <a:xfrm>
                <a:off x="2968" y="2226"/>
                <a:ext cx="362" cy="271"/>
              </a:xfrm>
              <a:prstGeom prst="rect">
                <a:avLst/>
              </a:prstGeom>
              <a:noFill/>
              <a:ln w="9525">
                <a:noFill/>
                <a:miter lim="800000"/>
                <a:headEnd/>
                <a:tailEnd/>
              </a:ln>
            </p:spPr>
          </p:pic>
          <p:pic>
            <p:nvPicPr>
              <p:cNvPr id="37030" name="Picture 79" descr="gauiscaecilius_668314"/>
              <p:cNvPicPr>
                <a:picLocks noChangeAspect="1" noChangeArrowheads="1"/>
              </p:cNvPicPr>
              <p:nvPr/>
            </p:nvPicPr>
            <p:blipFill>
              <a:blip r:embed="rId20" cstate="print"/>
              <a:srcRect/>
              <a:stretch>
                <a:fillRect/>
              </a:stretch>
            </p:blipFill>
            <p:spPr bwMode="auto">
              <a:xfrm>
                <a:off x="2412" y="2143"/>
                <a:ext cx="362" cy="271"/>
              </a:xfrm>
              <a:prstGeom prst="rect">
                <a:avLst/>
              </a:prstGeom>
              <a:noFill/>
              <a:ln w="9525">
                <a:noFill/>
                <a:miter lim="800000"/>
                <a:headEnd/>
                <a:tailEnd/>
              </a:ln>
            </p:spPr>
          </p:pic>
          <p:pic>
            <p:nvPicPr>
              <p:cNvPr id="37031" name="Picture 81" descr="mscolly_8512764"/>
              <p:cNvPicPr>
                <a:picLocks noChangeAspect="1" noChangeArrowheads="1"/>
              </p:cNvPicPr>
              <p:nvPr/>
            </p:nvPicPr>
            <p:blipFill>
              <a:blip r:embed="rId21" cstate="print"/>
              <a:srcRect/>
              <a:stretch>
                <a:fillRect/>
              </a:stretch>
            </p:blipFill>
            <p:spPr bwMode="auto">
              <a:xfrm>
                <a:off x="1912" y="2059"/>
                <a:ext cx="271" cy="362"/>
              </a:xfrm>
              <a:prstGeom prst="rect">
                <a:avLst/>
              </a:prstGeom>
              <a:noFill/>
              <a:ln w="9525">
                <a:noFill/>
                <a:miter lim="800000"/>
                <a:headEnd/>
                <a:tailEnd/>
              </a:ln>
            </p:spPr>
          </p:pic>
          <p:sp>
            <p:nvSpPr>
              <p:cNvPr id="37032" name="Oval 82"/>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33" name="Oval 83"/>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34" name="Oval 84"/>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35" name="Oval 85"/>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36" name="Oval 86"/>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37" name="Oval 87"/>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p>
                <a:pPr defTabSz="975340" hangingPunct="1"/>
                <a:endParaRPr lang="en-US" sz="1920" kern="1200">
                  <a:solidFill>
                    <a:prstClr val="black"/>
                  </a:solidFill>
                  <a:latin typeface="Calibri" pitchFamily="34" charset="0"/>
                </a:endParaRPr>
              </a:p>
            </p:txBody>
          </p:sp>
          <p:sp>
            <p:nvSpPr>
              <p:cNvPr id="37038" name="Oval 88"/>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39" name="Oval 89"/>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40" name="Oval 90"/>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41" name="Oval 91"/>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42" name="Oval 92"/>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43" name="Oval 93"/>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44" name="Oval 94"/>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45" name="Oval 95"/>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46" name="Oval 96"/>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47" name="Oval 97"/>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48" name="Oval 98"/>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49" name="Oval 99"/>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50" name="Oval 100"/>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51" name="Oval 101"/>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52" name="Oval 102"/>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53" name="Oval 103"/>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54" name="Oval 104"/>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55" name="Oval 105"/>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56" name="Oval 106"/>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57" name="Oval 107"/>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58" name="Oval 108"/>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59" name="Oval 109"/>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60" name="Oval 110"/>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61" name="Oval 111"/>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62" name="Oval 112"/>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63" name="Oval 113"/>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64" name="Oval 114"/>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65" name="Oval 115"/>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66" name="Oval 116"/>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67" name="Oval 117"/>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68" name="Oval 118"/>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69" name="Oval 120"/>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70" name="Oval 142"/>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71" name="Oval 144"/>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72" name="Oval 155"/>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73" name="Oval 158"/>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74" name="Oval 159"/>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75" name="Oval 160"/>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76" name="Oval 161"/>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77" name="Oval 162"/>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78" name="Oval 163"/>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79" name="Oval 164"/>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80" name="Oval 165"/>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81" name="Oval 166"/>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82" name="Oval 167"/>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83" name="Oval 168"/>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84" name="Oval 169"/>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85" name="Oval 170"/>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86" name="Oval 171"/>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87" name="Oval 172"/>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88" name="Oval 173"/>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89" name="Oval 174"/>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90" name="Oval 175"/>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91" name="Oval 176"/>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92" name="Oval 177"/>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93" name="Oval 178"/>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94" name="Oval 209"/>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95" name="Oval 210"/>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96" name="Oval 211"/>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97" name="Oval 212"/>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98" name="Oval 213"/>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099" name="Oval 214"/>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00" name="Oval 215"/>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01" name="Oval 221"/>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02" name="Oval 222"/>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03" name="Oval 223"/>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04" name="Oval 227"/>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05" name="Oval 228"/>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06" name="Oval 229"/>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07" name="Oval 230"/>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08" name="Oval 231"/>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09" name="Oval 232"/>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10" name="Oval 233"/>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11" name="Oval 234"/>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12" name="Oval 235"/>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13" name="Oval 236"/>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14" name="Oval 237"/>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15" name="Oval 265"/>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16" name="Oval 266"/>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17" name="Oval 267"/>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18" name="Oval 268"/>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19" name="Oval 269"/>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20" name="Oval 270"/>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21" name="Oval 271"/>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22" name="Oval 272"/>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23" name="Oval 278"/>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24" name="Oval 279"/>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25" name="Oval 280"/>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26" name="Oval 281"/>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27" name="Oval 282"/>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28" name="Oval 283"/>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29" name="Oval 284"/>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30" name="Oval 285"/>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31" name="Oval 286"/>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32" name="Oval 287"/>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33" name="Oval 288"/>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34" name="Oval 289"/>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35" name="Oval 290"/>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36" name="Oval 291"/>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37" name="Oval 292"/>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38" name="Oval 293"/>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39" name="Oval 294"/>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7140" name="Oval 295"/>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grpSp>
        <p:grpSp>
          <p:nvGrpSpPr>
            <p:cNvPr id="3" name="Group 549"/>
            <p:cNvGrpSpPr>
              <a:grpSpLocks/>
            </p:cNvGrpSpPr>
            <p:nvPr/>
          </p:nvGrpSpPr>
          <p:grpSpPr bwMode="auto">
            <a:xfrm>
              <a:off x="4199468" y="3771056"/>
              <a:ext cx="4514427" cy="3959013"/>
              <a:chOff x="1300" y="1670"/>
              <a:chExt cx="2049" cy="1800"/>
            </a:xfrm>
          </p:grpSpPr>
          <p:pic>
            <p:nvPicPr>
              <p:cNvPr id="36871" name="Picture 550" descr="vgasull_23497540"/>
              <p:cNvPicPr>
                <a:picLocks noChangeAspect="1" noChangeArrowheads="1"/>
              </p:cNvPicPr>
              <p:nvPr/>
            </p:nvPicPr>
            <p:blipFill>
              <a:blip r:embed="rId22" cstate="print"/>
              <a:srcRect/>
              <a:stretch>
                <a:fillRect/>
              </a:stretch>
            </p:blipFill>
            <p:spPr bwMode="auto">
              <a:xfrm>
                <a:off x="1773" y="3199"/>
                <a:ext cx="361" cy="271"/>
              </a:xfrm>
              <a:prstGeom prst="rect">
                <a:avLst/>
              </a:prstGeom>
              <a:noFill/>
              <a:ln w="9525">
                <a:noFill/>
                <a:miter lim="800000"/>
                <a:headEnd/>
                <a:tailEnd/>
              </a:ln>
            </p:spPr>
          </p:pic>
          <p:pic>
            <p:nvPicPr>
              <p:cNvPr id="36872" name="Picture 551" descr="vgasull_25138094"/>
              <p:cNvPicPr>
                <a:picLocks noChangeAspect="1" noChangeArrowheads="1"/>
              </p:cNvPicPr>
              <p:nvPr/>
            </p:nvPicPr>
            <p:blipFill>
              <a:blip r:embed="rId4" cstate="print"/>
              <a:srcRect/>
              <a:stretch>
                <a:fillRect/>
              </a:stretch>
            </p:blipFill>
            <p:spPr bwMode="auto">
              <a:xfrm>
                <a:off x="2941" y="1865"/>
                <a:ext cx="361" cy="271"/>
              </a:xfrm>
              <a:prstGeom prst="rect">
                <a:avLst/>
              </a:prstGeom>
              <a:noFill/>
              <a:ln w="9525">
                <a:noFill/>
                <a:miter lim="800000"/>
                <a:headEnd/>
                <a:tailEnd/>
              </a:ln>
            </p:spPr>
          </p:pic>
          <p:pic>
            <p:nvPicPr>
              <p:cNvPr id="36873" name="Picture 552" descr="12537899@N00_61998638"/>
              <p:cNvPicPr>
                <a:picLocks noChangeAspect="1" noChangeArrowheads="1"/>
              </p:cNvPicPr>
              <p:nvPr/>
            </p:nvPicPr>
            <p:blipFill>
              <a:blip r:embed="rId5" cstate="print"/>
              <a:srcRect/>
              <a:stretch>
                <a:fillRect/>
              </a:stretch>
            </p:blipFill>
            <p:spPr bwMode="auto">
              <a:xfrm>
                <a:off x="1300" y="3005"/>
                <a:ext cx="361" cy="271"/>
              </a:xfrm>
              <a:prstGeom prst="rect">
                <a:avLst/>
              </a:prstGeom>
              <a:noFill/>
              <a:ln w="9525">
                <a:noFill/>
                <a:miter lim="800000"/>
                <a:headEnd/>
                <a:tailEnd/>
              </a:ln>
            </p:spPr>
          </p:pic>
          <p:pic>
            <p:nvPicPr>
              <p:cNvPr id="36874" name="Picture 553" descr="amos_33004438"/>
              <p:cNvPicPr preferRelativeResize="0">
                <a:picLocks noChangeAspect="1" noChangeArrowheads="1"/>
              </p:cNvPicPr>
              <p:nvPr/>
            </p:nvPicPr>
            <p:blipFill>
              <a:blip r:embed="rId6" cstate="print"/>
              <a:srcRect/>
              <a:stretch>
                <a:fillRect/>
              </a:stretch>
            </p:blipFill>
            <p:spPr bwMode="auto">
              <a:xfrm>
                <a:off x="1745" y="1670"/>
                <a:ext cx="361" cy="271"/>
              </a:xfrm>
              <a:prstGeom prst="rect">
                <a:avLst/>
              </a:prstGeom>
              <a:noFill/>
              <a:ln w="34925">
                <a:noFill/>
                <a:miter lim="800000"/>
                <a:headEnd/>
                <a:tailEnd/>
              </a:ln>
            </p:spPr>
          </p:pic>
          <p:pic>
            <p:nvPicPr>
              <p:cNvPr id="36875" name="Picture 554" descr="antmoose_35893232"/>
              <p:cNvPicPr>
                <a:picLocks noChangeAspect="1" noChangeArrowheads="1"/>
              </p:cNvPicPr>
              <p:nvPr/>
            </p:nvPicPr>
            <p:blipFill>
              <a:blip r:embed="rId23" cstate="print"/>
              <a:srcRect/>
              <a:stretch>
                <a:fillRect/>
              </a:stretch>
            </p:blipFill>
            <p:spPr bwMode="auto">
              <a:xfrm>
                <a:off x="1355" y="2059"/>
                <a:ext cx="362" cy="271"/>
              </a:xfrm>
              <a:prstGeom prst="rect">
                <a:avLst/>
              </a:prstGeom>
              <a:noFill/>
              <a:ln w="9525">
                <a:noFill/>
                <a:miter lim="800000"/>
                <a:headEnd/>
                <a:tailEnd/>
              </a:ln>
            </p:spPr>
          </p:pic>
          <p:pic>
            <p:nvPicPr>
              <p:cNvPr id="36876" name="Picture 555" descr="brodo_1608728"/>
              <p:cNvPicPr>
                <a:picLocks noChangeAspect="1" noChangeArrowheads="1"/>
              </p:cNvPicPr>
              <p:nvPr/>
            </p:nvPicPr>
            <p:blipFill>
              <a:blip r:embed="rId8" cstate="print"/>
              <a:srcRect/>
              <a:stretch>
                <a:fillRect/>
              </a:stretch>
            </p:blipFill>
            <p:spPr bwMode="auto">
              <a:xfrm>
                <a:off x="2245" y="3116"/>
                <a:ext cx="362" cy="271"/>
              </a:xfrm>
              <a:prstGeom prst="rect">
                <a:avLst/>
              </a:prstGeom>
              <a:noFill/>
              <a:ln w="9525">
                <a:noFill/>
                <a:miter lim="800000"/>
                <a:headEnd/>
                <a:tailEnd/>
              </a:ln>
            </p:spPr>
          </p:pic>
          <p:pic>
            <p:nvPicPr>
              <p:cNvPr id="36877" name="Picture 556"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a:ln w="9525">
                <a:noFill/>
                <a:miter lim="800000"/>
                <a:headEnd/>
                <a:tailEnd/>
              </a:ln>
            </p:spPr>
          </p:pic>
          <p:pic>
            <p:nvPicPr>
              <p:cNvPr id="36878" name="Picture 557" descr="ekenzie_18947135"/>
              <p:cNvPicPr>
                <a:picLocks noChangeAspect="1" noChangeArrowheads="1"/>
              </p:cNvPicPr>
              <p:nvPr/>
            </p:nvPicPr>
            <p:blipFill>
              <a:blip r:embed="rId10" cstate="print"/>
              <a:srcRect/>
              <a:stretch>
                <a:fillRect/>
              </a:stretch>
            </p:blipFill>
            <p:spPr bwMode="auto">
              <a:xfrm>
                <a:off x="2746" y="3088"/>
                <a:ext cx="243" cy="362"/>
              </a:xfrm>
              <a:prstGeom prst="rect">
                <a:avLst/>
              </a:prstGeom>
              <a:noFill/>
              <a:ln w="9525">
                <a:noFill/>
                <a:miter lim="800000"/>
                <a:headEnd/>
                <a:tailEnd/>
              </a:ln>
            </p:spPr>
          </p:pic>
          <p:pic>
            <p:nvPicPr>
              <p:cNvPr id="36879" name="Picture 558" descr="ewanmcdowall_60821586"/>
              <p:cNvPicPr>
                <a:picLocks noChangeAspect="1" noChangeArrowheads="1"/>
              </p:cNvPicPr>
              <p:nvPr/>
            </p:nvPicPr>
            <p:blipFill>
              <a:blip r:embed="rId11" cstate="print"/>
              <a:srcRect/>
              <a:stretch>
                <a:fillRect/>
              </a:stretch>
            </p:blipFill>
            <p:spPr bwMode="auto">
              <a:xfrm>
                <a:off x="1884" y="2615"/>
                <a:ext cx="361" cy="271"/>
              </a:xfrm>
              <a:prstGeom prst="rect">
                <a:avLst/>
              </a:prstGeom>
              <a:noFill/>
              <a:ln w="9525">
                <a:noFill/>
                <a:miter lim="800000"/>
                <a:headEnd/>
                <a:tailEnd/>
              </a:ln>
            </p:spPr>
          </p:pic>
          <p:pic>
            <p:nvPicPr>
              <p:cNvPr id="36880" name="Picture 559" descr="gauiscaecilius_668314"/>
              <p:cNvPicPr>
                <a:picLocks noChangeAspect="1" noChangeArrowheads="1"/>
              </p:cNvPicPr>
              <p:nvPr/>
            </p:nvPicPr>
            <p:blipFill>
              <a:blip r:embed="rId20" cstate="print"/>
              <a:srcRect/>
              <a:stretch>
                <a:fillRect/>
              </a:stretch>
            </p:blipFill>
            <p:spPr bwMode="auto">
              <a:xfrm>
                <a:off x="2412" y="2143"/>
                <a:ext cx="362" cy="271"/>
              </a:xfrm>
              <a:prstGeom prst="rect">
                <a:avLst/>
              </a:prstGeom>
              <a:noFill/>
              <a:ln w="9525">
                <a:noFill/>
                <a:miter lim="800000"/>
                <a:headEnd/>
                <a:tailEnd/>
              </a:ln>
            </p:spPr>
          </p:pic>
          <p:pic>
            <p:nvPicPr>
              <p:cNvPr id="36881" name="Picture 560" descr="kurtnaks_31263284"/>
              <p:cNvPicPr>
                <a:picLocks noChangeAspect="1" noChangeArrowheads="1"/>
              </p:cNvPicPr>
              <p:nvPr/>
            </p:nvPicPr>
            <p:blipFill>
              <a:blip r:embed="rId13" cstate="print"/>
              <a:srcRect/>
              <a:stretch>
                <a:fillRect/>
              </a:stretch>
            </p:blipFill>
            <p:spPr bwMode="auto">
              <a:xfrm>
                <a:off x="1439" y="2476"/>
                <a:ext cx="241" cy="362"/>
              </a:xfrm>
              <a:prstGeom prst="rect">
                <a:avLst/>
              </a:prstGeom>
              <a:noFill/>
              <a:ln w="9525">
                <a:noFill/>
                <a:miter lim="800000"/>
                <a:headEnd/>
                <a:tailEnd/>
              </a:ln>
            </p:spPr>
          </p:pic>
          <p:pic>
            <p:nvPicPr>
              <p:cNvPr id="36882" name="Picture 561" descr="kurtnaks_31264738"/>
              <p:cNvPicPr>
                <a:picLocks noChangeAspect="1" noChangeArrowheads="1"/>
              </p:cNvPicPr>
              <p:nvPr/>
            </p:nvPicPr>
            <p:blipFill>
              <a:blip r:embed="rId14" cstate="print"/>
              <a:srcRect/>
              <a:stretch>
                <a:fillRect/>
              </a:stretch>
            </p:blipFill>
            <p:spPr bwMode="auto">
              <a:xfrm>
                <a:off x="3107" y="3088"/>
                <a:ext cx="242" cy="362"/>
              </a:xfrm>
              <a:prstGeom prst="rect">
                <a:avLst/>
              </a:prstGeom>
              <a:noFill/>
              <a:ln w="9525">
                <a:noFill/>
                <a:miter lim="800000"/>
                <a:headEnd/>
                <a:tailEnd/>
              </a:ln>
            </p:spPr>
          </p:pic>
          <p:pic>
            <p:nvPicPr>
              <p:cNvPr id="36883" name="Picture 562" descr="kurtnaks_31268253"/>
              <p:cNvPicPr>
                <a:picLocks noChangeAspect="1" noChangeArrowheads="1"/>
              </p:cNvPicPr>
              <p:nvPr/>
            </p:nvPicPr>
            <p:blipFill>
              <a:blip r:embed="rId24" cstate="print"/>
              <a:srcRect/>
              <a:stretch>
                <a:fillRect/>
              </a:stretch>
            </p:blipFill>
            <p:spPr bwMode="auto">
              <a:xfrm>
                <a:off x="2412" y="1809"/>
                <a:ext cx="362" cy="242"/>
              </a:xfrm>
              <a:prstGeom prst="rect">
                <a:avLst/>
              </a:prstGeom>
              <a:noFill/>
              <a:ln w="9525">
                <a:noFill/>
                <a:miter lim="800000"/>
                <a:headEnd/>
                <a:tailEnd/>
              </a:ln>
            </p:spPr>
          </p:pic>
          <p:pic>
            <p:nvPicPr>
              <p:cNvPr id="36884" name="Picture 563" descr="mrjennings_23299087"/>
              <p:cNvPicPr>
                <a:picLocks noChangeAspect="1" noChangeArrowheads="1"/>
              </p:cNvPicPr>
              <p:nvPr/>
            </p:nvPicPr>
            <p:blipFill>
              <a:blip r:embed="rId16" cstate="print"/>
              <a:srcRect/>
              <a:stretch>
                <a:fillRect/>
              </a:stretch>
            </p:blipFill>
            <p:spPr bwMode="auto">
              <a:xfrm>
                <a:off x="2468" y="2588"/>
                <a:ext cx="271" cy="361"/>
              </a:xfrm>
              <a:prstGeom prst="rect">
                <a:avLst/>
              </a:prstGeom>
              <a:noFill/>
              <a:ln w="9525">
                <a:noFill/>
                <a:miter lim="800000"/>
                <a:headEnd/>
                <a:tailEnd/>
              </a:ln>
            </p:spPr>
          </p:pic>
          <p:pic>
            <p:nvPicPr>
              <p:cNvPr id="36885" name="Picture 564" descr="mrjennings_62624466"/>
              <p:cNvPicPr>
                <a:picLocks noChangeAspect="1" noChangeArrowheads="1"/>
              </p:cNvPicPr>
              <p:nvPr/>
            </p:nvPicPr>
            <p:blipFill>
              <a:blip r:embed="rId17" cstate="print"/>
              <a:srcRect/>
              <a:stretch>
                <a:fillRect/>
              </a:stretch>
            </p:blipFill>
            <p:spPr bwMode="auto">
              <a:xfrm>
                <a:off x="2913" y="2643"/>
                <a:ext cx="361" cy="271"/>
              </a:xfrm>
              <a:prstGeom prst="rect">
                <a:avLst/>
              </a:prstGeom>
              <a:noFill/>
              <a:ln w="9525">
                <a:noFill/>
                <a:miter lim="800000"/>
                <a:headEnd/>
                <a:tailEnd/>
              </a:ln>
            </p:spPr>
          </p:pic>
          <p:pic>
            <p:nvPicPr>
              <p:cNvPr id="36886" name="Picture 565" descr="mscolly_8512764"/>
              <p:cNvPicPr>
                <a:picLocks noChangeAspect="1" noChangeArrowheads="1"/>
              </p:cNvPicPr>
              <p:nvPr/>
            </p:nvPicPr>
            <p:blipFill>
              <a:blip r:embed="rId25" cstate="print"/>
              <a:srcRect/>
              <a:stretch>
                <a:fillRect/>
              </a:stretch>
            </p:blipFill>
            <p:spPr bwMode="auto">
              <a:xfrm>
                <a:off x="1912" y="2059"/>
                <a:ext cx="271" cy="362"/>
              </a:xfrm>
              <a:prstGeom prst="rect">
                <a:avLst/>
              </a:prstGeom>
              <a:noFill/>
              <a:ln w="9525">
                <a:noFill/>
                <a:miter lim="800000"/>
                <a:headEnd/>
                <a:tailEnd/>
              </a:ln>
            </p:spPr>
          </p:pic>
          <p:sp>
            <p:nvSpPr>
              <p:cNvPr id="36887" name="Oval 566"/>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888" name="Oval 567"/>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889" name="Oval 568"/>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890" name="Oval 569"/>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891" name="Oval 570"/>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892" name="Oval 571"/>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p>
                <a:pPr defTabSz="975340" hangingPunct="1"/>
                <a:endParaRPr lang="en-US" sz="1920" kern="1200">
                  <a:solidFill>
                    <a:prstClr val="black"/>
                  </a:solidFill>
                  <a:latin typeface="Calibri" pitchFamily="34" charset="0"/>
                </a:endParaRPr>
              </a:p>
            </p:txBody>
          </p:sp>
          <p:sp>
            <p:nvSpPr>
              <p:cNvPr id="36893" name="Oval 572"/>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894" name="Oval 573"/>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895" name="Oval 574"/>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896" name="Oval 575"/>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897" name="Oval 576"/>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898" name="Oval 577"/>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899" name="Oval 578"/>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00" name="Oval 579"/>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01" name="Oval 580"/>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02" name="Oval 581"/>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03" name="Oval 582"/>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04" name="Oval 583"/>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05" name="Oval 584"/>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06" name="Oval 585"/>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07" name="Oval 586"/>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08" name="Oval 587"/>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09" name="Oval 588"/>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10" name="Oval 589"/>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11" name="Oval 590"/>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12" name="Oval 591"/>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13" name="Oval 592"/>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14" name="Oval 593"/>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15" name="Oval 594"/>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16" name="Oval 595"/>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17" name="Oval 596"/>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18" name="Oval 597"/>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19" name="Oval 598"/>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20" name="Oval 599"/>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21" name="Oval 600"/>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22" name="Oval 601"/>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23" name="Oval 602"/>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24" name="Oval 603"/>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25" name="Oval 60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dirty="0">
                  <a:solidFill>
                    <a:prstClr val="black"/>
                  </a:solidFill>
                  <a:latin typeface="Calibri" pitchFamily="34" charset="0"/>
                </a:endParaRPr>
              </a:p>
            </p:txBody>
          </p:sp>
          <p:sp>
            <p:nvSpPr>
              <p:cNvPr id="36926" name="Oval 605"/>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27" name="Oval 606"/>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28" name="Oval 607"/>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29" name="Oval 608"/>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30" name="Oval 609"/>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31" name="Oval 610"/>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32" name="Oval 611"/>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33" name="Oval 612"/>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34" name="Oval 613"/>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35" name="Oval 614"/>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36" name="Oval 615"/>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37" name="Oval 616"/>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38" name="Oval 617"/>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39" name="Oval 618"/>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40" name="Oval 619"/>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41" name="Oval 620"/>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42" name="Oval 621"/>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43" name="Oval 622"/>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44" name="Oval 623"/>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45" name="Oval 624"/>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46" name="Oval 625"/>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47" name="Oval 626"/>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48" name="Oval 627"/>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49" name="Oval 628"/>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50" name="Oval 629"/>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51" name="Oval 630"/>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52" name="Oval 631"/>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53" name="Oval 632"/>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54" name="Oval 633"/>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55" name="Oval 634"/>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56" name="Oval 635"/>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57" name="Oval 636"/>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58" name="Oval 637"/>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59" name="Oval 638"/>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60" name="Oval 639"/>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61" name="Oval 640"/>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62" name="Oval 641"/>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63" name="Oval 642"/>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64" name="Oval 643"/>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65" name="Oval 644"/>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66" name="Oval 645"/>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67" name="Oval 646"/>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68" name="Oval 647"/>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69" name="Oval 648"/>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70" name="Oval 649"/>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71" name="Oval 650"/>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72" name="Oval 651"/>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73" name="Oval 652"/>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74" name="Oval 653"/>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75" name="Oval 654"/>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76" name="Oval 655"/>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77" name="Oval 656"/>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78" name="Oval 657"/>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79" name="Oval 658"/>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80" name="Oval 659"/>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81" name="Oval 660"/>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82" name="Oval 661"/>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83" name="Oval 662"/>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84" name="Oval 663"/>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85" name="Oval 664"/>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86" name="Oval 665"/>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87" name="Oval 666"/>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88" name="Oval 667"/>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89" name="Oval 668"/>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90" name="Oval 669"/>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91" name="Oval 670"/>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92" name="Oval 671"/>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93" name="Oval 672"/>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94" name="Oval 673"/>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6995" name="Oval 674"/>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grpSp>
      </p:grpSp>
    </p:spTree>
    <p:extLst>
      <p:ext uri="{BB962C8B-B14F-4D97-AF65-F5344CB8AC3E}">
        <p14:creationId xmlns:p14="http://schemas.microsoft.com/office/powerpoint/2010/main" val="41836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r>
              <a:rPr lang="en-US"/>
              <a:t>Feature matching</a:t>
            </a:r>
          </a:p>
        </p:txBody>
      </p:sp>
      <p:grpSp>
        <p:nvGrpSpPr>
          <p:cNvPr id="3" name="Group 2">
            <a:extLst>
              <a:ext uri="{FF2B5EF4-FFF2-40B4-BE49-F238E27FC236}">
                <a16:creationId xmlns:a16="http://schemas.microsoft.com/office/drawing/2014/main" id="{34DD517C-2D34-48CB-87ED-CADB1BDBE47A}"/>
              </a:ext>
            </a:extLst>
          </p:cNvPr>
          <p:cNvGrpSpPr/>
          <p:nvPr/>
        </p:nvGrpSpPr>
        <p:grpSpPr>
          <a:xfrm>
            <a:off x="3273085" y="3669978"/>
            <a:ext cx="6455664" cy="5660136"/>
            <a:chOff x="4199468" y="3774441"/>
            <a:chExt cx="4514427" cy="3959013"/>
          </a:xfrm>
        </p:grpSpPr>
        <p:sp>
          <p:nvSpPr>
            <p:cNvPr id="37890" name="Line 734"/>
            <p:cNvSpPr>
              <a:spLocks noChangeShapeType="1"/>
            </p:cNvSpPr>
            <p:nvPr/>
          </p:nvSpPr>
          <p:spPr bwMode="auto">
            <a:xfrm flipH="1" flipV="1">
              <a:off x="4863255" y="5982547"/>
              <a:ext cx="3554307" cy="1381760"/>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grpSp>
          <p:nvGrpSpPr>
            <p:cNvPr id="2" name="Group 585"/>
            <p:cNvGrpSpPr>
              <a:grpSpLocks/>
            </p:cNvGrpSpPr>
            <p:nvPr/>
          </p:nvGrpSpPr>
          <p:grpSpPr bwMode="auto">
            <a:xfrm>
              <a:off x="4199468" y="3774441"/>
              <a:ext cx="4514427" cy="3959013"/>
              <a:chOff x="1300" y="1670"/>
              <a:chExt cx="2049" cy="1800"/>
            </a:xfrm>
          </p:grpSpPr>
          <p:sp>
            <p:nvSpPr>
              <p:cNvPr id="38040" name="Line 584"/>
              <p:cNvSpPr>
                <a:spLocks noChangeShapeType="1"/>
              </p:cNvSpPr>
              <p:nvPr/>
            </p:nvSpPr>
            <p:spPr bwMode="auto">
              <a:xfrm flipH="1">
                <a:off x="3098" y="2354"/>
                <a:ext cx="24" cy="435"/>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41" name="Line 582"/>
              <p:cNvSpPr>
                <a:spLocks noChangeShapeType="1"/>
              </p:cNvSpPr>
              <p:nvPr/>
            </p:nvSpPr>
            <p:spPr bwMode="auto">
              <a:xfrm>
                <a:off x="3074" y="2813"/>
                <a:ext cx="120" cy="436"/>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42" name="Line 580"/>
              <p:cNvSpPr>
                <a:spLocks noChangeShapeType="1"/>
              </p:cNvSpPr>
              <p:nvPr/>
            </p:nvSpPr>
            <p:spPr bwMode="auto">
              <a:xfrm>
                <a:off x="2638" y="2281"/>
                <a:ext cx="483" cy="40"/>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43" name="Line 581"/>
              <p:cNvSpPr>
                <a:spLocks noChangeShapeType="1"/>
              </p:cNvSpPr>
              <p:nvPr/>
            </p:nvSpPr>
            <p:spPr bwMode="auto">
              <a:xfrm flipV="1">
                <a:off x="2057" y="2273"/>
                <a:ext cx="580" cy="468"/>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44" name="Line 5"/>
              <p:cNvSpPr>
                <a:spLocks noChangeShapeType="1"/>
              </p:cNvSpPr>
              <p:nvPr/>
            </p:nvSpPr>
            <p:spPr bwMode="auto">
              <a:xfrm>
                <a:off x="1912" y="1809"/>
                <a:ext cx="166" cy="473"/>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45" name="Line 6"/>
              <p:cNvSpPr>
                <a:spLocks noChangeShapeType="1"/>
              </p:cNvSpPr>
              <p:nvPr/>
            </p:nvSpPr>
            <p:spPr bwMode="auto">
              <a:xfrm>
                <a:off x="1912" y="1809"/>
                <a:ext cx="139" cy="973"/>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46" name="Line 7"/>
              <p:cNvSpPr>
                <a:spLocks noChangeShapeType="1"/>
              </p:cNvSpPr>
              <p:nvPr/>
            </p:nvSpPr>
            <p:spPr bwMode="auto">
              <a:xfrm flipH="1">
                <a:off x="2051" y="2282"/>
                <a:ext cx="27" cy="500"/>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47" name="Line 8"/>
              <p:cNvSpPr>
                <a:spLocks noChangeShapeType="1"/>
              </p:cNvSpPr>
              <p:nvPr/>
            </p:nvSpPr>
            <p:spPr bwMode="auto">
              <a:xfrm>
                <a:off x="1522" y="2615"/>
                <a:ext cx="529" cy="167"/>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48" name="Line 10"/>
              <p:cNvSpPr>
                <a:spLocks noChangeShapeType="1"/>
              </p:cNvSpPr>
              <p:nvPr/>
            </p:nvSpPr>
            <p:spPr bwMode="auto">
              <a:xfrm>
                <a:off x="1522" y="3144"/>
                <a:ext cx="473" cy="194"/>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49" name="Line 16"/>
              <p:cNvSpPr>
                <a:spLocks noChangeShapeType="1"/>
              </p:cNvSpPr>
              <p:nvPr/>
            </p:nvSpPr>
            <p:spPr bwMode="auto">
              <a:xfrm>
                <a:off x="2440" y="3227"/>
                <a:ext cx="473" cy="56"/>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50" name="Line 17"/>
              <p:cNvSpPr>
                <a:spLocks noChangeShapeType="1"/>
              </p:cNvSpPr>
              <p:nvPr/>
            </p:nvSpPr>
            <p:spPr bwMode="auto">
              <a:xfrm flipV="1">
                <a:off x="1467" y="2782"/>
                <a:ext cx="556" cy="306"/>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51" name="Line 24"/>
              <p:cNvSpPr>
                <a:spLocks noChangeShapeType="1"/>
              </p:cNvSpPr>
              <p:nvPr/>
            </p:nvSpPr>
            <p:spPr bwMode="auto">
              <a:xfrm flipV="1">
                <a:off x="2440" y="2782"/>
                <a:ext cx="640" cy="445"/>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52" name="Line 32"/>
              <p:cNvSpPr>
                <a:spLocks noChangeShapeType="1"/>
              </p:cNvSpPr>
              <p:nvPr/>
            </p:nvSpPr>
            <p:spPr bwMode="auto">
              <a:xfrm flipV="1">
                <a:off x="2579" y="2004"/>
                <a:ext cx="445" cy="250"/>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38053" name="Line 34"/>
              <p:cNvSpPr>
                <a:spLocks noChangeShapeType="1"/>
              </p:cNvSpPr>
              <p:nvPr/>
            </p:nvSpPr>
            <p:spPr bwMode="auto">
              <a:xfrm flipH="1" flipV="1">
                <a:off x="2078" y="2727"/>
                <a:ext cx="529" cy="27"/>
              </a:xfrm>
              <a:prstGeom prst="line">
                <a:avLst/>
              </a:prstGeom>
              <a:noFill/>
              <a:ln w="34925">
                <a:solidFill>
                  <a:schemeClr val="tx1"/>
                </a:solidFill>
                <a:round/>
                <a:headEnd/>
                <a:tailEnd/>
              </a:ln>
            </p:spPr>
            <p:txBody>
              <a:bodyPr/>
              <a:lstStyle/>
              <a:p>
                <a:pPr algn="l" defTabSz="975340" hangingPunct="1"/>
                <a:endParaRPr lang="en-US" sz="1920" kern="1200">
                  <a:solidFill>
                    <a:prstClr val="black"/>
                  </a:solidFill>
                  <a:latin typeface="Calibri"/>
                </a:endParaRPr>
              </a:p>
            </p:txBody>
          </p:sp>
          <p:pic>
            <p:nvPicPr>
              <p:cNvPr id="38054" name="Picture 39" descr="vgasull_23497540"/>
              <p:cNvPicPr>
                <a:picLocks noChangeAspect="1" noChangeArrowheads="1"/>
              </p:cNvPicPr>
              <p:nvPr/>
            </p:nvPicPr>
            <p:blipFill>
              <a:blip r:embed="rId3" cstate="print"/>
              <a:srcRect/>
              <a:stretch>
                <a:fillRect/>
              </a:stretch>
            </p:blipFill>
            <p:spPr bwMode="auto">
              <a:xfrm>
                <a:off x="1773" y="3199"/>
                <a:ext cx="361" cy="271"/>
              </a:xfrm>
              <a:prstGeom prst="rect">
                <a:avLst/>
              </a:prstGeom>
              <a:noFill/>
              <a:ln w="9525">
                <a:noFill/>
                <a:miter lim="800000"/>
                <a:headEnd/>
                <a:tailEnd/>
              </a:ln>
            </p:spPr>
          </p:pic>
          <p:pic>
            <p:nvPicPr>
              <p:cNvPr id="38055" name="Picture 40" descr="vgasull_25138094"/>
              <p:cNvPicPr>
                <a:picLocks noChangeAspect="1" noChangeArrowheads="1"/>
              </p:cNvPicPr>
              <p:nvPr/>
            </p:nvPicPr>
            <p:blipFill>
              <a:blip r:embed="rId4" cstate="print"/>
              <a:srcRect/>
              <a:stretch>
                <a:fillRect/>
              </a:stretch>
            </p:blipFill>
            <p:spPr bwMode="auto">
              <a:xfrm>
                <a:off x="2941" y="1865"/>
                <a:ext cx="361" cy="271"/>
              </a:xfrm>
              <a:prstGeom prst="rect">
                <a:avLst/>
              </a:prstGeom>
              <a:noFill/>
              <a:ln w="9525">
                <a:noFill/>
                <a:miter lim="800000"/>
                <a:headEnd/>
                <a:tailEnd/>
              </a:ln>
            </p:spPr>
          </p:pic>
          <p:pic>
            <p:nvPicPr>
              <p:cNvPr id="38056" name="Picture 41" descr="12537899@N00_61998638"/>
              <p:cNvPicPr>
                <a:picLocks noChangeAspect="1" noChangeArrowheads="1"/>
              </p:cNvPicPr>
              <p:nvPr/>
            </p:nvPicPr>
            <p:blipFill>
              <a:blip r:embed="rId5" cstate="print"/>
              <a:srcRect/>
              <a:stretch>
                <a:fillRect/>
              </a:stretch>
            </p:blipFill>
            <p:spPr bwMode="auto">
              <a:xfrm>
                <a:off x="1300" y="3005"/>
                <a:ext cx="361" cy="271"/>
              </a:xfrm>
              <a:prstGeom prst="rect">
                <a:avLst/>
              </a:prstGeom>
              <a:noFill/>
              <a:ln w="9525">
                <a:noFill/>
                <a:miter lim="800000"/>
                <a:headEnd/>
                <a:tailEnd/>
              </a:ln>
            </p:spPr>
          </p:pic>
          <p:pic>
            <p:nvPicPr>
              <p:cNvPr id="38057" name="Picture 49" descr="amos_33004438"/>
              <p:cNvPicPr preferRelativeResize="0">
                <a:picLocks noChangeAspect="1" noChangeArrowheads="1"/>
              </p:cNvPicPr>
              <p:nvPr/>
            </p:nvPicPr>
            <p:blipFill>
              <a:blip r:embed="rId6" cstate="print"/>
              <a:srcRect/>
              <a:stretch>
                <a:fillRect/>
              </a:stretch>
            </p:blipFill>
            <p:spPr bwMode="auto">
              <a:xfrm>
                <a:off x="1745" y="1670"/>
                <a:ext cx="361" cy="271"/>
              </a:xfrm>
              <a:prstGeom prst="rect">
                <a:avLst/>
              </a:prstGeom>
              <a:noFill/>
              <a:ln w="34925">
                <a:noFill/>
                <a:miter lim="800000"/>
                <a:headEnd/>
                <a:tailEnd/>
              </a:ln>
            </p:spPr>
          </p:pic>
          <p:pic>
            <p:nvPicPr>
              <p:cNvPr id="38058" name="Picture 50" descr="antmoose_35893232"/>
              <p:cNvPicPr>
                <a:picLocks noChangeAspect="1" noChangeArrowheads="1"/>
              </p:cNvPicPr>
              <p:nvPr/>
            </p:nvPicPr>
            <p:blipFill>
              <a:blip r:embed="rId7" cstate="print"/>
              <a:srcRect/>
              <a:stretch>
                <a:fillRect/>
              </a:stretch>
            </p:blipFill>
            <p:spPr bwMode="auto">
              <a:xfrm>
                <a:off x="1355" y="2059"/>
                <a:ext cx="362" cy="271"/>
              </a:xfrm>
              <a:prstGeom prst="rect">
                <a:avLst/>
              </a:prstGeom>
              <a:noFill/>
              <a:ln w="9525">
                <a:noFill/>
                <a:miter lim="800000"/>
                <a:headEnd/>
                <a:tailEnd/>
              </a:ln>
            </p:spPr>
          </p:pic>
          <p:pic>
            <p:nvPicPr>
              <p:cNvPr id="38059" name="Picture 51" descr="brodo_1608728"/>
              <p:cNvPicPr>
                <a:picLocks noChangeAspect="1" noChangeArrowheads="1"/>
              </p:cNvPicPr>
              <p:nvPr/>
            </p:nvPicPr>
            <p:blipFill>
              <a:blip r:embed="rId8" cstate="print"/>
              <a:srcRect/>
              <a:stretch>
                <a:fillRect/>
              </a:stretch>
            </p:blipFill>
            <p:spPr bwMode="auto">
              <a:xfrm>
                <a:off x="2245" y="3116"/>
                <a:ext cx="362" cy="271"/>
              </a:xfrm>
              <a:prstGeom prst="rect">
                <a:avLst/>
              </a:prstGeom>
              <a:noFill/>
              <a:ln w="9525">
                <a:noFill/>
                <a:miter lim="800000"/>
                <a:headEnd/>
                <a:tailEnd/>
              </a:ln>
            </p:spPr>
          </p:pic>
          <p:pic>
            <p:nvPicPr>
              <p:cNvPr id="38060" name="Picture 54"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a:ln w="9525">
                <a:noFill/>
                <a:miter lim="800000"/>
                <a:headEnd/>
                <a:tailEnd/>
              </a:ln>
            </p:spPr>
          </p:pic>
          <p:pic>
            <p:nvPicPr>
              <p:cNvPr id="38061" name="Picture 55" descr="ekenzie_18947135"/>
              <p:cNvPicPr>
                <a:picLocks noChangeAspect="1" noChangeArrowheads="1"/>
              </p:cNvPicPr>
              <p:nvPr/>
            </p:nvPicPr>
            <p:blipFill>
              <a:blip r:embed="rId10" cstate="print"/>
              <a:srcRect/>
              <a:stretch>
                <a:fillRect/>
              </a:stretch>
            </p:blipFill>
            <p:spPr bwMode="auto">
              <a:xfrm>
                <a:off x="2746" y="3088"/>
                <a:ext cx="243" cy="362"/>
              </a:xfrm>
              <a:prstGeom prst="rect">
                <a:avLst/>
              </a:prstGeom>
              <a:noFill/>
              <a:ln w="9525">
                <a:noFill/>
                <a:miter lim="800000"/>
                <a:headEnd/>
                <a:tailEnd/>
              </a:ln>
            </p:spPr>
          </p:pic>
          <p:pic>
            <p:nvPicPr>
              <p:cNvPr id="38062" name="Picture 56" descr="ewanmcdowall_60821586"/>
              <p:cNvPicPr>
                <a:picLocks noChangeAspect="1" noChangeArrowheads="1"/>
              </p:cNvPicPr>
              <p:nvPr/>
            </p:nvPicPr>
            <p:blipFill>
              <a:blip r:embed="rId11" cstate="print"/>
              <a:srcRect/>
              <a:stretch>
                <a:fillRect/>
              </a:stretch>
            </p:blipFill>
            <p:spPr bwMode="auto">
              <a:xfrm>
                <a:off x="1884" y="2615"/>
                <a:ext cx="361" cy="271"/>
              </a:xfrm>
              <a:prstGeom prst="rect">
                <a:avLst/>
              </a:prstGeom>
              <a:noFill/>
              <a:ln w="9525">
                <a:noFill/>
                <a:miter lim="800000"/>
                <a:headEnd/>
                <a:tailEnd/>
              </a:ln>
            </p:spPr>
          </p:pic>
          <p:pic>
            <p:nvPicPr>
              <p:cNvPr id="38063" name="Picture 57"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a:ln w="9525">
                <a:noFill/>
                <a:miter lim="800000"/>
                <a:headEnd/>
                <a:tailEnd/>
              </a:ln>
            </p:spPr>
          </p:pic>
          <p:pic>
            <p:nvPicPr>
              <p:cNvPr id="38064" name="Picture 58" descr="kurtnaks_31263284"/>
              <p:cNvPicPr>
                <a:picLocks noChangeAspect="1" noChangeArrowheads="1"/>
              </p:cNvPicPr>
              <p:nvPr/>
            </p:nvPicPr>
            <p:blipFill>
              <a:blip r:embed="rId13" cstate="print"/>
              <a:srcRect/>
              <a:stretch>
                <a:fillRect/>
              </a:stretch>
            </p:blipFill>
            <p:spPr bwMode="auto">
              <a:xfrm>
                <a:off x="1439" y="2476"/>
                <a:ext cx="241" cy="362"/>
              </a:xfrm>
              <a:prstGeom prst="rect">
                <a:avLst/>
              </a:prstGeom>
              <a:noFill/>
              <a:ln w="9525">
                <a:noFill/>
                <a:miter lim="800000"/>
                <a:headEnd/>
                <a:tailEnd/>
              </a:ln>
            </p:spPr>
          </p:pic>
          <p:pic>
            <p:nvPicPr>
              <p:cNvPr id="38065" name="Picture 59" descr="kurtnaks_31264738"/>
              <p:cNvPicPr>
                <a:picLocks noChangeAspect="1" noChangeArrowheads="1"/>
              </p:cNvPicPr>
              <p:nvPr/>
            </p:nvPicPr>
            <p:blipFill>
              <a:blip r:embed="rId14" cstate="print"/>
              <a:srcRect/>
              <a:stretch>
                <a:fillRect/>
              </a:stretch>
            </p:blipFill>
            <p:spPr bwMode="auto">
              <a:xfrm>
                <a:off x="3107" y="3088"/>
                <a:ext cx="242" cy="362"/>
              </a:xfrm>
              <a:prstGeom prst="rect">
                <a:avLst/>
              </a:prstGeom>
              <a:noFill/>
              <a:ln w="9525">
                <a:noFill/>
                <a:miter lim="800000"/>
                <a:headEnd/>
                <a:tailEnd/>
              </a:ln>
            </p:spPr>
          </p:pic>
          <p:pic>
            <p:nvPicPr>
              <p:cNvPr id="38066" name="Picture 61" descr="kurtnaks_31268253"/>
              <p:cNvPicPr>
                <a:picLocks noChangeAspect="1" noChangeArrowheads="1"/>
              </p:cNvPicPr>
              <p:nvPr/>
            </p:nvPicPr>
            <p:blipFill>
              <a:blip r:embed="rId15" cstate="print"/>
              <a:srcRect/>
              <a:stretch>
                <a:fillRect/>
              </a:stretch>
            </p:blipFill>
            <p:spPr bwMode="auto">
              <a:xfrm>
                <a:off x="2412" y="1809"/>
                <a:ext cx="362" cy="242"/>
              </a:xfrm>
              <a:prstGeom prst="rect">
                <a:avLst/>
              </a:prstGeom>
              <a:noFill/>
              <a:ln w="9525">
                <a:noFill/>
                <a:miter lim="800000"/>
                <a:headEnd/>
                <a:tailEnd/>
              </a:ln>
            </p:spPr>
          </p:pic>
          <p:pic>
            <p:nvPicPr>
              <p:cNvPr id="38067" name="Picture 65" descr="mrjennings_23299087"/>
              <p:cNvPicPr>
                <a:picLocks noChangeAspect="1" noChangeArrowheads="1"/>
              </p:cNvPicPr>
              <p:nvPr/>
            </p:nvPicPr>
            <p:blipFill>
              <a:blip r:embed="rId16" cstate="print"/>
              <a:srcRect/>
              <a:stretch>
                <a:fillRect/>
              </a:stretch>
            </p:blipFill>
            <p:spPr bwMode="auto">
              <a:xfrm>
                <a:off x="2468" y="2588"/>
                <a:ext cx="271" cy="361"/>
              </a:xfrm>
              <a:prstGeom prst="rect">
                <a:avLst/>
              </a:prstGeom>
              <a:noFill/>
              <a:ln w="9525">
                <a:noFill/>
                <a:miter lim="800000"/>
                <a:headEnd/>
                <a:tailEnd/>
              </a:ln>
            </p:spPr>
          </p:pic>
          <p:pic>
            <p:nvPicPr>
              <p:cNvPr id="38068" name="Picture 66" descr="mrjennings_62624466"/>
              <p:cNvPicPr>
                <a:picLocks noChangeAspect="1" noChangeArrowheads="1"/>
              </p:cNvPicPr>
              <p:nvPr/>
            </p:nvPicPr>
            <p:blipFill>
              <a:blip r:embed="rId17" cstate="print"/>
              <a:srcRect/>
              <a:stretch>
                <a:fillRect/>
              </a:stretch>
            </p:blipFill>
            <p:spPr bwMode="auto">
              <a:xfrm>
                <a:off x="2913" y="2643"/>
                <a:ext cx="361" cy="271"/>
              </a:xfrm>
              <a:prstGeom prst="rect">
                <a:avLst/>
              </a:prstGeom>
              <a:noFill/>
              <a:ln w="9525">
                <a:noFill/>
                <a:miter lim="800000"/>
                <a:headEnd/>
                <a:tailEnd/>
              </a:ln>
            </p:spPr>
          </p:pic>
          <p:pic>
            <p:nvPicPr>
              <p:cNvPr id="38069" name="Picture 67"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a:ln w="9525">
                <a:noFill/>
                <a:miter lim="800000"/>
                <a:headEnd/>
                <a:tailEnd/>
              </a:ln>
            </p:spPr>
          </p:pic>
          <p:pic>
            <p:nvPicPr>
              <p:cNvPr id="38070" name="Picture 70"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a:ln w="9525">
                <a:noFill/>
                <a:miter lim="800000"/>
                <a:headEnd/>
                <a:tailEnd/>
              </a:ln>
            </p:spPr>
          </p:pic>
          <p:pic>
            <p:nvPicPr>
              <p:cNvPr id="38071" name="Picture 71"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a:ln w="9525">
                <a:noFill/>
                <a:miter lim="800000"/>
                <a:headEnd/>
                <a:tailEnd/>
              </a:ln>
            </p:spPr>
          </p:pic>
          <p:pic>
            <p:nvPicPr>
              <p:cNvPr id="38072" name="Picture 73"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a:ln w="9525">
                <a:noFill/>
                <a:miter lim="800000"/>
                <a:headEnd/>
                <a:tailEnd/>
              </a:ln>
            </p:spPr>
          </p:pic>
          <p:sp>
            <p:nvSpPr>
              <p:cNvPr id="38073" name="Oval 74"/>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74" name="Oval 75"/>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75" name="Oval 76"/>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76" name="Oval 77"/>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77" name="Oval 78"/>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78" name="Oval 79"/>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p>
                <a:pPr defTabSz="975340" hangingPunct="1"/>
                <a:endParaRPr lang="en-US" sz="1920" kern="1200">
                  <a:solidFill>
                    <a:prstClr val="black"/>
                  </a:solidFill>
                  <a:latin typeface="Calibri" pitchFamily="34" charset="0"/>
                </a:endParaRPr>
              </a:p>
            </p:txBody>
          </p:sp>
          <p:sp>
            <p:nvSpPr>
              <p:cNvPr id="38079" name="Oval 80"/>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80" name="Oval 81"/>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81" name="Oval 82"/>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82" name="Oval 83"/>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83" name="Oval 84"/>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84" name="Oval 85"/>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85" name="Oval 86"/>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86" name="Oval 87"/>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87" name="Oval 88"/>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88" name="Oval 89"/>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89" name="Oval 9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90" name="Oval 91"/>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91" name="Oval 92"/>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92" name="Oval 93"/>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93" name="Oval 94"/>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94" name="Oval 95"/>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95" name="Oval 96"/>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96" name="Oval 97"/>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97" name="Oval 98"/>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98" name="Oval 99"/>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099" name="Oval 100"/>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00" name="Oval 101"/>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01" name="Oval 102"/>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02" name="Oval 103"/>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03" name="Oval 104"/>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04" name="Oval 105"/>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05" name="Oval 106"/>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06" name="Oval 107"/>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07" name="Oval 108"/>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08" name="Oval 109"/>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09" name="Oval 110"/>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10" name="Oval 11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11" name="Oval 13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12" name="Oval 136"/>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13" name="Oval 147"/>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14" name="Oval 150"/>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15" name="Oval 151"/>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16" name="Oval 152"/>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17" name="Oval 153"/>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18" name="Oval 154"/>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19" name="Oval 155"/>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20" name="Oval 156"/>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21" name="Oval 157"/>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22" name="Oval 158"/>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23" name="Oval 159"/>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24" name="Oval 160"/>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25" name="Oval 161"/>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26" name="Oval 162"/>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27" name="Oval 163"/>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28" name="Oval 164"/>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29" name="Oval 165"/>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30" name="Oval 166"/>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31" name="Oval 167"/>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32" name="Oval 168"/>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33" name="Oval 169"/>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34" name="Oval 170"/>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35" name="Oval 201"/>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36" name="Oval 202"/>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37" name="Oval 203"/>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38" name="Oval 204"/>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39" name="Oval 205"/>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40" name="Oval 206"/>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41" name="Oval 207"/>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42" name="Oval 213"/>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43" name="Oval 214"/>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44" name="Oval 215"/>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45" name="Oval 219"/>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46" name="Oval 220"/>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47" name="Oval 221"/>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48" name="Oval 222"/>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49" name="Oval 223"/>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50" name="Oval 224"/>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51" name="Oval 225"/>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52" name="Oval 226"/>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53" name="Oval 227"/>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54" name="Oval 228"/>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55" name="Oval 229"/>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56" name="Oval 257"/>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57" name="Oval 258"/>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58" name="Oval 259"/>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59" name="Oval 260"/>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60" name="Oval 261"/>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61" name="Oval 262"/>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62" name="Oval 263"/>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63" name="Oval 264"/>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64" name="Oval 270"/>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65" name="Oval 271"/>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66" name="Oval 272"/>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67" name="Oval 273"/>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68" name="Oval 274"/>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69" name="Oval 275"/>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70" name="Oval 276"/>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71" name="Oval 277"/>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72" name="Oval 278"/>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73" name="Oval 279"/>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74" name="Oval 280"/>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75" name="Oval 281"/>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76" name="Oval 282"/>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77" name="Oval 283"/>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78" name="Oval 284"/>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79" name="Oval 285"/>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80" name="Oval 286"/>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38181" name="Oval 287"/>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grpSp>
      </p:grpSp>
      <p:sp>
        <p:nvSpPr>
          <p:cNvPr id="37893" name="Rectangle 587"/>
          <p:cNvSpPr>
            <a:spLocks noChangeArrowheads="1"/>
          </p:cNvSpPr>
          <p:nvPr/>
        </p:nvSpPr>
        <p:spPr bwMode="auto">
          <a:xfrm>
            <a:off x="2487507" y="2582335"/>
            <a:ext cx="8437879" cy="958980"/>
          </a:xfrm>
          <a:prstGeom prst="rect">
            <a:avLst/>
          </a:prstGeom>
          <a:noFill/>
          <a:ln w="9525">
            <a:noFill/>
            <a:miter lim="800000"/>
            <a:headEnd/>
            <a:tailEnd/>
          </a:ln>
        </p:spPr>
        <p:txBody>
          <a:bodyPr>
            <a:spAutoFit/>
          </a:bodyPr>
          <a:lstStyle/>
          <a:p>
            <a:pPr algn="l" defTabSz="975340" eaLnBrk="0" hangingPunct="1">
              <a:lnSpc>
                <a:spcPct val="110000"/>
              </a:lnSpc>
              <a:spcBef>
                <a:spcPts val="640"/>
              </a:spcBef>
              <a:spcAft>
                <a:spcPts val="640"/>
              </a:spcAft>
              <a:buClr>
                <a:srgbClr val="C0504D"/>
              </a:buClr>
              <a:buSzPct val="110000"/>
            </a:pPr>
            <a:r>
              <a:rPr lang="en-US" sz="2560" kern="1200" dirty="0">
                <a:solidFill>
                  <a:prstClr val="black"/>
                </a:solidFill>
                <a:latin typeface="Calibri" pitchFamily="34" charset="0"/>
              </a:rPr>
              <a:t>Refine matching using RANSAC to estimate fundamental matrix between each pair</a:t>
            </a:r>
          </a:p>
        </p:txBody>
      </p:sp>
    </p:spTree>
    <p:extLst>
      <p:ext uri="{BB962C8B-B14F-4D97-AF65-F5344CB8AC3E}">
        <p14:creationId xmlns:p14="http://schemas.microsoft.com/office/powerpoint/2010/main" val="2547409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Correspondence estimation</a:t>
            </a:r>
          </a:p>
        </p:txBody>
      </p:sp>
      <p:sp>
        <p:nvSpPr>
          <p:cNvPr id="34819" name="Rectangle 3"/>
          <p:cNvSpPr>
            <a:spLocks noGrp="1" noChangeArrowheads="1"/>
          </p:cNvSpPr>
          <p:nvPr>
            <p:ph type="body" idx="1"/>
          </p:nvPr>
        </p:nvSpPr>
        <p:spPr/>
        <p:txBody>
          <a:bodyPr/>
          <a:lstStyle/>
          <a:p>
            <a:r>
              <a:rPr lang="en-US" altLang="en-US" sz="2560"/>
              <a:t>Link up pairwise matches to form connected components of matches across several images</a:t>
            </a:r>
          </a:p>
        </p:txBody>
      </p:sp>
      <p:sp>
        <p:nvSpPr>
          <p:cNvPr id="34824" name="Text Box 8"/>
          <p:cNvSpPr txBox="1">
            <a:spLocks noChangeArrowheads="1"/>
          </p:cNvSpPr>
          <p:nvPr/>
        </p:nvSpPr>
        <p:spPr bwMode="auto">
          <a:xfrm>
            <a:off x="2357122" y="6790268"/>
            <a:ext cx="979307"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975340" hangingPunct="1"/>
            <a:r>
              <a:rPr lang="en-US" altLang="en-US" sz="1920" kern="1200">
                <a:solidFill>
                  <a:prstClr val="black"/>
                </a:solidFill>
                <a:latin typeface="Calibri"/>
              </a:rPr>
              <a:t>Image 1</a:t>
            </a:r>
          </a:p>
        </p:txBody>
      </p:sp>
      <p:sp>
        <p:nvSpPr>
          <p:cNvPr id="34825" name="Text Box 9"/>
          <p:cNvSpPr txBox="1">
            <a:spLocks noChangeArrowheads="1"/>
          </p:cNvSpPr>
          <p:nvPr/>
        </p:nvSpPr>
        <p:spPr bwMode="auto">
          <a:xfrm>
            <a:off x="4714241" y="6790268"/>
            <a:ext cx="979307"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975340" hangingPunct="1"/>
            <a:r>
              <a:rPr lang="en-US" altLang="en-US" sz="1920" kern="1200">
                <a:solidFill>
                  <a:prstClr val="black"/>
                </a:solidFill>
                <a:latin typeface="Calibri"/>
              </a:rPr>
              <a:t>Image 2</a:t>
            </a:r>
          </a:p>
        </p:txBody>
      </p:sp>
      <p:sp>
        <p:nvSpPr>
          <p:cNvPr id="34826" name="Text Box 10"/>
          <p:cNvSpPr txBox="1">
            <a:spLocks noChangeArrowheads="1"/>
          </p:cNvSpPr>
          <p:nvPr/>
        </p:nvSpPr>
        <p:spPr bwMode="auto">
          <a:xfrm>
            <a:off x="7071361" y="6790268"/>
            <a:ext cx="979307"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975340" hangingPunct="1"/>
            <a:r>
              <a:rPr lang="en-US" altLang="en-US" sz="1920" kern="1200">
                <a:solidFill>
                  <a:prstClr val="black"/>
                </a:solidFill>
                <a:latin typeface="Calibri"/>
              </a:rPr>
              <a:t>Image 3</a:t>
            </a:r>
          </a:p>
        </p:txBody>
      </p:sp>
      <p:sp>
        <p:nvSpPr>
          <p:cNvPr id="34827" name="Text Box 11"/>
          <p:cNvSpPr txBox="1">
            <a:spLocks noChangeArrowheads="1"/>
          </p:cNvSpPr>
          <p:nvPr/>
        </p:nvSpPr>
        <p:spPr bwMode="auto">
          <a:xfrm>
            <a:off x="9504682" y="6790268"/>
            <a:ext cx="979307"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975340" hangingPunct="1"/>
            <a:r>
              <a:rPr lang="en-US" altLang="en-US" sz="1920" kern="1200">
                <a:solidFill>
                  <a:prstClr val="black"/>
                </a:solidFill>
                <a:latin typeface="Calibri"/>
              </a:rPr>
              <a:t>Image 4</a:t>
            </a:r>
          </a:p>
        </p:txBody>
      </p:sp>
      <p:pic>
        <p:nvPicPr>
          <p:cNvPr id="34828" name="Picture 12" descr="19654387@N00_126289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960" y="4385733"/>
            <a:ext cx="1767840" cy="2357120"/>
          </a:xfrm>
          <a:prstGeom prst="rect">
            <a:avLst/>
          </a:prstGeom>
          <a:noFill/>
          <a:extLst>
            <a:ext uri="{909E8E84-426E-40DD-AFC4-6F175D3DCCD1}">
              <a14:hiddenFill xmlns:a14="http://schemas.microsoft.com/office/drawing/2010/main">
                <a:solidFill>
                  <a:srgbClr val="FFFFFF"/>
                </a:solidFill>
              </a14:hiddenFill>
            </a:ext>
          </a:extLst>
        </p:spPr>
      </p:pic>
      <p:pic>
        <p:nvPicPr>
          <p:cNvPr id="34829" name="Picture 13" descr="44124324682@N01_172556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7067" y="4385733"/>
            <a:ext cx="1767840" cy="2357120"/>
          </a:xfrm>
          <a:prstGeom prst="rect">
            <a:avLst/>
          </a:prstGeom>
          <a:noFill/>
          <a:extLst>
            <a:ext uri="{909E8E84-426E-40DD-AFC4-6F175D3DCCD1}">
              <a14:hiddenFill xmlns:a14="http://schemas.microsoft.com/office/drawing/2010/main">
                <a:solidFill>
                  <a:srgbClr val="FFFFFF"/>
                </a:solidFill>
              </a14:hiddenFill>
            </a:ext>
          </a:extLst>
        </p:spPr>
      </p:pic>
      <p:pic>
        <p:nvPicPr>
          <p:cNvPr id="34830" name="Picture 14" descr="ekenzie_189471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3280" y="4385734"/>
            <a:ext cx="1586654" cy="2358814"/>
          </a:xfrm>
          <a:prstGeom prst="rect">
            <a:avLst/>
          </a:prstGeom>
          <a:noFill/>
          <a:extLst>
            <a:ext uri="{909E8E84-426E-40DD-AFC4-6F175D3DCCD1}">
              <a14:hiddenFill xmlns:a14="http://schemas.microsoft.com/office/drawing/2010/main">
                <a:solidFill>
                  <a:srgbClr val="FFFFFF"/>
                </a:solidFill>
              </a14:hiddenFill>
            </a:ext>
          </a:extLst>
        </p:spPr>
      </p:pic>
      <p:pic>
        <p:nvPicPr>
          <p:cNvPr id="34831" name="Picture 15" descr="kurtnaks_312632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9122" y="4385734"/>
            <a:ext cx="1574800" cy="2360507"/>
          </a:xfrm>
          <a:prstGeom prst="rect">
            <a:avLst/>
          </a:prstGeom>
          <a:noFill/>
          <a:extLst>
            <a:ext uri="{909E8E84-426E-40DD-AFC4-6F175D3DCCD1}">
              <a14:hiddenFill xmlns:a14="http://schemas.microsoft.com/office/drawing/2010/main">
                <a:solidFill>
                  <a:srgbClr val="FFFFFF"/>
                </a:solidFill>
              </a14:hiddenFill>
            </a:ext>
          </a:extLst>
        </p:spPr>
      </p:pic>
      <p:sp>
        <p:nvSpPr>
          <p:cNvPr id="34844" name="Line 28"/>
          <p:cNvSpPr>
            <a:spLocks noChangeShapeType="1"/>
          </p:cNvSpPr>
          <p:nvPr/>
        </p:nvSpPr>
        <p:spPr bwMode="auto">
          <a:xfrm flipV="1">
            <a:off x="3007360" y="4792133"/>
            <a:ext cx="2275840" cy="975360"/>
          </a:xfrm>
          <a:prstGeom prst="line">
            <a:avLst/>
          </a:prstGeom>
          <a:noFill/>
          <a:ln w="28575">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defTabSz="975340" hangingPunct="1"/>
            <a:endParaRPr lang="en-US" sz="1920" kern="1200">
              <a:solidFill>
                <a:prstClr val="black"/>
              </a:solidFill>
              <a:latin typeface="Calibri"/>
            </a:endParaRPr>
          </a:p>
        </p:txBody>
      </p:sp>
      <p:sp>
        <p:nvSpPr>
          <p:cNvPr id="34845" name="Line 29"/>
          <p:cNvSpPr>
            <a:spLocks noChangeShapeType="1"/>
          </p:cNvSpPr>
          <p:nvPr/>
        </p:nvSpPr>
        <p:spPr bwMode="auto">
          <a:xfrm flipV="1">
            <a:off x="5283200" y="4792133"/>
            <a:ext cx="227584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defTabSz="975340" hangingPunct="1"/>
            <a:endParaRPr lang="en-US" sz="1920" kern="1200">
              <a:solidFill>
                <a:prstClr val="black"/>
              </a:solidFill>
              <a:latin typeface="Calibri"/>
            </a:endParaRPr>
          </a:p>
        </p:txBody>
      </p:sp>
      <p:sp>
        <p:nvSpPr>
          <p:cNvPr id="34846" name="Line 30"/>
          <p:cNvSpPr>
            <a:spLocks noChangeShapeType="1"/>
          </p:cNvSpPr>
          <p:nvPr/>
        </p:nvSpPr>
        <p:spPr bwMode="auto">
          <a:xfrm>
            <a:off x="7559040" y="4792133"/>
            <a:ext cx="2600960" cy="8128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defTabSz="975340" hangingPunct="1"/>
            <a:endParaRPr lang="en-US" sz="1920" kern="1200">
              <a:solidFill>
                <a:prstClr val="black"/>
              </a:solidFill>
              <a:latin typeface="Calibri"/>
            </a:endParaRPr>
          </a:p>
        </p:txBody>
      </p:sp>
      <p:sp>
        <p:nvSpPr>
          <p:cNvPr id="34836" name="Oval 20"/>
          <p:cNvSpPr>
            <a:spLocks noChangeArrowheads="1"/>
          </p:cNvSpPr>
          <p:nvPr/>
        </p:nvSpPr>
        <p:spPr bwMode="auto">
          <a:xfrm>
            <a:off x="5201921" y="4710854"/>
            <a:ext cx="162560" cy="162560"/>
          </a:xfrm>
          <a:prstGeom prst="ellipse">
            <a:avLst/>
          </a:prstGeom>
          <a:solidFill>
            <a:srgbClr val="FFE2C5"/>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defTabSz="975340" hangingPunct="1"/>
            <a:endParaRPr lang="en-US" sz="1920" kern="1200">
              <a:solidFill>
                <a:prstClr val="black"/>
              </a:solidFill>
              <a:latin typeface="Calibri"/>
            </a:endParaRPr>
          </a:p>
        </p:txBody>
      </p:sp>
      <p:sp>
        <p:nvSpPr>
          <p:cNvPr id="34837" name="Oval 21"/>
          <p:cNvSpPr>
            <a:spLocks noChangeArrowheads="1"/>
          </p:cNvSpPr>
          <p:nvPr/>
        </p:nvSpPr>
        <p:spPr bwMode="auto">
          <a:xfrm>
            <a:off x="2926080" y="5686214"/>
            <a:ext cx="162560" cy="162560"/>
          </a:xfrm>
          <a:prstGeom prst="ellipse">
            <a:avLst/>
          </a:prstGeom>
          <a:solidFill>
            <a:srgbClr val="00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defTabSz="975340" hangingPunct="1"/>
            <a:endParaRPr lang="en-US" sz="1920" kern="1200">
              <a:solidFill>
                <a:prstClr val="black"/>
              </a:solidFill>
              <a:latin typeface="Calibri"/>
            </a:endParaRPr>
          </a:p>
        </p:txBody>
      </p:sp>
      <p:sp>
        <p:nvSpPr>
          <p:cNvPr id="34839" name="Oval 23"/>
          <p:cNvSpPr>
            <a:spLocks noChangeArrowheads="1"/>
          </p:cNvSpPr>
          <p:nvPr/>
        </p:nvSpPr>
        <p:spPr bwMode="auto">
          <a:xfrm>
            <a:off x="7477760" y="4710854"/>
            <a:ext cx="162560" cy="162560"/>
          </a:xfrm>
          <a:prstGeom prst="ellipse">
            <a:avLst/>
          </a:prstGeom>
          <a:solidFill>
            <a:srgbClr val="0066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defTabSz="975340" hangingPunct="1"/>
            <a:endParaRPr lang="en-US" sz="1920" kern="1200">
              <a:solidFill>
                <a:prstClr val="black"/>
              </a:solidFill>
              <a:latin typeface="Calibri"/>
            </a:endParaRPr>
          </a:p>
        </p:txBody>
      </p:sp>
      <p:sp>
        <p:nvSpPr>
          <p:cNvPr id="34840" name="Oval 24"/>
          <p:cNvSpPr>
            <a:spLocks noChangeArrowheads="1"/>
          </p:cNvSpPr>
          <p:nvPr/>
        </p:nvSpPr>
        <p:spPr bwMode="auto">
          <a:xfrm>
            <a:off x="10078721" y="4792133"/>
            <a:ext cx="162560" cy="162560"/>
          </a:xfrm>
          <a:prstGeom prst="ellipse">
            <a:avLst/>
          </a:prstGeom>
          <a:solidFill>
            <a:srgbClr val="FF99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defTabSz="975340" hangingPunct="1"/>
            <a:endParaRPr lang="en-US" sz="1920" kern="1200">
              <a:solidFill>
                <a:prstClr val="black"/>
              </a:solidFill>
              <a:latin typeface="Calibri"/>
            </a:endParaRPr>
          </a:p>
        </p:txBody>
      </p:sp>
    </p:spTree>
    <p:extLst>
      <p:ext uri="{BB962C8B-B14F-4D97-AF65-F5344CB8AC3E}">
        <p14:creationId xmlns:p14="http://schemas.microsoft.com/office/powerpoint/2010/main" val="400769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Image connectivity graph</a:t>
            </a:r>
          </a:p>
        </p:txBody>
      </p:sp>
      <p:pic>
        <p:nvPicPr>
          <p:cNvPr id="4" name="Picture 3"/>
          <p:cNvPicPr>
            <a:picLocks noChangeAspect="1" noChangeArrowheads="1"/>
          </p:cNvPicPr>
          <p:nvPr/>
        </p:nvPicPr>
        <p:blipFill>
          <a:blip r:embed="rId2" cstate="print"/>
          <a:srcRect/>
          <a:stretch>
            <a:fillRect/>
          </a:stretch>
        </p:blipFill>
        <p:spPr bwMode="auto">
          <a:xfrm>
            <a:off x="3806069" y="2836800"/>
            <a:ext cx="5268843" cy="4676903"/>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 name="TextBox 4"/>
          <p:cNvSpPr txBox="1"/>
          <p:nvPr/>
        </p:nvSpPr>
        <p:spPr>
          <a:xfrm>
            <a:off x="2515617" y="7680960"/>
            <a:ext cx="7969298" cy="387798"/>
          </a:xfrm>
          <a:prstGeom prst="rect">
            <a:avLst/>
          </a:prstGeom>
          <a:noFill/>
        </p:spPr>
        <p:txBody>
          <a:bodyPr wrap="none" rtlCol="0">
            <a:spAutoFit/>
          </a:bodyPr>
          <a:lstStyle/>
          <a:p>
            <a:pPr algn="l" defTabSz="975340" hangingPunct="1"/>
            <a:r>
              <a:rPr lang="en-US" sz="1920" kern="1200" dirty="0">
                <a:solidFill>
                  <a:prstClr val="black"/>
                </a:solidFill>
                <a:latin typeface="Calibri"/>
              </a:rPr>
              <a:t>(graph layout produced using  the </a:t>
            </a:r>
            <a:r>
              <a:rPr lang="en-US" sz="1920" kern="1200" dirty="0" err="1">
                <a:solidFill>
                  <a:prstClr val="black"/>
                </a:solidFill>
                <a:latin typeface="Calibri"/>
              </a:rPr>
              <a:t>Graphviz</a:t>
            </a:r>
            <a:r>
              <a:rPr lang="en-US" sz="1920" kern="1200" dirty="0">
                <a:solidFill>
                  <a:prstClr val="black"/>
                </a:solidFill>
                <a:latin typeface="Calibri"/>
              </a:rPr>
              <a:t> toolkit: </a:t>
            </a:r>
            <a:r>
              <a:rPr lang="en-US" sz="1920" kern="1200" dirty="0">
                <a:solidFill>
                  <a:prstClr val="black"/>
                </a:solidFill>
                <a:latin typeface="Calibri"/>
                <a:hlinkClick r:id="rId3"/>
              </a:rPr>
              <a:t>http://www.graphviz.org/</a:t>
            </a:r>
            <a:r>
              <a:rPr lang="en-US" sz="1920" kern="1200" dirty="0">
                <a:solidFill>
                  <a:prstClr val="black"/>
                </a:solidFill>
                <a:latin typeface="Calibri"/>
              </a:rPr>
              <a:t>)</a:t>
            </a:r>
          </a:p>
        </p:txBody>
      </p:sp>
    </p:spTree>
    <p:extLst>
      <p:ext uri="{BB962C8B-B14F-4D97-AF65-F5344CB8AC3E}">
        <p14:creationId xmlns:p14="http://schemas.microsoft.com/office/powerpoint/2010/main" val="956103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Structure from motion</a:t>
            </a:r>
          </a:p>
        </p:txBody>
      </p:sp>
      <p:sp>
        <p:nvSpPr>
          <p:cNvPr id="21507" name="Rectangle 3"/>
          <p:cNvSpPr>
            <a:spLocks noChangeArrowheads="1"/>
          </p:cNvSpPr>
          <p:nvPr/>
        </p:nvSpPr>
        <p:spPr bwMode="auto">
          <a:xfrm>
            <a:off x="6226387" y="3738881"/>
            <a:ext cx="1300480" cy="1300480"/>
          </a:xfrm>
          <a:prstGeom prst="rect">
            <a:avLst/>
          </a:prstGeom>
          <a:solidFill>
            <a:srgbClr val="DDEEFF"/>
          </a:solidFill>
          <a:ln w="9525">
            <a:miter lim="800000"/>
            <a:headEnd/>
            <a:tailEnd/>
          </a:ln>
          <a:scene3d>
            <a:camera prst="legacyObliqueTopRight">
              <a:rot lat="0" lon="18300000" rev="0"/>
            </a:camera>
            <a:lightRig rig="legacyFlat3" dir="b"/>
          </a:scene3d>
          <a:sp3d extrusionH="1700200" prstMaterial="legacyMatte">
            <a:bevelT w="13500" h="13500" prst="angle"/>
            <a:bevelB w="13500" h="13500" prst="angle"/>
            <a:extrusionClr>
              <a:srgbClr val="DDEEFF"/>
            </a:extrusionClr>
          </a:sp3d>
        </p:spPr>
        <p:txBody>
          <a:bodyPr wrap="none" anchor="ctr">
            <a:flatTx/>
          </a:bodyPr>
          <a:lstStyle/>
          <a:p>
            <a:pPr algn="l" defTabSz="975340" hangingPunct="1"/>
            <a:endParaRPr lang="en-US" sz="1920" kern="1200">
              <a:solidFill>
                <a:prstClr val="black"/>
              </a:solidFill>
              <a:latin typeface="Calibri" pitchFamily="34" charset="0"/>
            </a:endParaRPr>
          </a:p>
        </p:txBody>
      </p:sp>
      <p:sp>
        <p:nvSpPr>
          <p:cNvPr id="123908" name="AutoShape 4"/>
          <p:cNvSpPr>
            <a:spLocks noChangeArrowheads="1"/>
          </p:cNvSpPr>
          <p:nvPr/>
        </p:nvSpPr>
        <p:spPr bwMode="auto">
          <a:xfrm rot="5400000">
            <a:off x="2551008" y="5175674"/>
            <a:ext cx="2113280" cy="1840653"/>
          </a:xfrm>
          <a:prstGeom prst="parallelogram">
            <a:avLst>
              <a:gd name="adj" fmla="val 28703"/>
            </a:avLst>
          </a:prstGeom>
          <a:noFill/>
          <a:ln w="28575">
            <a:solidFill>
              <a:schemeClr val="tx1"/>
            </a:solidFill>
            <a:miter lim="800000"/>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123910" name="Rectangle 6"/>
          <p:cNvSpPr>
            <a:spLocks noChangeArrowheads="1"/>
          </p:cNvSpPr>
          <p:nvPr/>
        </p:nvSpPr>
        <p:spPr bwMode="auto">
          <a:xfrm>
            <a:off x="3777829" y="5789508"/>
            <a:ext cx="612987" cy="612987"/>
          </a:xfrm>
          <a:prstGeom prst="rect">
            <a:avLst/>
          </a:prstGeom>
          <a:solidFill>
            <a:srgbClr val="DDEEFF"/>
          </a:solidFill>
          <a:ln w="9525">
            <a:miter lim="800000"/>
            <a:headEnd/>
            <a:tailEnd/>
          </a:ln>
          <a:scene3d>
            <a:camera prst="legacyObliqueTopRight">
              <a:rot lat="0" lon="16499997" rev="0"/>
            </a:camera>
            <a:lightRig rig="legacyFlat3" dir="b"/>
          </a:scene3d>
          <a:sp3d extrusionH="684200" prstMaterial="legacyMatte">
            <a:bevelT w="13500" h="13500" prst="angle"/>
            <a:bevelB w="13500" h="13500" prst="angle"/>
            <a:extrusionClr>
              <a:srgbClr val="DDEEFF"/>
            </a:extrusionClr>
          </a:sp3d>
        </p:spPr>
        <p:txBody>
          <a:bodyPr wrap="none" anchor="ctr">
            <a:flatTx/>
          </a:bodyPr>
          <a:lstStyle/>
          <a:p>
            <a:pPr algn="l" defTabSz="975340" hangingPunct="1"/>
            <a:endParaRPr lang="en-US" sz="1920" kern="1200">
              <a:solidFill>
                <a:prstClr val="black"/>
              </a:solidFill>
              <a:latin typeface="Calibri" pitchFamily="34" charset="0"/>
            </a:endParaRPr>
          </a:p>
        </p:txBody>
      </p:sp>
      <p:sp>
        <p:nvSpPr>
          <p:cNvPr id="123909" name="AutoShape 5"/>
          <p:cNvSpPr>
            <a:spLocks noChangeArrowheads="1"/>
          </p:cNvSpPr>
          <p:nvPr/>
        </p:nvSpPr>
        <p:spPr bwMode="auto">
          <a:xfrm rot="16200000" flipH="1">
            <a:off x="8079741" y="5380568"/>
            <a:ext cx="2113280" cy="1840654"/>
          </a:xfrm>
          <a:prstGeom prst="parallelogram">
            <a:avLst>
              <a:gd name="adj" fmla="val 28703"/>
            </a:avLst>
          </a:prstGeom>
          <a:noFill/>
          <a:ln w="28575">
            <a:solidFill>
              <a:schemeClr val="tx1"/>
            </a:solidFill>
            <a:miter lim="800000"/>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123911" name="Rectangle 7"/>
          <p:cNvSpPr>
            <a:spLocks noChangeArrowheads="1"/>
          </p:cNvSpPr>
          <p:nvPr/>
        </p:nvSpPr>
        <p:spPr bwMode="auto">
          <a:xfrm>
            <a:off x="8966202" y="6062135"/>
            <a:ext cx="612987" cy="612987"/>
          </a:xfrm>
          <a:prstGeom prst="rect">
            <a:avLst/>
          </a:prstGeom>
          <a:solidFill>
            <a:srgbClr val="DDEEFF"/>
          </a:solidFill>
          <a:ln w="9525">
            <a:miter lim="800000"/>
            <a:headEnd/>
            <a:tailEnd/>
          </a:ln>
          <a:scene3d>
            <a:camera prst="legacyObliqueTopRight">
              <a:rot lat="0" lon="19199998" rev="0"/>
            </a:camera>
            <a:lightRig rig="legacyFlat3" dir="b"/>
          </a:scene3d>
          <a:sp3d extrusionH="887400" prstMaterial="legacyMatte">
            <a:bevelT w="13500" h="13500" prst="angle"/>
            <a:bevelB w="13500" h="13500" prst="angle"/>
            <a:extrusionClr>
              <a:srgbClr val="DDEEFF"/>
            </a:extrusionClr>
          </a:sp3d>
        </p:spPr>
        <p:txBody>
          <a:bodyPr wrap="none" anchor="ctr">
            <a:flatTx/>
          </a:bodyPr>
          <a:lstStyle/>
          <a:p>
            <a:pPr algn="l" defTabSz="975340" hangingPunct="1"/>
            <a:endParaRPr lang="en-US" sz="1920" kern="1200">
              <a:solidFill>
                <a:prstClr val="black"/>
              </a:solidFill>
              <a:latin typeface="Calibri" pitchFamily="34" charset="0"/>
            </a:endParaRPr>
          </a:p>
        </p:txBody>
      </p:sp>
      <p:sp>
        <p:nvSpPr>
          <p:cNvPr id="123915" name="Rectangle 11"/>
          <p:cNvSpPr>
            <a:spLocks noChangeArrowheads="1"/>
          </p:cNvSpPr>
          <p:nvPr/>
        </p:nvSpPr>
        <p:spPr bwMode="auto">
          <a:xfrm>
            <a:off x="5427134" y="5852161"/>
            <a:ext cx="2181013" cy="1568027"/>
          </a:xfrm>
          <a:prstGeom prst="rect">
            <a:avLst/>
          </a:prstGeom>
          <a:noFill/>
          <a:ln w="28575">
            <a:solidFill>
              <a:schemeClr val="tx1"/>
            </a:solidFill>
            <a:miter lim="800000"/>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123917" name="Rectangle 13"/>
          <p:cNvSpPr>
            <a:spLocks noChangeArrowheads="1"/>
          </p:cNvSpPr>
          <p:nvPr/>
        </p:nvSpPr>
        <p:spPr bwMode="auto">
          <a:xfrm>
            <a:off x="6382175" y="6397415"/>
            <a:ext cx="612987" cy="612987"/>
          </a:xfrm>
          <a:prstGeom prst="rect">
            <a:avLst/>
          </a:prstGeom>
          <a:solidFill>
            <a:srgbClr val="DDEEFF"/>
          </a:solidFill>
          <a:ln w="9525">
            <a:miter lim="800000"/>
            <a:headEnd/>
            <a:tailEnd/>
          </a:ln>
          <a:scene3d>
            <a:camera prst="legacyObliqueTopRight">
              <a:rot lat="0" lon="18300000" rev="0"/>
            </a:camera>
            <a:lightRig rig="legacyFlat3" dir="b"/>
          </a:scene3d>
          <a:sp3d extrusionH="785800" prstMaterial="legacyMatte">
            <a:bevelT w="13500" h="13500" prst="angle"/>
            <a:bevelB w="13500" h="13500" prst="angle"/>
            <a:extrusionClr>
              <a:srgbClr val="DDEEFF"/>
            </a:extrusionClr>
          </a:sp3d>
        </p:spPr>
        <p:txBody>
          <a:bodyPr wrap="none" anchor="ctr">
            <a:flatTx/>
          </a:bodyPr>
          <a:lstStyle/>
          <a:p>
            <a:pPr algn="l" defTabSz="975340" hangingPunct="1"/>
            <a:endParaRPr lang="en-US" sz="1920" kern="1200">
              <a:solidFill>
                <a:prstClr val="black"/>
              </a:solidFill>
              <a:latin typeface="Calibri" pitchFamily="34" charset="0"/>
            </a:endParaRPr>
          </a:p>
        </p:txBody>
      </p:sp>
      <p:sp>
        <p:nvSpPr>
          <p:cNvPr id="123937" name="Line 33"/>
          <p:cNvSpPr>
            <a:spLocks noChangeShapeType="1"/>
          </p:cNvSpPr>
          <p:nvPr/>
        </p:nvSpPr>
        <p:spPr bwMode="auto">
          <a:xfrm flipH="1">
            <a:off x="2118361" y="5039360"/>
            <a:ext cx="568960" cy="2194560"/>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38" name="Line 34"/>
          <p:cNvSpPr>
            <a:spLocks noChangeShapeType="1"/>
          </p:cNvSpPr>
          <p:nvPr/>
        </p:nvSpPr>
        <p:spPr bwMode="auto">
          <a:xfrm flipH="1">
            <a:off x="2118361" y="6583680"/>
            <a:ext cx="568960" cy="650240"/>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39" name="Line 35"/>
          <p:cNvSpPr>
            <a:spLocks noChangeShapeType="1"/>
          </p:cNvSpPr>
          <p:nvPr/>
        </p:nvSpPr>
        <p:spPr bwMode="auto">
          <a:xfrm flipH="1">
            <a:off x="2118362" y="5572762"/>
            <a:ext cx="2421467" cy="1661159"/>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41" name="Line 37"/>
          <p:cNvSpPr>
            <a:spLocks noChangeShapeType="1"/>
          </p:cNvSpPr>
          <p:nvPr/>
        </p:nvSpPr>
        <p:spPr bwMode="auto">
          <a:xfrm flipH="1">
            <a:off x="2118361" y="7152641"/>
            <a:ext cx="2357120" cy="81280"/>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42" name="Line 38"/>
          <p:cNvSpPr>
            <a:spLocks noChangeShapeType="1"/>
          </p:cNvSpPr>
          <p:nvPr/>
        </p:nvSpPr>
        <p:spPr bwMode="auto">
          <a:xfrm>
            <a:off x="5413588" y="5855547"/>
            <a:ext cx="1056640" cy="2272453"/>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44" name="Line 40"/>
          <p:cNvSpPr>
            <a:spLocks noChangeShapeType="1"/>
          </p:cNvSpPr>
          <p:nvPr/>
        </p:nvSpPr>
        <p:spPr bwMode="auto">
          <a:xfrm flipH="1">
            <a:off x="6470228" y="5875868"/>
            <a:ext cx="1137920" cy="2252133"/>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45" name="Line 41"/>
          <p:cNvSpPr>
            <a:spLocks noChangeShapeType="1"/>
          </p:cNvSpPr>
          <p:nvPr/>
        </p:nvSpPr>
        <p:spPr bwMode="auto">
          <a:xfrm>
            <a:off x="5413588" y="7420188"/>
            <a:ext cx="1056640" cy="707813"/>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47" name="Line 43"/>
          <p:cNvSpPr>
            <a:spLocks noChangeShapeType="1"/>
          </p:cNvSpPr>
          <p:nvPr/>
        </p:nvSpPr>
        <p:spPr bwMode="auto">
          <a:xfrm flipH="1">
            <a:off x="6470228" y="7420188"/>
            <a:ext cx="1137920" cy="707813"/>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48" name="Line 44"/>
          <p:cNvSpPr>
            <a:spLocks noChangeShapeType="1"/>
          </p:cNvSpPr>
          <p:nvPr/>
        </p:nvSpPr>
        <p:spPr bwMode="auto">
          <a:xfrm>
            <a:off x="8200814" y="5777654"/>
            <a:ext cx="2343573" cy="1417321"/>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49" name="Line 45"/>
          <p:cNvSpPr>
            <a:spLocks noChangeShapeType="1"/>
          </p:cNvSpPr>
          <p:nvPr/>
        </p:nvSpPr>
        <p:spPr bwMode="auto">
          <a:xfrm flipV="1">
            <a:off x="8187267" y="7194974"/>
            <a:ext cx="2357120" cy="162560"/>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50" name="Line 46"/>
          <p:cNvSpPr>
            <a:spLocks noChangeShapeType="1"/>
          </p:cNvSpPr>
          <p:nvPr/>
        </p:nvSpPr>
        <p:spPr bwMode="auto">
          <a:xfrm>
            <a:off x="10056707" y="6788575"/>
            <a:ext cx="487680" cy="406400"/>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51" name="Line 47"/>
          <p:cNvSpPr>
            <a:spLocks noChangeShapeType="1"/>
          </p:cNvSpPr>
          <p:nvPr/>
        </p:nvSpPr>
        <p:spPr bwMode="auto">
          <a:xfrm>
            <a:off x="10056707" y="5244254"/>
            <a:ext cx="487680" cy="1950720"/>
          </a:xfrm>
          <a:prstGeom prst="line">
            <a:avLst/>
          </a:prstGeom>
          <a:noFill/>
          <a:ln w="9525">
            <a:solidFill>
              <a:schemeClr val="tx1"/>
            </a:solidFill>
            <a:round/>
            <a:headEnd/>
            <a:tailEnd/>
          </a:ln>
        </p:spPr>
        <p:txBody>
          <a:bodyPr/>
          <a:lstStyle/>
          <a:p>
            <a:pPr algn="l" defTabSz="975340" hangingPunct="1"/>
            <a:endParaRPr lang="en-US" sz="1920" kern="1200">
              <a:solidFill>
                <a:prstClr val="black"/>
              </a:solidFill>
              <a:latin typeface="Calibri"/>
            </a:endParaRPr>
          </a:p>
        </p:txBody>
      </p:sp>
      <p:sp>
        <p:nvSpPr>
          <p:cNvPr id="123955" name="Text Box 51"/>
          <p:cNvSpPr txBox="1">
            <a:spLocks noChangeArrowheads="1"/>
          </p:cNvSpPr>
          <p:nvPr/>
        </p:nvSpPr>
        <p:spPr bwMode="auto">
          <a:xfrm>
            <a:off x="2367282" y="7211907"/>
            <a:ext cx="1134991" cy="387798"/>
          </a:xfrm>
          <a:prstGeom prst="rect">
            <a:avLst/>
          </a:prstGeom>
          <a:noFill/>
          <a:ln w="9525">
            <a:noFill/>
            <a:miter lim="800000"/>
            <a:headEnd/>
            <a:tailEnd/>
          </a:ln>
        </p:spPr>
        <p:txBody>
          <a:bodyPr wrap="none">
            <a:spAutoFit/>
          </a:bodyPr>
          <a:lstStyle/>
          <a:p>
            <a:pPr algn="l" defTabSz="975340" hangingPunct="1"/>
            <a:r>
              <a:rPr lang="en-US" sz="1920" kern="1200">
                <a:solidFill>
                  <a:prstClr val="black"/>
                </a:solidFill>
                <a:latin typeface="Calibri" pitchFamily="34" charset="0"/>
              </a:rPr>
              <a:t>Camera 1</a:t>
            </a:r>
          </a:p>
        </p:txBody>
      </p:sp>
      <p:sp>
        <p:nvSpPr>
          <p:cNvPr id="123956" name="Text Box 52"/>
          <p:cNvSpPr txBox="1">
            <a:spLocks noChangeArrowheads="1"/>
          </p:cNvSpPr>
          <p:nvPr/>
        </p:nvSpPr>
        <p:spPr bwMode="auto">
          <a:xfrm>
            <a:off x="4663441" y="7662334"/>
            <a:ext cx="1134991" cy="387798"/>
          </a:xfrm>
          <a:prstGeom prst="rect">
            <a:avLst/>
          </a:prstGeom>
          <a:noFill/>
          <a:ln w="9525">
            <a:noFill/>
            <a:miter lim="800000"/>
            <a:headEnd/>
            <a:tailEnd/>
          </a:ln>
        </p:spPr>
        <p:txBody>
          <a:bodyPr wrap="none">
            <a:spAutoFit/>
          </a:bodyPr>
          <a:lstStyle/>
          <a:p>
            <a:pPr algn="l" defTabSz="975340" hangingPunct="1"/>
            <a:r>
              <a:rPr lang="en-US" sz="1920" kern="1200">
                <a:solidFill>
                  <a:prstClr val="black"/>
                </a:solidFill>
                <a:latin typeface="Calibri" pitchFamily="34" charset="0"/>
              </a:rPr>
              <a:t>Camera 2</a:t>
            </a:r>
          </a:p>
        </p:txBody>
      </p:sp>
      <p:sp>
        <p:nvSpPr>
          <p:cNvPr id="123957" name="Text Box 53"/>
          <p:cNvSpPr txBox="1">
            <a:spLocks noChangeArrowheads="1"/>
          </p:cNvSpPr>
          <p:nvPr/>
        </p:nvSpPr>
        <p:spPr bwMode="auto">
          <a:xfrm>
            <a:off x="9392921" y="7211907"/>
            <a:ext cx="1134991" cy="387798"/>
          </a:xfrm>
          <a:prstGeom prst="rect">
            <a:avLst/>
          </a:prstGeom>
          <a:noFill/>
          <a:ln w="9525">
            <a:noFill/>
            <a:miter lim="800000"/>
            <a:headEnd/>
            <a:tailEnd/>
          </a:ln>
        </p:spPr>
        <p:txBody>
          <a:bodyPr wrap="none">
            <a:spAutoFit/>
          </a:bodyPr>
          <a:lstStyle/>
          <a:p>
            <a:pPr algn="l" defTabSz="975340" hangingPunct="1"/>
            <a:r>
              <a:rPr lang="en-US" sz="1920" kern="1200">
                <a:solidFill>
                  <a:prstClr val="black"/>
                </a:solidFill>
                <a:latin typeface="Calibri" pitchFamily="34" charset="0"/>
              </a:rPr>
              <a:t>Camera 3</a:t>
            </a:r>
          </a:p>
        </p:txBody>
      </p:sp>
      <p:grpSp>
        <p:nvGrpSpPr>
          <p:cNvPr id="2" name="Group 54"/>
          <p:cNvGrpSpPr>
            <a:grpSpLocks/>
          </p:cNvGrpSpPr>
          <p:nvPr/>
        </p:nvGrpSpPr>
        <p:grpSpPr bwMode="auto">
          <a:xfrm>
            <a:off x="3146215" y="5613402"/>
            <a:ext cx="1148080" cy="917787"/>
            <a:chOff x="831" y="2079"/>
            <a:chExt cx="822" cy="657"/>
          </a:xfrm>
        </p:grpSpPr>
        <p:sp>
          <p:nvSpPr>
            <p:cNvPr id="21571" name="Oval 55"/>
            <p:cNvSpPr>
              <a:spLocks noChangeArrowheads="1"/>
            </p:cNvSpPr>
            <p:nvPr/>
          </p:nvSpPr>
          <p:spPr bwMode="auto">
            <a:xfrm>
              <a:off x="840" y="2235"/>
              <a:ext cx="69" cy="69"/>
            </a:xfrm>
            <a:prstGeom prst="ellipse">
              <a:avLst/>
            </a:prstGeom>
            <a:solidFill>
              <a:srgbClr val="FF0101"/>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72" name="Oval 56"/>
            <p:cNvSpPr>
              <a:spLocks noChangeArrowheads="1"/>
            </p:cNvSpPr>
            <p:nvPr/>
          </p:nvSpPr>
          <p:spPr bwMode="auto">
            <a:xfrm>
              <a:off x="1368" y="2256"/>
              <a:ext cx="69" cy="69"/>
            </a:xfrm>
            <a:prstGeom prst="ellipse">
              <a:avLst/>
            </a:prstGeom>
            <a:solidFill>
              <a:srgbClr val="00FF00"/>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73" name="Oval 57"/>
            <p:cNvSpPr>
              <a:spLocks noChangeArrowheads="1"/>
            </p:cNvSpPr>
            <p:nvPr/>
          </p:nvSpPr>
          <p:spPr bwMode="auto">
            <a:xfrm>
              <a:off x="831" y="2652"/>
              <a:ext cx="69" cy="69"/>
            </a:xfrm>
            <a:prstGeom prst="ellipse">
              <a:avLst/>
            </a:prstGeom>
            <a:solidFill>
              <a:srgbClr val="6699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74" name="Oval 58"/>
            <p:cNvSpPr>
              <a:spLocks noChangeArrowheads="1"/>
            </p:cNvSpPr>
            <p:nvPr/>
          </p:nvSpPr>
          <p:spPr bwMode="auto">
            <a:xfrm>
              <a:off x="1359" y="2667"/>
              <a:ext cx="69" cy="69"/>
            </a:xfrm>
            <a:prstGeom prst="ellipse">
              <a:avLst/>
            </a:prstGeom>
            <a:solidFill>
              <a:srgbClr val="FF00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75" name="Oval 59"/>
            <p:cNvSpPr>
              <a:spLocks noChangeArrowheads="1"/>
            </p:cNvSpPr>
            <p:nvPr/>
          </p:nvSpPr>
          <p:spPr bwMode="auto">
            <a:xfrm>
              <a:off x="1584" y="2523"/>
              <a:ext cx="69" cy="69"/>
            </a:xfrm>
            <a:prstGeom prst="ellipse">
              <a:avLst/>
            </a:prstGeom>
            <a:solidFill>
              <a:srgbClr val="FFFF00"/>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76" name="Oval 60"/>
            <p:cNvSpPr>
              <a:spLocks noChangeArrowheads="1"/>
            </p:cNvSpPr>
            <p:nvPr/>
          </p:nvSpPr>
          <p:spPr bwMode="auto">
            <a:xfrm>
              <a:off x="1572" y="2115"/>
              <a:ext cx="69" cy="69"/>
            </a:xfrm>
            <a:prstGeom prst="ellipse">
              <a:avLst/>
            </a:prstGeom>
            <a:solidFill>
              <a:srgbClr val="00FF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77" name="Oval 61"/>
            <p:cNvSpPr>
              <a:spLocks noChangeArrowheads="1"/>
            </p:cNvSpPr>
            <p:nvPr/>
          </p:nvSpPr>
          <p:spPr bwMode="auto">
            <a:xfrm>
              <a:off x="1023" y="2079"/>
              <a:ext cx="69" cy="69"/>
            </a:xfrm>
            <a:prstGeom prst="ellipse">
              <a:avLst/>
            </a:prstGeom>
            <a:solidFill>
              <a:srgbClr val="FF99CC"/>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grpSp>
      <p:grpSp>
        <p:nvGrpSpPr>
          <p:cNvPr id="3" name="Group 62"/>
          <p:cNvGrpSpPr>
            <a:grpSpLocks/>
          </p:cNvGrpSpPr>
          <p:nvPr/>
        </p:nvGrpSpPr>
        <p:grpSpPr bwMode="auto">
          <a:xfrm>
            <a:off x="5858934" y="6116322"/>
            <a:ext cx="1144693" cy="1014307"/>
            <a:chOff x="2412" y="2031"/>
            <a:chExt cx="837" cy="741"/>
          </a:xfrm>
        </p:grpSpPr>
        <p:sp>
          <p:nvSpPr>
            <p:cNvPr id="21564" name="Oval 6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65" name="Oval 6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66" name="Oval 6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67" name="Oval 6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68" name="Oval 67"/>
            <p:cNvSpPr>
              <a:spLocks noChangeArrowheads="1"/>
            </p:cNvSpPr>
            <p:nvPr/>
          </p:nvSpPr>
          <p:spPr bwMode="auto">
            <a:xfrm>
              <a:off x="3180" y="2595"/>
              <a:ext cx="69" cy="69"/>
            </a:xfrm>
            <a:prstGeom prst="ellipse">
              <a:avLst/>
            </a:prstGeom>
            <a:solidFill>
              <a:srgbClr val="FFFF00"/>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69" name="Oval 68"/>
            <p:cNvSpPr>
              <a:spLocks noChangeArrowheads="1"/>
            </p:cNvSpPr>
            <p:nvPr/>
          </p:nvSpPr>
          <p:spPr bwMode="auto">
            <a:xfrm>
              <a:off x="3168" y="2160"/>
              <a:ext cx="69" cy="69"/>
            </a:xfrm>
            <a:prstGeom prst="ellipse">
              <a:avLst/>
            </a:prstGeom>
            <a:solidFill>
              <a:srgbClr val="00FF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70" name="Oval 6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grpSp>
      <p:grpSp>
        <p:nvGrpSpPr>
          <p:cNvPr id="4" name="Group 70"/>
          <p:cNvGrpSpPr>
            <a:grpSpLocks/>
          </p:cNvGrpSpPr>
          <p:nvPr/>
        </p:nvGrpSpPr>
        <p:grpSpPr bwMode="auto">
          <a:xfrm>
            <a:off x="8569960" y="5696374"/>
            <a:ext cx="1070187" cy="1083733"/>
            <a:chOff x="4188" y="2004"/>
            <a:chExt cx="756" cy="765"/>
          </a:xfrm>
        </p:grpSpPr>
        <p:sp>
          <p:nvSpPr>
            <p:cNvPr id="21557" name="Oval 71"/>
            <p:cNvSpPr>
              <a:spLocks noChangeArrowheads="1"/>
            </p:cNvSpPr>
            <p:nvPr/>
          </p:nvSpPr>
          <p:spPr bwMode="auto">
            <a:xfrm>
              <a:off x="4191" y="2100"/>
              <a:ext cx="69" cy="69"/>
            </a:xfrm>
            <a:prstGeom prst="ellipse">
              <a:avLst/>
            </a:prstGeom>
            <a:solidFill>
              <a:srgbClr val="FF0101"/>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58" name="Oval 72"/>
            <p:cNvSpPr>
              <a:spLocks noChangeArrowheads="1"/>
            </p:cNvSpPr>
            <p:nvPr/>
          </p:nvSpPr>
          <p:spPr bwMode="auto">
            <a:xfrm>
              <a:off x="4443" y="2268"/>
              <a:ext cx="69" cy="69"/>
            </a:xfrm>
            <a:prstGeom prst="ellipse">
              <a:avLst/>
            </a:prstGeom>
            <a:solidFill>
              <a:srgbClr val="00FF00"/>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59" name="Oval 73"/>
            <p:cNvSpPr>
              <a:spLocks noChangeArrowheads="1"/>
            </p:cNvSpPr>
            <p:nvPr/>
          </p:nvSpPr>
          <p:spPr bwMode="auto">
            <a:xfrm>
              <a:off x="4188" y="2523"/>
              <a:ext cx="69" cy="69"/>
            </a:xfrm>
            <a:prstGeom prst="ellipse">
              <a:avLst/>
            </a:prstGeom>
            <a:solidFill>
              <a:srgbClr val="6699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60" name="Oval 74"/>
            <p:cNvSpPr>
              <a:spLocks noChangeArrowheads="1"/>
            </p:cNvSpPr>
            <p:nvPr/>
          </p:nvSpPr>
          <p:spPr bwMode="auto">
            <a:xfrm>
              <a:off x="4428" y="2700"/>
              <a:ext cx="69" cy="69"/>
            </a:xfrm>
            <a:prstGeom prst="ellipse">
              <a:avLst/>
            </a:prstGeom>
            <a:solidFill>
              <a:srgbClr val="FF00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61" name="Oval 75"/>
            <p:cNvSpPr>
              <a:spLocks noChangeArrowheads="1"/>
            </p:cNvSpPr>
            <p:nvPr/>
          </p:nvSpPr>
          <p:spPr bwMode="auto">
            <a:xfrm>
              <a:off x="4875" y="2592"/>
              <a:ext cx="69" cy="69"/>
            </a:xfrm>
            <a:prstGeom prst="ellipse">
              <a:avLst/>
            </a:prstGeom>
            <a:solidFill>
              <a:srgbClr val="FFFF00"/>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62" name="Oval 76"/>
            <p:cNvSpPr>
              <a:spLocks noChangeArrowheads="1"/>
            </p:cNvSpPr>
            <p:nvPr/>
          </p:nvSpPr>
          <p:spPr bwMode="auto">
            <a:xfrm>
              <a:off x="4848" y="2175"/>
              <a:ext cx="69" cy="69"/>
            </a:xfrm>
            <a:prstGeom prst="ellipse">
              <a:avLst/>
            </a:prstGeom>
            <a:solidFill>
              <a:srgbClr val="00FF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63" name="Oval 77"/>
            <p:cNvSpPr>
              <a:spLocks noChangeArrowheads="1"/>
            </p:cNvSpPr>
            <p:nvPr/>
          </p:nvSpPr>
          <p:spPr bwMode="auto">
            <a:xfrm>
              <a:off x="4635" y="2004"/>
              <a:ext cx="69" cy="69"/>
            </a:xfrm>
            <a:prstGeom prst="ellipse">
              <a:avLst/>
            </a:prstGeom>
            <a:solidFill>
              <a:srgbClr val="FF99CC"/>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grpSp>
      <p:sp>
        <p:nvSpPr>
          <p:cNvPr id="123990" name="Text Box 86"/>
          <p:cNvSpPr txBox="1">
            <a:spLocks noChangeArrowheads="1"/>
          </p:cNvSpPr>
          <p:nvPr/>
        </p:nvSpPr>
        <p:spPr bwMode="auto">
          <a:xfrm>
            <a:off x="2470575" y="7437121"/>
            <a:ext cx="958427" cy="552011"/>
          </a:xfrm>
          <a:prstGeom prst="rect">
            <a:avLst/>
          </a:prstGeom>
          <a:noFill/>
          <a:ln w="9525">
            <a:noFill/>
            <a:miter lim="800000"/>
            <a:headEnd/>
            <a:tailEnd/>
          </a:ln>
        </p:spPr>
        <p:txBody>
          <a:bodyPr>
            <a:spAutoFit/>
          </a:bodyPr>
          <a:lstStyle/>
          <a:p>
            <a:pPr algn="l" defTabSz="975340" hangingPunct="1"/>
            <a:r>
              <a:rPr lang="en-US" sz="2987" i="1" kern="1200">
                <a:solidFill>
                  <a:prstClr val="black"/>
                </a:solidFill>
                <a:latin typeface="Times New Roman" pitchFamily="18" charset="0"/>
              </a:rPr>
              <a:t>R</a:t>
            </a:r>
            <a:r>
              <a:rPr lang="en-US" sz="2987" kern="1200" baseline="-25000">
                <a:solidFill>
                  <a:prstClr val="black"/>
                </a:solidFill>
                <a:latin typeface="Times New Roman" pitchFamily="18" charset="0"/>
              </a:rPr>
              <a:t>1</a:t>
            </a:r>
            <a:r>
              <a:rPr lang="en-US" sz="2987" i="1" kern="1200">
                <a:solidFill>
                  <a:prstClr val="black"/>
                </a:solidFill>
                <a:latin typeface="Times New Roman" pitchFamily="18" charset="0"/>
              </a:rPr>
              <a:t>,t</a:t>
            </a:r>
            <a:r>
              <a:rPr lang="en-US" sz="2987" kern="1200" baseline="-25000">
                <a:solidFill>
                  <a:prstClr val="black"/>
                </a:solidFill>
                <a:latin typeface="Times New Roman" pitchFamily="18" charset="0"/>
              </a:rPr>
              <a:t>1</a:t>
            </a:r>
          </a:p>
        </p:txBody>
      </p:sp>
      <p:sp>
        <p:nvSpPr>
          <p:cNvPr id="123991" name="Text Box 87"/>
          <p:cNvSpPr txBox="1">
            <a:spLocks noChangeArrowheads="1"/>
          </p:cNvSpPr>
          <p:nvPr/>
        </p:nvSpPr>
        <p:spPr bwMode="auto">
          <a:xfrm>
            <a:off x="4810762" y="7887548"/>
            <a:ext cx="958427" cy="552011"/>
          </a:xfrm>
          <a:prstGeom prst="rect">
            <a:avLst/>
          </a:prstGeom>
          <a:noFill/>
          <a:ln w="9525">
            <a:noFill/>
            <a:miter lim="800000"/>
            <a:headEnd/>
            <a:tailEnd/>
          </a:ln>
        </p:spPr>
        <p:txBody>
          <a:bodyPr>
            <a:spAutoFit/>
          </a:bodyPr>
          <a:lstStyle/>
          <a:p>
            <a:pPr algn="l" defTabSz="975340" hangingPunct="1"/>
            <a:r>
              <a:rPr lang="en-US" sz="2987" i="1" kern="1200">
                <a:solidFill>
                  <a:prstClr val="black"/>
                </a:solidFill>
                <a:latin typeface="Times New Roman" pitchFamily="18" charset="0"/>
              </a:rPr>
              <a:t>R</a:t>
            </a:r>
            <a:r>
              <a:rPr lang="en-US" sz="2987" kern="1200" baseline="-25000">
                <a:solidFill>
                  <a:prstClr val="black"/>
                </a:solidFill>
                <a:latin typeface="Times New Roman" pitchFamily="18" charset="0"/>
              </a:rPr>
              <a:t>2</a:t>
            </a:r>
            <a:r>
              <a:rPr lang="en-US" sz="2987" i="1" kern="1200">
                <a:solidFill>
                  <a:prstClr val="black"/>
                </a:solidFill>
                <a:latin typeface="Times New Roman" pitchFamily="18" charset="0"/>
              </a:rPr>
              <a:t>,t</a:t>
            </a:r>
            <a:r>
              <a:rPr lang="en-US" sz="2987" kern="1200" baseline="-25000">
                <a:solidFill>
                  <a:prstClr val="black"/>
                </a:solidFill>
                <a:latin typeface="Times New Roman" pitchFamily="18" charset="0"/>
              </a:rPr>
              <a:t>2</a:t>
            </a:r>
          </a:p>
        </p:txBody>
      </p:sp>
      <p:sp>
        <p:nvSpPr>
          <p:cNvPr id="123992" name="Text Box 88"/>
          <p:cNvSpPr txBox="1">
            <a:spLocks noChangeArrowheads="1"/>
          </p:cNvSpPr>
          <p:nvPr/>
        </p:nvSpPr>
        <p:spPr bwMode="auto">
          <a:xfrm>
            <a:off x="9629988" y="7437121"/>
            <a:ext cx="958427" cy="552011"/>
          </a:xfrm>
          <a:prstGeom prst="rect">
            <a:avLst/>
          </a:prstGeom>
          <a:noFill/>
          <a:ln w="9525">
            <a:noFill/>
            <a:miter lim="800000"/>
            <a:headEnd/>
            <a:tailEnd/>
          </a:ln>
        </p:spPr>
        <p:txBody>
          <a:bodyPr>
            <a:spAutoFit/>
          </a:bodyPr>
          <a:lstStyle/>
          <a:p>
            <a:pPr algn="l" defTabSz="975340" hangingPunct="1"/>
            <a:r>
              <a:rPr lang="en-US" sz="2987" i="1" kern="1200">
                <a:solidFill>
                  <a:prstClr val="black"/>
                </a:solidFill>
                <a:latin typeface="Times New Roman" pitchFamily="18" charset="0"/>
              </a:rPr>
              <a:t>R</a:t>
            </a:r>
            <a:r>
              <a:rPr lang="en-US" sz="2987" kern="1200" baseline="-25000">
                <a:solidFill>
                  <a:prstClr val="black"/>
                </a:solidFill>
                <a:latin typeface="Times New Roman" pitchFamily="18" charset="0"/>
              </a:rPr>
              <a:t>3</a:t>
            </a:r>
            <a:r>
              <a:rPr lang="en-US" sz="2987" i="1" kern="1200">
                <a:solidFill>
                  <a:prstClr val="black"/>
                </a:solidFill>
                <a:latin typeface="Times New Roman" pitchFamily="18" charset="0"/>
              </a:rPr>
              <a:t>,t</a:t>
            </a:r>
            <a:r>
              <a:rPr lang="en-US" sz="2987" kern="1200" baseline="-25000">
                <a:solidFill>
                  <a:prstClr val="black"/>
                </a:solidFill>
                <a:latin typeface="Times New Roman" pitchFamily="18" charset="0"/>
              </a:rPr>
              <a:t>3</a:t>
            </a:r>
          </a:p>
        </p:txBody>
      </p:sp>
      <p:grpSp>
        <p:nvGrpSpPr>
          <p:cNvPr id="5" name="Group 97"/>
          <p:cNvGrpSpPr>
            <a:grpSpLocks/>
          </p:cNvGrpSpPr>
          <p:nvPr/>
        </p:nvGrpSpPr>
        <p:grpSpPr bwMode="auto">
          <a:xfrm>
            <a:off x="4617721" y="2665307"/>
            <a:ext cx="3561079" cy="2861735"/>
            <a:chOff x="1986" y="854"/>
            <a:chExt cx="2103" cy="1690"/>
          </a:xfrm>
        </p:grpSpPr>
        <p:sp>
          <p:nvSpPr>
            <p:cNvPr id="21550" name="Text Box 90"/>
            <p:cNvSpPr txBox="1">
              <a:spLocks noChangeArrowheads="1"/>
            </p:cNvSpPr>
            <p:nvPr/>
          </p:nvSpPr>
          <p:spPr bwMode="auto">
            <a:xfrm>
              <a:off x="2009" y="1170"/>
              <a:ext cx="338" cy="287"/>
            </a:xfrm>
            <a:prstGeom prst="rect">
              <a:avLst/>
            </a:prstGeom>
            <a:noFill/>
            <a:ln w="9525">
              <a:noFill/>
              <a:miter lim="800000"/>
              <a:headEnd/>
              <a:tailEnd/>
            </a:ln>
          </p:spPr>
          <p:txBody>
            <a:bodyPr>
              <a:spAutoFit/>
            </a:bodyPr>
            <a:lstStyle/>
            <a:p>
              <a:pPr algn="l" defTabSz="975340" hangingPunct="1"/>
              <a:r>
                <a:rPr lang="en-US" sz="2560" i="1" kern="1200" dirty="0">
                  <a:solidFill>
                    <a:prstClr val="black"/>
                  </a:solidFill>
                  <a:latin typeface="Times New Roman" pitchFamily="18" charset="0"/>
                </a:rPr>
                <a:t>X</a:t>
              </a:r>
              <a:r>
                <a:rPr lang="en-US" sz="2560" kern="1200" baseline="-25000" dirty="0">
                  <a:solidFill>
                    <a:prstClr val="black"/>
                  </a:solidFill>
                  <a:latin typeface="Times New Roman" pitchFamily="18" charset="0"/>
                </a:rPr>
                <a:t>1</a:t>
              </a:r>
            </a:p>
          </p:txBody>
        </p:sp>
        <p:sp>
          <p:nvSpPr>
            <p:cNvPr id="21551" name="Text Box 91"/>
            <p:cNvSpPr txBox="1">
              <a:spLocks noChangeArrowheads="1"/>
            </p:cNvSpPr>
            <p:nvPr/>
          </p:nvSpPr>
          <p:spPr bwMode="auto">
            <a:xfrm>
              <a:off x="2686" y="854"/>
              <a:ext cx="338" cy="287"/>
            </a:xfrm>
            <a:prstGeom prst="rect">
              <a:avLst/>
            </a:prstGeom>
            <a:noFill/>
            <a:ln w="9525">
              <a:noFill/>
              <a:miter lim="800000"/>
              <a:headEnd/>
              <a:tailEnd/>
            </a:ln>
          </p:spPr>
          <p:txBody>
            <a:bodyPr>
              <a:spAutoFit/>
            </a:bodyPr>
            <a:lstStyle/>
            <a:p>
              <a:pPr algn="l" defTabSz="975340" hangingPunct="1"/>
              <a:r>
                <a:rPr lang="en-US" sz="2560" i="1" kern="1200" dirty="0">
                  <a:solidFill>
                    <a:prstClr val="black"/>
                  </a:solidFill>
                  <a:latin typeface="Times New Roman" pitchFamily="18" charset="0"/>
                </a:rPr>
                <a:t>X</a:t>
              </a:r>
              <a:r>
                <a:rPr lang="en-US" sz="2560" kern="1200" baseline="-25000" dirty="0">
                  <a:solidFill>
                    <a:prstClr val="black"/>
                  </a:solidFill>
                  <a:latin typeface="Times New Roman" pitchFamily="18" charset="0"/>
                </a:rPr>
                <a:t>4</a:t>
              </a:r>
            </a:p>
          </p:txBody>
        </p:sp>
        <p:sp>
          <p:nvSpPr>
            <p:cNvPr id="21552" name="Text Box 92"/>
            <p:cNvSpPr txBox="1">
              <a:spLocks noChangeArrowheads="1"/>
            </p:cNvSpPr>
            <p:nvPr/>
          </p:nvSpPr>
          <p:spPr bwMode="auto">
            <a:xfrm>
              <a:off x="3703" y="1192"/>
              <a:ext cx="338" cy="287"/>
            </a:xfrm>
            <a:prstGeom prst="rect">
              <a:avLst/>
            </a:prstGeom>
            <a:noFill/>
            <a:ln w="9525">
              <a:noFill/>
              <a:miter lim="800000"/>
              <a:headEnd/>
              <a:tailEnd/>
            </a:ln>
          </p:spPr>
          <p:txBody>
            <a:bodyPr>
              <a:spAutoFit/>
            </a:bodyPr>
            <a:lstStyle/>
            <a:p>
              <a:pPr algn="l" defTabSz="975340" hangingPunct="1"/>
              <a:r>
                <a:rPr lang="en-US" sz="2560" i="1" kern="1200" dirty="0">
                  <a:solidFill>
                    <a:prstClr val="black"/>
                  </a:solidFill>
                  <a:latin typeface="Times New Roman" pitchFamily="18" charset="0"/>
                </a:rPr>
                <a:t>X</a:t>
              </a:r>
              <a:r>
                <a:rPr lang="en-US" sz="2560" kern="1200" baseline="-25000" dirty="0">
                  <a:solidFill>
                    <a:prstClr val="black"/>
                  </a:solidFill>
                  <a:latin typeface="Times New Roman" pitchFamily="18" charset="0"/>
                </a:rPr>
                <a:t>3</a:t>
              </a:r>
            </a:p>
          </p:txBody>
        </p:sp>
        <p:sp>
          <p:nvSpPr>
            <p:cNvPr id="21553" name="Text Box 93"/>
            <p:cNvSpPr txBox="1">
              <a:spLocks noChangeArrowheads="1"/>
            </p:cNvSpPr>
            <p:nvPr/>
          </p:nvSpPr>
          <p:spPr bwMode="auto">
            <a:xfrm>
              <a:off x="3049" y="1509"/>
              <a:ext cx="338" cy="287"/>
            </a:xfrm>
            <a:prstGeom prst="rect">
              <a:avLst/>
            </a:prstGeom>
            <a:noFill/>
            <a:ln w="9525">
              <a:noFill/>
              <a:miter lim="800000"/>
              <a:headEnd/>
              <a:tailEnd/>
            </a:ln>
          </p:spPr>
          <p:txBody>
            <a:bodyPr>
              <a:spAutoFit/>
            </a:bodyPr>
            <a:lstStyle/>
            <a:p>
              <a:pPr algn="l" defTabSz="975340" hangingPunct="1"/>
              <a:r>
                <a:rPr lang="en-US" sz="2560" i="1" kern="1200" dirty="0">
                  <a:solidFill>
                    <a:prstClr val="black"/>
                  </a:solidFill>
                  <a:latin typeface="Times New Roman" pitchFamily="18" charset="0"/>
                </a:rPr>
                <a:t>X</a:t>
              </a:r>
              <a:r>
                <a:rPr lang="en-US" sz="2560" kern="1200" baseline="-25000" dirty="0">
                  <a:solidFill>
                    <a:prstClr val="black"/>
                  </a:solidFill>
                  <a:latin typeface="Times New Roman" pitchFamily="18" charset="0"/>
                </a:rPr>
                <a:t>2</a:t>
              </a:r>
            </a:p>
          </p:txBody>
        </p:sp>
        <p:sp>
          <p:nvSpPr>
            <p:cNvPr id="21554" name="Text Box 94"/>
            <p:cNvSpPr txBox="1">
              <a:spLocks noChangeArrowheads="1"/>
            </p:cNvSpPr>
            <p:nvPr/>
          </p:nvSpPr>
          <p:spPr bwMode="auto">
            <a:xfrm>
              <a:off x="1986" y="1945"/>
              <a:ext cx="338" cy="287"/>
            </a:xfrm>
            <a:prstGeom prst="rect">
              <a:avLst/>
            </a:prstGeom>
            <a:noFill/>
            <a:ln w="9525">
              <a:noFill/>
              <a:miter lim="800000"/>
              <a:headEnd/>
              <a:tailEnd/>
            </a:ln>
          </p:spPr>
          <p:txBody>
            <a:bodyPr>
              <a:spAutoFit/>
            </a:bodyPr>
            <a:lstStyle/>
            <a:p>
              <a:pPr algn="l" defTabSz="975340" hangingPunct="1"/>
              <a:r>
                <a:rPr lang="en-US" sz="2560" i="1" kern="1200" dirty="0">
                  <a:solidFill>
                    <a:prstClr val="black"/>
                  </a:solidFill>
                  <a:latin typeface="Times New Roman" pitchFamily="18" charset="0"/>
                </a:rPr>
                <a:t>X</a:t>
              </a:r>
              <a:r>
                <a:rPr lang="en-US" sz="2560" kern="1200" baseline="-25000" dirty="0">
                  <a:solidFill>
                    <a:prstClr val="black"/>
                  </a:solidFill>
                  <a:latin typeface="Times New Roman" pitchFamily="18" charset="0"/>
                </a:rPr>
                <a:t>5</a:t>
              </a:r>
            </a:p>
          </p:txBody>
        </p:sp>
        <p:sp>
          <p:nvSpPr>
            <p:cNvPr id="21555" name="Text Box 95"/>
            <p:cNvSpPr txBox="1">
              <a:spLocks noChangeArrowheads="1"/>
            </p:cNvSpPr>
            <p:nvPr/>
          </p:nvSpPr>
          <p:spPr bwMode="auto">
            <a:xfrm>
              <a:off x="2663" y="2257"/>
              <a:ext cx="338" cy="287"/>
            </a:xfrm>
            <a:prstGeom prst="rect">
              <a:avLst/>
            </a:prstGeom>
            <a:noFill/>
            <a:ln w="9525">
              <a:noFill/>
              <a:miter lim="800000"/>
              <a:headEnd/>
              <a:tailEnd/>
            </a:ln>
          </p:spPr>
          <p:txBody>
            <a:bodyPr>
              <a:spAutoFit/>
            </a:bodyPr>
            <a:lstStyle/>
            <a:p>
              <a:pPr algn="l" defTabSz="975340" hangingPunct="1"/>
              <a:r>
                <a:rPr lang="en-US" sz="2560" i="1" kern="1200" dirty="0">
                  <a:solidFill>
                    <a:prstClr val="black"/>
                  </a:solidFill>
                  <a:latin typeface="Times New Roman" pitchFamily="18" charset="0"/>
                </a:rPr>
                <a:t>X</a:t>
              </a:r>
              <a:r>
                <a:rPr lang="en-US" sz="2560" kern="1200" baseline="-25000" dirty="0">
                  <a:solidFill>
                    <a:prstClr val="black"/>
                  </a:solidFill>
                  <a:latin typeface="Times New Roman" pitchFamily="18" charset="0"/>
                </a:rPr>
                <a:t>6</a:t>
              </a:r>
            </a:p>
          </p:txBody>
        </p:sp>
        <p:sp>
          <p:nvSpPr>
            <p:cNvPr id="21556" name="Text Box 96"/>
            <p:cNvSpPr txBox="1">
              <a:spLocks noChangeArrowheads="1"/>
            </p:cNvSpPr>
            <p:nvPr/>
          </p:nvSpPr>
          <p:spPr bwMode="auto">
            <a:xfrm>
              <a:off x="3751" y="1969"/>
              <a:ext cx="338" cy="287"/>
            </a:xfrm>
            <a:prstGeom prst="rect">
              <a:avLst/>
            </a:prstGeom>
            <a:noFill/>
            <a:ln w="9525">
              <a:noFill/>
              <a:miter lim="800000"/>
              <a:headEnd/>
              <a:tailEnd/>
            </a:ln>
          </p:spPr>
          <p:txBody>
            <a:bodyPr>
              <a:spAutoFit/>
            </a:bodyPr>
            <a:lstStyle/>
            <a:p>
              <a:pPr algn="l" defTabSz="975340" hangingPunct="1"/>
              <a:r>
                <a:rPr lang="en-US" sz="2560" i="1" kern="1200" dirty="0">
                  <a:solidFill>
                    <a:prstClr val="black"/>
                  </a:solidFill>
                  <a:latin typeface="Times New Roman" pitchFamily="18" charset="0"/>
                </a:rPr>
                <a:t>X</a:t>
              </a:r>
              <a:r>
                <a:rPr lang="en-US" sz="2560" kern="1200" baseline="-25000" dirty="0">
                  <a:solidFill>
                    <a:prstClr val="black"/>
                  </a:solidFill>
                  <a:latin typeface="Times New Roman" pitchFamily="18" charset="0"/>
                </a:rPr>
                <a:t>7</a:t>
              </a:r>
            </a:p>
          </p:txBody>
        </p:sp>
      </p:grpSp>
      <p:sp>
        <p:nvSpPr>
          <p:cNvPr id="124003" name="Line 99"/>
          <p:cNvSpPr>
            <a:spLocks noChangeShapeType="1"/>
          </p:cNvSpPr>
          <p:nvPr/>
        </p:nvSpPr>
        <p:spPr bwMode="auto">
          <a:xfrm flipH="1">
            <a:off x="2123441" y="3525520"/>
            <a:ext cx="3073401" cy="3686387"/>
          </a:xfrm>
          <a:prstGeom prst="line">
            <a:avLst/>
          </a:prstGeom>
          <a:noFill/>
          <a:ln w="28575">
            <a:solidFill>
              <a:srgbClr val="3366FF"/>
            </a:solidFill>
            <a:prstDash val="dash"/>
            <a:round/>
            <a:headEnd/>
            <a:tailEnd type="triangle" w="med" len="med"/>
          </a:ln>
        </p:spPr>
        <p:txBody>
          <a:bodyPr/>
          <a:lstStyle/>
          <a:p>
            <a:pPr algn="l" defTabSz="975340" hangingPunct="1"/>
            <a:endParaRPr lang="en-US" sz="1920" kern="1200">
              <a:solidFill>
                <a:prstClr val="black"/>
              </a:solidFill>
              <a:latin typeface="Calibri"/>
            </a:endParaRPr>
          </a:p>
        </p:txBody>
      </p:sp>
      <p:sp>
        <p:nvSpPr>
          <p:cNvPr id="124004" name="Line 100"/>
          <p:cNvSpPr>
            <a:spLocks noChangeShapeType="1"/>
          </p:cNvSpPr>
          <p:nvPr/>
        </p:nvSpPr>
        <p:spPr bwMode="auto">
          <a:xfrm>
            <a:off x="5196842" y="3566160"/>
            <a:ext cx="1227666" cy="4546601"/>
          </a:xfrm>
          <a:prstGeom prst="line">
            <a:avLst/>
          </a:prstGeom>
          <a:noFill/>
          <a:ln w="28575">
            <a:solidFill>
              <a:srgbClr val="3366FF"/>
            </a:solidFill>
            <a:prstDash val="dash"/>
            <a:round/>
            <a:headEnd/>
            <a:tailEnd type="triangle" w="med" len="med"/>
          </a:ln>
        </p:spPr>
        <p:txBody>
          <a:bodyPr/>
          <a:lstStyle/>
          <a:p>
            <a:pPr algn="l" defTabSz="975340" hangingPunct="1"/>
            <a:endParaRPr lang="en-US" sz="1920" kern="1200">
              <a:solidFill>
                <a:prstClr val="black"/>
              </a:solidFill>
              <a:latin typeface="Calibri"/>
            </a:endParaRPr>
          </a:p>
        </p:txBody>
      </p:sp>
      <p:sp>
        <p:nvSpPr>
          <p:cNvPr id="124005" name="Line 101"/>
          <p:cNvSpPr>
            <a:spLocks noChangeShapeType="1"/>
          </p:cNvSpPr>
          <p:nvPr/>
        </p:nvSpPr>
        <p:spPr bwMode="auto">
          <a:xfrm>
            <a:off x="5196842" y="3566160"/>
            <a:ext cx="5325533" cy="3605107"/>
          </a:xfrm>
          <a:prstGeom prst="line">
            <a:avLst/>
          </a:prstGeom>
          <a:noFill/>
          <a:ln w="28575">
            <a:solidFill>
              <a:srgbClr val="3366FF"/>
            </a:solidFill>
            <a:prstDash val="dash"/>
            <a:round/>
            <a:headEnd/>
            <a:tailEnd type="triangle" w="med" len="med"/>
          </a:ln>
        </p:spPr>
        <p:txBody>
          <a:bodyPr/>
          <a:lstStyle/>
          <a:p>
            <a:pPr algn="l" defTabSz="975340" hangingPunct="1"/>
            <a:endParaRPr lang="en-US" sz="1920" kern="1200">
              <a:solidFill>
                <a:prstClr val="black"/>
              </a:solidFill>
              <a:latin typeface="Calibri"/>
            </a:endParaRPr>
          </a:p>
        </p:txBody>
      </p:sp>
      <p:grpSp>
        <p:nvGrpSpPr>
          <p:cNvPr id="6" name="Group 22"/>
          <p:cNvGrpSpPr>
            <a:grpSpLocks/>
          </p:cNvGrpSpPr>
          <p:nvPr/>
        </p:nvGrpSpPr>
        <p:grpSpPr bwMode="auto">
          <a:xfrm>
            <a:off x="5047828" y="3068320"/>
            <a:ext cx="2519680" cy="2230121"/>
            <a:chOff x="2412" y="2031"/>
            <a:chExt cx="837" cy="741"/>
          </a:xfrm>
        </p:grpSpPr>
        <p:sp>
          <p:nvSpPr>
            <p:cNvPr id="21543" name="Oval 2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p:spPr>
          <p:txBody>
            <a:bodyPr wrap="none" anchor="ctr"/>
            <a:lstStyle/>
            <a:p>
              <a:pPr algn="l" defTabSz="975340" hangingPunct="1"/>
              <a:endParaRPr lang="en-US" sz="1920" kern="1200" dirty="0">
                <a:solidFill>
                  <a:prstClr val="black"/>
                </a:solidFill>
                <a:latin typeface="Calibri" pitchFamily="34" charset="0"/>
              </a:endParaRPr>
            </a:p>
          </p:txBody>
        </p:sp>
        <p:sp>
          <p:nvSpPr>
            <p:cNvPr id="21544" name="Oval 2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45" name="Oval 2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46" name="Oval 2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47" name="Oval 27"/>
            <p:cNvSpPr>
              <a:spLocks noChangeArrowheads="1"/>
            </p:cNvSpPr>
            <p:nvPr/>
          </p:nvSpPr>
          <p:spPr bwMode="auto">
            <a:xfrm>
              <a:off x="3180" y="2595"/>
              <a:ext cx="69" cy="69"/>
            </a:xfrm>
            <a:prstGeom prst="ellipse">
              <a:avLst/>
            </a:prstGeom>
            <a:solidFill>
              <a:srgbClr val="FFFF00"/>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48" name="Oval 28"/>
            <p:cNvSpPr>
              <a:spLocks noChangeArrowheads="1"/>
            </p:cNvSpPr>
            <p:nvPr/>
          </p:nvSpPr>
          <p:spPr bwMode="auto">
            <a:xfrm>
              <a:off x="3168" y="2160"/>
              <a:ext cx="69" cy="69"/>
            </a:xfrm>
            <a:prstGeom prst="ellipse">
              <a:avLst/>
            </a:prstGeom>
            <a:solidFill>
              <a:srgbClr val="00FFFF"/>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sp>
          <p:nvSpPr>
            <p:cNvPr id="21549" name="Oval 2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p:spPr>
          <p:txBody>
            <a:bodyPr wrap="none" anchor="ctr"/>
            <a:lstStyle/>
            <a:p>
              <a:pPr algn="l" defTabSz="975340" hangingPunct="1"/>
              <a:endParaRPr lang="en-US" sz="1920" kern="1200">
                <a:solidFill>
                  <a:prstClr val="black"/>
                </a:solidFill>
                <a:latin typeface="Calibri" pitchFamily="34" charset="0"/>
              </a:endParaRPr>
            </a:p>
          </p:txBody>
        </p:sp>
      </p:grpSp>
      <p:grpSp>
        <p:nvGrpSpPr>
          <p:cNvPr id="7" name="Group 105"/>
          <p:cNvGrpSpPr>
            <a:grpSpLocks/>
          </p:cNvGrpSpPr>
          <p:nvPr/>
        </p:nvGrpSpPr>
        <p:grpSpPr bwMode="auto">
          <a:xfrm>
            <a:off x="8346441" y="3278296"/>
            <a:ext cx="2595881" cy="1264920"/>
            <a:chOff x="3969" y="1047"/>
            <a:chExt cx="1533" cy="747"/>
          </a:xfrm>
        </p:grpSpPr>
        <p:sp>
          <p:nvSpPr>
            <p:cNvPr id="21541" name="Text Box 102"/>
            <p:cNvSpPr txBox="1">
              <a:spLocks noChangeArrowheads="1"/>
            </p:cNvSpPr>
            <p:nvPr/>
          </p:nvSpPr>
          <p:spPr bwMode="auto">
            <a:xfrm>
              <a:off x="4186" y="1047"/>
              <a:ext cx="1085" cy="365"/>
            </a:xfrm>
            <a:prstGeom prst="rect">
              <a:avLst/>
            </a:prstGeom>
            <a:noFill/>
            <a:ln w="9525">
              <a:noFill/>
              <a:miter lim="800000"/>
              <a:headEnd/>
              <a:tailEnd/>
            </a:ln>
          </p:spPr>
          <p:txBody>
            <a:bodyPr wrap="none">
              <a:spAutoFit/>
            </a:bodyPr>
            <a:lstStyle/>
            <a:p>
              <a:pPr algn="l" defTabSz="975340" hangingPunct="1"/>
              <a:r>
                <a:rPr lang="en-US" sz="3413" kern="1200">
                  <a:solidFill>
                    <a:prstClr val="black"/>
                  </a:solidFill>
                  <a:latin typeface="Times New Roman" pitchFamily="18" charset="0"/>
                </a:rPr>
                <a:t>minimize</a:t>
              </a:r>
            </a:p>
          </p:txBody>
        </p:sp>
        <p:sp>
          <p:nvSpPr>
            <p:cNvPr id="21542" name="Text Box 103"/>
            <p:cNvSpPr txBox="1">
              <a:spLocks noChangeArrowheads="1"/>
            </p:cNvSpPr>
            <p:nvPr/>
          </p:nvSpPr>
          <p:spPr bwMode="auto">
            <a:xfrm>
              <a:off x="3969" y="1313"/>
              <a:ext cx="1533" cy="481"/>
            </a:xfrm>
            <a:prstGeom prst="rect">
              <a:avLst/>
            </a:prstGeom>
            <a:noFill/>
            <a:ln w="9525">
              <a:noFill/>
              <a:miter lim="800000"/>
              <a:headEnd/>
              <a:tailEnd/>
            </a:ln>
          </p:spPr>
          <p:txBody>
            <a:bodyPr wrap="none">
              <a:spAutoFit/>
            </a:bodyPr>
            <a:lstStyle/>
            <a:p>
              <a:pPr algn="l" defTabSz="975340" hangingPunct="1"/>
              <a:r>
                <a:rPr lang="en-US" sz="4693" kern="1200" dirty="0">
                  <a:solidFill>
                    <a:prstClr val="black"/>
                  </a:solidFill>
                  <a:latin typeface="Times New Roman" pitchFamily="18" charset="0"/>
                </a:rPr>
                <a:t>g(</a:t>
              </a:r>
              <a:r>
                <a:rPr lang="en-US" sz="4693" b="1" kern="1200" dirty="0">
                  <a:solidFill>
                    <a:prstClr val="black"/>
                  </a:solidFill>
                  <a:latin typeface="Times New Roman" pitchFamily="18" charset="0"/>
                </a:rPr>
                <a:t>R</a:t>
              </a:r>
              <a:r>
                <a:rPr lang="en-US" sz="4693" kern="1200" dirty="0">
                  <a:solidFill>
                    <a:prstClr val="black"/>
                  </a:solidFill>
                  <a:latin typeface="Times New Roman" pitchFamily="18" charset="0"/>
                </a:rPr>
                <a:t>,</a:t>
              </a:r>
              <a:r>
                <a:rPr lang="en-US" sz="2133" kern="1200" dirty="0">
                  <a:solidFill>
                    <a:prstClr val="black"/>
                  </a:solidFill>
                  <a:latin typeface="Times New Roman" pitchFamily="18" charset="0"/>
                </a:rPr>
                <a:t> </a:t>
              </a:r>
              <a:r>
                <a:rPr lang="en-US" sz="4693" b="1" kern="1200" dirty="0">
                  <a:solidFill>
                    <a:prstClr val="black"/>
                  </a:solidFill>
                  <a:latin typeface="Times New Roman" pitchFamily="18" charset="0"/>
                </a:rPr>
                <a:t>T</a:t>
              </a:r>
              <a:r>
                <a:rPr lang="en-US" sz="4693" kern="1200" dirty="0">
                  <a:solidFill>
                    <a:prstClr val="black"/>
                  </a:solidFill>
                  <a:latin typeface="Times New Roman" pitchFamily="18" charset="0"/>
                </a:rPr>
                <a:t>,</a:t>
              </a:r>
              <a:r>
                <a:rPr lang="en-US" sz="2133" kern="1200" dirty="0">
                  <a:solidFill>
                    <a:prstClr val="black"/>
                  </a:solidFill>
                  <a:latin typeface="Times New Roman" pitchFamily="18" charset="0"/>
                </a:rPr>
                <a:t> </a:t>
              </a:r>
              <a:r>
                <a:rPr lang="en-US" sz="4693" b="1" kern="1200" dirty="0">
                  <a:solidFill>
                    <a:prstClr val="black"/>
                  </a:solidFill>
                  <a:latin typeface="Times New Roman" pitchFamily="18" charset="0"/>
                </a:rPr>
                <a:t>X</a:t>
              </a:r>
              <a:r>
                <a:rPr lang="en-US" sz="4693" kern="1200" dirty="0">
                  <a:solidFill>
                    <a:prstClr val="black"/>
                  </a:solidFill>
                  <a:latin typeface="Times New Roman" pitchFamily="18" charset="0"/>
                </a:rPr>
                <a:t>)</a:t>
              </a:r>
            </a:p>
          </p:txBody>
        </p:sp>
      </p:grpSp>
      <p:sp>
        <p:nvSpPr>
          <p:cNvPr id="74" name="Rectangle 85"/>
          <p:cNvSpPr>
            <a:spLocks noChangeArrowheads="1"/>
          </p:cNvSpPr>
          <p:nvPr/>
        </p:nvSpPr>
        <p:spPr bwMode="auto">
          <a:xfrm>
            <a:off x="2722881" y="5527040"/>
            <a:ext cx="519694" cy="387798"/>
          </a:xfrm>
          <a:prstGeom prst="rect">
            <a:avLst/>
          </a:prstGeom>
          <a:noFill/>
          <a:ln w="9525">
            <a:noFill/>
            <a:miter lim="800000"/>
            <a:headEnd/>
            <a:tailEnd/>
          </a:ln>
        </p:spPr>
        <p:txBody>
          <a:bodyPr wrap="none">
            <a:spAutoFit/>
          </a:bodyPr>
          <a:lstStyle/>
          <a:p>
            <a:pPr algn="l" defTabSz="975340" hangingPunct="1"/>
            <a:r>
              <a:rPr lang="en-US" sz="1920" i="1" kern="1200">
                <a:solidFill>
                  <a:prstClr val="black"/>
                </a:solidFill>
                <a:latin typeface="Calibri" pitchFamily="34" charset="0"/>
              </a:rPr>
              <a:t>p</a:t>
            </a:r>
            <a:r>
              <a:rPr lang="en-US" sz="1920" kern="1200" baseline="-25000">
                <a:solidFill>
                  <a:prstClr val="black"/>
                </a:solidFill>
                <a:latin typeface="Calibri" pitchFamily="34" charset="0"/>
              </a:rPr>
              <a:t>1,1</a:t>
            </a:r>
          </a:p>
        </p:txBody>
      </p:sp>
      <p:sp>
        <p:nvSpPr>
          <p:cNvPr id="75" name="Rectangle 86"/>
          <p:cNvSpPr>
            <a:spLocks noChangeArrowheads="1"/>
          </p:cNvSpPr>
          <p:nvPr/>
        </p:nvSpPr>
        <p:spPr bwMode="auto">
          <a:xfrm>
            <a:off x="5557521" y="5919893"/>
            <a:ext cx="519694" cy="387798"/>
          </a:xfrm>
          <a:prstGeom prst="rect">
            <a:avLst/>
          </a:prstGeom>
          <a:noFill/>
          <a:ln w="9525">
            <a:noFill/>
            <a:miter lim="800000"/>
            <a:headEnd/>
            <a:tailEnd/>
          </a:ln>
        </p:spPr>
        <p:txBody>
          <a:bodyPr wrap="none">
            <a:spAutoFit/>
          </a:bodyPr>
          <a:lstStyle/>
          <a:p>
            <a:pPr algn="l" defTabSz="975340" hangingPunct="1"/>
            <a:r>
              <a:rPr lang="en-US" sz="1920" i="1" kern="1200">
                <a:solidFill>
                  <a:prstClr val="black"/>
                </a:solidFill>
                <a:latin typeface="Calibri" pitchFamily="34" charset="0"/>
              </a:rPr>
              <a:t>p</a:t>
            </a:r>
            <a:r>
              <a:rPr lang="en-US" sz="1920" kern="1200" baseline="-25000">
                <a:solidFill>
                  <a:prstClr val="black"/>
                </a:solidFill>
                <a:latin typeface="Calibri" pitchFamily="34" charset="0"/>
              </a:rPr>
              <a:t>1,2</a:t>
            </a:r>
          </a:p>
        </p:txBody>
      </p:sp>
      <p:sp>
        <p:nvSpPr>
          <p:cNvPr id="76" name="Rectangle 87"/>
          <p:cNvSpPr>
            <a:spLocks noChangeArrowheads="1"/>
          </p:cNvSpPr>
          <p:nvPr/>
        </p:nvSpPr>
        <p:spPr bwMode="auto">
          <a:xfrm>
            <a:off x="8618099" y="5620174"/>
            <a:ext cx="519694" cy="387798"/>
          </a:xfrm>
          <a:prstGeom prst="rect">
            <a:avLst/>
          </a:prstGeom>
          <a:noFill/>
          <a:ln w="9525">
            <a:noFill/>
            <a:miter lim="800000"/>
            <a:headEnd/>
            <a:tailEnd/>
          </a:ln>
        </p:spPr>
        <p:txBody>
          <a:bodyPr wrap="none">
            <a:spAutoFit/>
          </a:bodyPr>
          <a:lstStyle/>
          <a:p>
            <a:pPr algn="l" defTabSz="975340" hangingPunct="1"/>
            <a:r>
              <a:rPr lang="en-US" sz="1920" i="1" kern="1200">
                <a:solidFill>
                  <a:prstClr val="black"/>
                </a:solidFill>
                <a:latin typeface="Calibri" pitchFamily="34" charset="0"/>
              </a:rPr>
              <a:t>p</a:t>
            </a:r>
            <a:r>
              <a:rPr lang="en-US" sz="1920" kern="1200" baseline="-25000">
                <a:solidFill>
                  <a:prstClr val="black"/>
                </a:solidFill>
                <a:latin typeface="Calibri" pitchFamily="34" charset="0"/>
              </a:rPr>
              <a:t>1,3</a:t>
            </a:r>
          </a:p>
        </p:txBody>
      </p:sp>
      <p:pic>
        <p:nvPicPr>
          <p:cNvPr id="41986" name="Picture 2"/>
          <p:cNvPicPr>
            <a:picLocks noChangeAspect="1" noChangeArrowheads="1"/>
          </p:cNvPicPr>
          <p:nvPr/>
        </p:nvPicPr>
        <p:blipFill>
          <a:blip r:embed="rId3" cstate="print"/>
          <a:srcRect/>
          <a:stretch>
            <a:fillRect/>
          </a:stretch>
        </p:blipFill>
        <p:spPr bwMode="auto">
          <a:xfrm>
            <a:off x="1950722" y="4226560"/>
            <a:ext cx="2670951" cy="528320"/>
          </a:xfrm>
          <a:prstGeom prst="rect">
            <a:avLst/>
          </a:prstGeom>
          <a:noFill/>
          <a:ln w="9525">
            <a:solidFill>
              <a:schemeClr val="tx1"/>
            </a:solidFill>
            <a:miter lim="800000"/>
            <a:headEnd/>
            <a:tailEnd/>
          </a:ln>
          <a:effectLst>
            <a:glow rad="139700">
              <a:schemeClr val="accent6">
                <a:satMod val="175000"/>
                <a:alpha val="40000"/>
              </a:schemeClr>
            </a:glow>
          </a:effectLst>
        </p:spPr>
      </p:pic>
      <p:sp>
        <p:nvSpPr>
          <p:cNvPr id="78" name="TextBox 77"/>
          <p:cNvSpPr txBox="1"/>
          <p:nvPr/>
        </p:nvSpPr>
        <p:spPr>
          <a:xfrm>
            <a:off x="8371841" y="4401566"/>
            <a:ext cx="2568780" cy="387798"/>
          </a:xfrm>
          <a:prstGeom prst="rect">
            <a:avLst/>
          </a:prstGeom>
          <a:noFill/>
        </p:spPr>
        <p:txBody>
          <a:bodyPr wrap="none" rtlCol="0">
            <a:spAutoFit/>
          </a:bodyPr>
          <a:lstStyle/>
          <a:p>
            <a:pPr algn="l" defTabSz="975340" hangingPunct="1"/>
            <a:r>
              <a:rPr lang="en-US" sz="1920" i="1" kern="1200" dirty="0">
                <a:solidFill>
                  <a:prstClr val="black"/>
                </a:solidFill>
                <a:latin typeface="Calibri"/>
              </a:rPr>
              <a:t>non-linear least squares</a:t>
            </a:r>
          </a:p>
        </p:txBody>
      </p:sp>
    </p:spTree>
    <p:extLst>
      <p:ext uri="{BB962C8B-B14F-4D97-AF65-F5344CB8AC3E}">
        <p14:creationId xmlns:p14="http://schemas.microsoft.com/office/powerpoint/2010/main" val="968606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fade">
                                      <p:cBhvr>
                                        <p:cTn id="7" dur="500"/>
                                        <p:tgtEl>
                                          <p:spTgt spid="1239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910"/>
                                        </p:tgtEl>
                                        <p:attrNameLst>
                                          <p:attrName>style.visibility</p:attrName>
                                        </p:attrNameLst>
                                      </p:cBhvr>
                                      <p:to>
                                        <p:strVal val="visible"/>
                                      </p:to>
                                    </p:set>
                                    <p:animEffect transition="in" filter="fade">
                                      <p:cBhvr>
                                        <p:cTn id="10" dur="500"/>
                                        <p:tgtEl>
                                          <p:spTgt spid="1239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3937"/>
                                        </p:tgtEl>
                                        <p:attrNameLst>
                                          <p:attrName>style.visibility</p:attrName>
                                        </p:attrNameLst>
                                      </p:cBhvr>
                                      <p:to>
                                        <p:strVal val="visible"/>
                                      </p:to>
                                    </p:set>
                                    <p:animEffect transition="in" filter="fade">
                                      <p:cBhvr>
                                        <p:cTn id="13" dur="500"/>
                                        <p:tgtEl>
                                          <p:spTgt spid="1239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3938"/>
                                        </p:tgtEl>
                                        <p:attrNameLst>
                                          <p:attrName>style.visibility</p:attrName>
                                        </p:attrNameLst>
                                      </p:cBhvr>
                                      <p:to>
                                        <p:strVal val="visible"/>
                                      </p:to>
                                    </p:set>
                                    <p:animEffect transition="in" filter="fade">
                                      <p:cBhvr>
                                        <p:cTn id="16" dur="500"/>
                                        <p:tgtEl>
                                          <p:spTgt spid="1239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3939"/>
                                        </p:tgtEl>
                                        <p:attrNameLst>
                                          <p:attrName>style.visibility</p:attrName>
                                        </p:attrNameLst>
                                      </p:cBhvr>
                                      <p:to>
                                        <p:strVal val="visible"/>
                                      </p:to>
                                    </p:set>
                                    <p:animEffect transition="in" filter="fade">
                                      <p:cBhvr>
                                        <p:cTn id="19" dur="500"/>
                                        <p:tgtEl>
                                          <p:spTgt spid="1239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3941"/>
                                        </p:tgtEl>
                                        <p:attrNameLst>
                                          <p:attrName>style.visibility</p:attrName>
                                        </p:attrNameLst>
                                      </p:cBhvr>
                                      <p:to>
                                        <p:strVal val="visible"/>
                                      </p:to>
                                    </p:set>
                                    <p:animEffect transition="in" filter="fade">
                                      <p:cBhvr>
                                        <p:cTn id="22" dur="500"/>
                                        <p:tgtEl>
                                          <p:spTgt spid="1239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3955"/>
                                        </p:tgtEl>
                                        <p:attrNameLst>
                                          <p:attrName>style.visibility</p:attrName>
                                        </p:attrNameLst>
                                      </p:cBhvr>
                                      <p:to>
                                        <p:strVal val="visible"/>
                                      </p:to>
                                    </p:set>
                                    <p:animEffect transition="in" filter="fade">
                                      <p:cBhvr>
                                        <p:cTn id="25" dur="500"/>
                                        <p:tgtEl>
                                          <p:spTgt spid="12395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3915"/>
                                        </p:tgtEl>
                                        <p:attrNameLst>
                                          <p:attrName>style.visibility</p:attrName>
                                        </p:attrNameLst>
                                      </p:cBhvr>
                                      <p:to>
                                        <p:strVal val="visible"/>
                                      </p:to>
                                    </p:set>
                                    <p:animEffect transition="in" filter="fade">
                                      <p:cBhvr>
                                        <p:cTn id="29" dur="500"/>
                                        <p:tgtEl>
                                          <p:spTgt spid="1239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3917"/>
                                        </p:tgtEl>
                                        <p:attrNameLst>
                                          <p:attrName>style.visibility</p:attrName>
                                        </p:attrNameLst>
                                      </p:cBhvr>
                                      <p:to>
                                        <p:strVal val="visible"/>
                                      </p:to>
                                    </p:set>
                                    <p:animEffect transition="in" filter="fade">
                                      <p:cBhvr>
                                        <p:cTn id="32" dur="500"/>
                                        <p:tgtEl>
                                          <p:spTgt spid="1239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3942"/>
                                        </p:tgtEl>
                                        <p:attrNameLst>
                                          <p:attrName>style.visibility</p:attrName>
                                        </p:attrNameLst>
                                      </p:cBhvr>
                                      <p:to>
                                        <p:strVal val="visible"/>
                                      </p:to>
                                    </p:set>
                                    <p:animEffect transition="in" filter="fade">
                                      <p:cBhvr>
                                        <p:cTn id="35" dur="500"/>
                                        <p:tgtEl>
                                          <p:spTgt spid="12394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3944"/>
                                        </p:tgtEl>
                                        <p:attrNameLst>
                                          <p:attrName>style.visibility</p:attrName>
                                        </p:attrNameLst>
                                      </p:cBhvr>
                                      <p:to>
                                        <p:strVal val="visible"/>
                                      </p:to>
                                    </p:set>
                                    <p:animEffect transition="in" filter="fade">
                                      <p:cBhvr>
                                        <p:cTn id="38" dur="500"/>
                                        <p:tgtEl>
                                          <p:spTgt spid="1239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3945"/>
                                        </p:tgtEl>
                                        <p:attrNameLst>
                                          <p:attrName>style.visibility</p:attrName>
                                        </p:attrNameLst>
                                      </p:cBhvr>
                                      <p:to>
                                        <p:strVal val="visible"/>
                                      </p:to>
                                    </p:set>
                                    <p:animEffect transition="in" filter="fade">
                                      <p:cBhvr>
                                        <p:cTn id="41" dur="500"/>
                                        <p:tgtEl>
                                          <p:spTgt spid="1239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3947"/>
                                        </p:tgtEl>
                                        <p:attrNameLst>
                                          <p:attrName>style.visibility</p:attrName>
                                        </p:attrNameLst>
                                      </p:cBhvr>
                                      <p:to>
                                        <p:strVal val="visible"/>
                                      </p:to>
                                    </p:set>
                                    <p:animEffect transition="in" filter="fade">
                                      <p:cBhvr>
                                        <p:cTn id="44" dur="500"/>
                                        <p:tgtEl>
                                          <p:spTgt spid="1239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3956"/>
                                        </p:tgtEl>
                                        <p:attrNameLst>
                                          <p:attrName>style.visibility</p:attrName>
                                        </p:attrNameLst>
                                      </p:cBhvr>
                                      <p:to>
                                        <p:strVal val="visible"/>
                                      </p:to>
                                    </p:set>
                                    <p:animEffect transition="in" filter="fade">
                                      <p:cBhvr>
                                        <p:cTn id="47" dur="500"/>
                                        <p:tgtEl>
                                          <p:spTgt spid="123956"/>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23909"/>
                                        </p:tgtEl>
                                        <p:attrNameLst>
                                          <p:attrName>style.visibility</p:attrName>
                                        </p:attrNameLst>
                                      </p:cBhvr>
                                      <p:to>
                                        <p:strVal val="visible"/>
                                      </p:to>
                                    </p:set>
                                    <p:animEffect transition="in" filter="fade">
                                      <p:cBhvr>
                                        <p:cTn id="51" dur="500"/>
                                        <p:tgtEl>
                                          <p:spTgt spid="12390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3911"/>
                                        </p:tgtEl>
                                        <p:attrNameLst>
                                          <p:attrName>style.visibility</p:attrName>
                                        </p:attrNameLst>
                                      </p:cBhvr>
                                      <p:to>
                                        <p:strVal val="visible"/>
                                      </p:to>
                                    </p:set>
                                    <p:animEffect transition="in" filter="fade">
                                      <p:cBhvr>
                                        <p:cTn id="54" dur="500"/>
                                        <p:tgtEl>
                                          <p:spTgt spid="1239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3948"/>
                                        </p:tgtEl>
                                        <p:attrNameLst>
                                          <p:attrName>style.visibility</p:attrName>
                                        </p:attrNameLst>
                                      </p:cBhvr>
                                      <p:to>
                                        <p:strVal val="visible"/>
                                      </p:to>
                                    </p:set>
                                    <p:animEffect transition="in" filter="fade">
                                      <p:cBhvr>
                                        <p:cTn id="57" dur="500"/>
                                        <p:tgtEl>
                                          <p:spTgt spid="12394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3949"/>
                                        </p:tgtEl>
                                        <p:attrNameLst>
                                          <p:attrName>style.visibility</p:attrName>
                                        </p:attrNameLst>
                                      </p:cBhvr>
                                      <p:to>
                                        <p:strVal val="visible"/>
                                      </p:to>
                                    </p:set>
                                    <p:animEffect transition="in" filter="fade">
                                      <p:cBhvr>
                                        <p:cTn id="60" dur="500"/>
                                        <p:tgtEl>
                                          <p:spTgt spid="12394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3950"/>
                                        </p:tgtEl>
                                        <p:attrNameLst>
                                          <p:attrName>style.visibility</p:attrName>
                                        </p:attrNameLst>
                                      </p:cBhvr>
                                      <p:to>
                                        <p:strVal val="visible"/>
                                      </p:to>
                                    </p:set>
                                    <p:animEffect transition="in" filter="fade">
                                      <p:cBhvr>
                                        <p:cTn id="63" dur="500"/>
                                        <p:tgtEl>
                                          <p:spTgt spid="12395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3951"/>
                                        </p:tgtEl>
                                        <p:attrNameLst>
                                          <p:attrName>style.visibility</p:attrName>
                                        </p:attrNameLst>
                                      </p:cBhvr>
                                      <p:to>
                                        <p:strVal val="visible"/>
                                      </p:to>
                                    </p:set>
                                    <p:animEffect transition="in" filter="fade">
                                      <p:cBhvr>
                                        <p:cTn id="66" dur="500"/>
                                        <p:tgtEl>
                                          <p:spTgt spid="12395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3957"/>
                                        </p:tgtEl>
                                        <p:attrNameLst>
                                          <p:attrName>style.visibility</p:attrName>
                                        </p:attrNameLst>
                                      </p:cBhvr>
                                      <p:to>
                                        <p:strVal val="visible"/>
                                      </p:to>
                                    </p:set>
                                    <p:animEffect transition="in" filter="fade">
                                      <p:cBhvr>
                                        <p:cTn id="69" dur="500"/>
                                        <p:tgtEl>
                                          <p:spTgt spid="12395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fade">
                                      <p:cBhvr>
                                        <p:cTn id="74" dur="500"/>
                                        <p:tgtEl>
                                          <p:spTgt spid="2"/>
                                        </p:tgtEl>
                                      </p:cBhvr>
                                    </p:animEffect>
                                  </p:childTnLst>
                                </p:cTn>
                              </p:par>
                              <p:par>
                                <p:cTn id="75" presetID="10"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par>
                                <p:cTn id="78" presetID="10" presetClass="entr" presetSubtype="0" fill="hold"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23990"/>
                                        </p:tgtEl>
                                        <p:attrNameLst>
                                          <p:attrName>style.visibility</p:attrName>
                                        </p:attrNameLst>
                                      </p:cBhvr>
                                      <p:to>
                                        <p:strVal val="visible"/>
                                      </p:to>
                                    </p:set>
                                    <p:animEffect transition="in" filter="fade">
                                      <p:cBhvr>
                                        <p:cTn id="93" dur="500"/>
                                        <p:tgtEl>
                                          <p:spTgt spid="123990"/>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123991"/>
                                        </p:tgtEl>
                                        <p:attrNameLst>
                                          <p:attrName>style.visibility</p:attrName>
                                        </p:attrNameLst>
                                      </p:cBhvr>
                                      <p:to>
                                        <p:strVal val="visible"/>
                                      </p:to>
                                    </p:set>
                                    <p:animEffect transition="in" filter="fade">
                                      <p:cBhvr>
                                        <p:cTn id="97" dur="500"/>
                                        <p:tgtEl>
                                          <p:spTgt spid="123991"/>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123992"/>
                                        </p:tgtEl>
                                        <p:attrNameLst>
                                          <p:attrName>style.visibility</p:attrName>
                                        </p:attrNameLst>
                                      </p:cBhvr>
                                      <p:to>
                                        <p:strVal val="visible"/>
                                      </p:to>
                                    </p:set>
                                    <p:animEffect transition="in" filter="fade">
                                      <p:cBhvr>
                                        <p:cTn id="101" dur="500"/>
                                        <p:tgtEl>
                                          <p:spTgt spid="12399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4"/>
                                        </p:tgtEl>
                                        <p:attrNameLst>
                                          <p:attrName>style.visibility</p:attrName>
                                        </p:attrNameLst>
                                      </p:cBhvr>
                                      <p:to>
                                        <p:strVal val="visible"/>
                                      </p:to>
                                    </p:set>
                                    <p:animEffect transition="in" filter="fade">
                                      <p:cBhvr>
                                        <p:cTn id="109" dur="500"/>
                                        <p:tgtEl>
                                          <p:spTgt spid="7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fade">
                                      <p:cBhvr>
                                        <p:cTn id="112" dur="500"/>
                                        <p:tgtEl>
                                          <p:spTgt spid="7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124003"/>
                                        </p:tgtEl>
                                        <p:attrNameLst>
                                          <p:attrName>style.visibility</p:attrName>
                                        </p:attrNameLst>
                                      </p:cBhvr>
                                      <p:to>
                                        <p:strVal val="visible"/>
                                      </p:to>
                                    </p:set>
                                    <p:animEffect transition="in" filter="wipe(up)">
                                      <p:cBhvr>
                                        <p:cTn id="117" dur="1000"/>
                                        <p:tgtEl>
                                          <p:spTgt spid="124003"/>
                                        </p:tgtEl>
                                      </p:cBhvr>
                                    </p:animEffect>
                                  </p:childTnLst>
                                </p:cTn>
                              </p:par>
                            </p:childTnLst>
                          </p:cTn>
                        </p:par>
                        <p:par>
                          <p:cTn id="118" fill="hold">
                            <p:stCondLst>
                              <p:cond delay="1000"/>
                            </p:stCondLst>
                            <p:childTnLst>
                              <p:par>
                                <p:cTn id="119" presetID="22" presetClass="entr" presetSubtype="1" fill="hold" grpId="0" nodeType="afterEffect">
                                  <p:stCondLst>
                                    <p:cond delay="1500"/>
                                  </p:stCondLst>
                                  <p:childTnLst>
                                    <p:set>
                                      <p:cBhvr>
                                        <p:cTn id="120" dur="1" fill="hold">
                                          <p:stCondLst>
                                            <p:cond delay="0"/>
                                          </p:stCondLst>
                                        </p:cTn>
                                        <p:tgtEl>
                                          <p:spTgt spid="124004"/>
                                        </p:tgtEl>
                                        <p:attrNameLst>
                                          <p:attrName>style.visibility</p:attrName>
                                        </p:attrNameLst>
                                      </p:cBhvr>
                                      <p:to>
                                        <p:strVal val="visible"/>
                                      </p:to>
                                    </p:set>
                                    <p:animEffect transition="in" filter="wipe(up)">
                                      <p:cBhvr>
                                        <p:cTn id="121" dur="1000"/>
                                        <p:tgtEl>
                                          <p:spTgt spid="124004"/>
                                        </p:tgtEl>
                                      </p:cBhvr>
                                    </p:animEffect>
                                  </p:childTnLst>
                                </p:cTn>
                              </p:par>
                            </p:childTnLst>
                          </p:cTn>
                        </p:par>
                        <p:par>
                          <p:cTn id="122" fill="hold">
                            <p:stCondLst>
                              <p:cond delay="3500"/>
                            </p:stCondLst>
                            <p:childTnLst>
                              <p:par>
                                <p:cTn id="123" presetID="22" presetClass="entr" presetSubtype="1" fill="hold" grpId="0" nodeType="afterEffect">
                                  <p:stCondLst>
                                    <p:cond delay="1500"/>
                                  </p:stCondLst>
                                  <p:childTnLst>
                                    <p:set>
                                      <p:cBhvr>
                                        <p:cTn id="124" dur="1" fill="hold">
                                          <p:stCondLst>
                                            <p:cond delay="0"/>
                                          </p:stCondLst>
                                        </p:cTn>
                                        <p:tgtEl>
                                          <p:spTgt spid="124005"/>
                                        </p:tgtEl>
                                        <p:attrNameLst>
                                          <p:attrName>style.visibility</p:attrName>
                                        </p:attrNameLst>
                                      </p:cBhvr>
                                      <p:to>
                                        <p:strVal val="visible"/>
                                      </p:to>
                                    </p:set>
                                    <p:animEffect transition="in" filter="wipe(up)">
                                      <p:cBhvr>
                                        <p:cTn id="125" dur="1000"/>
                                        <p:tgtEl>
                                          <p:spTgt spid="12400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41986"/>
                                        </p:tgtEl>
                                        <p:attrNameLst>
                                          <p:attrName>style.visibility</p:attrName>
                                        </p:attrNameLst>
                                      </p:cBhvr>
                                      <p:to>
                                        <p:strVal val="visible"/>
                                      </p:to>
                                    </p:set>
                                    <p:animEffect transition="in" filter="fade">
                                      <p:cBhvr>
                                        <p:cTn id="130" dur="500"/>
                                        <p:tgtEl>
                                          <p:spTgt spid="41986"/>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7"/>
                                        </p:tgtEl>
                                        <p:attrNameLst>
                                          <p:attrName>style.visibility</p:attrName>
                                        </p:attrNameLst>
                                      </p:cBhvr>
                                      <p:to>
                                        <p:strVal val="visible"/>
                                      </p:to>
                                    </p:set>
                                    <p:animEffect transition="in" filter="fade">
                                      <p:cBhvr>
                                        <p:cTn id="135" dur="500"/>
                                        <p:tgtEl>
                                          <p:spTgt spid="7"/>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fade">
                                      <p:cBhvr>
                                        <p:cTn id="14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animBg="1"/>
      <p:bldP spid="123910" grpId="0" animBg="1"/>
      <p:bldP spid="123909" grpId="0" animBg="1"/>
      <p:bldP spid="123911" grpId="0" animBg="1"/>
      <p:bldP spid="123915" grpId="0" animBg="1"/>
      <p:bldP spid="123917" grpId="0" animBg="1"/>
      <p:bldP spid="123937" grpId="0" animBg="1"/>
      <p:bldP spid="123938" grpId="0" animBg="1"/>
      <p:bldP spid="123939" grpId="0" animBg="1"/>
      <p:bldP spid="123941" grpId="0" animBg="1"/>
      <p:bldP spid="123942" grpId="0" animBg="1"/>
      <p:bldP spid="123944" grpId="0" animBg="1"/>
      <p:bldP spid="123945" grpId="0" animBg="1"/>
      <p:bldP spid="123947" grpId="0" animBg="1"/>
      <p:bldP spid="123948" grpId="0" animBg="1"/>
      <p:bldP spid="123949" grpId="0" animBg="1"/>
      <p:bldP spid="123950" grpId="0" animBg="1"/>
      <p:bldP spid="123951" grpId="0" animBg="1"/>
      <p:bldP spid="123955" grpId="0"/>
      <p:bldP spid="123956" grpId="0"/>
      <p:bldP spid="123957" grpId="0"/>
      <p:bldP spid="123990" grpId="0"/>
      <p:bldP spid="123991" grpId="0"/>
      <p:bldP spid="123992" grpId="0"/>
      <p:bldP spid="124003" grpId="0" animBg="1"/>
      <p:bldP spid="124004" grpId="0" animBg="1"/>
      <p:bldP spid="124005" grpId="0" animBg="1"/>
      <p:bldP spid="74" grpId="0"/>
      <p:bldP spid="75" grpId="0"/>
      <p:bldP spid="76" grpId="0"/>
      <p:bldP spid="7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structure from motion</a:t>
            </a:r>
          </a:p>
        </p:txBody>
      </p:sp>
      <p:sp>
        <p:nvSpPr>
          <p:cNvPr id="3" name="Content Placeholder 2"/>
          <p:cNvSpPr>
            <a:spLocks noGrp="1"/>
          </p:cNvSpPr>
          <p:nvPr>
            <p:ph idx="1"/>
          </p:nvPr>
        </p:nvSpPr>
        <p:spPr>
          <a:xfrm>
            <a:off x="0" y="2546773"/>
            <a:ext cx="13004800" cy="5364480"/>
          </a:xfrm>
        </p:spPr>
        <p:txBody>
          <a:bodyPr>
            <a:normAutofit/>
          </a:bodyPr>
          <a:lstStyle/>
          <a:p>
            <a:r>
              <a:rPr lang="en-US" dirty="0"/>
              <a:t>Minimize sum of squared </a:t>
            </a:r>
            <a:r>
              <a:rPr lang="en-US" dirty="0" err="1"/>
              <a:t>reprojection</a:t>
            </a:r>
            <a:r>
              <a:rPr lang="en-US" dirty="0"/>
              <a:t> errors:</a:t>
            </a:r>
          </a:p>
          <a:p>
            <a:endParaRPr lang="en-US" dirty="0"/>
          </a:p>
          <a:p>
            <a:endParaRPr lang="en-US" dirty="0"/>
          </a:p>
          <a:p>
            <a:endParaRPr lang="en-US" dirty="0"/>
          </a:p>
          <a:p>
            <a:endParaRPr lang="en-US" dirty="0"/>
          </a:p>
          <a:p>
            <a:endParaRPr lang="en-US" dirty="0"/>
          </a:p>
          <a:p>
            <a:r>
              <a:rPr lang="en-US" dirty="0"/>
              <a:t>Minimizing this function is called </a:t>
            </a:r>
            <a:r>
              <a:rPr lang="en-US" i="1" dirty="0"/>
              <a:t>bundle adjustment</a:t>
            </a:r>
          </a:p>
          <a:p>
            <a:pPr lvl="1"/>
            <a:r>
              <a:rPr lang="en-US" dirty="0"/>
              <a:t>Optimized using non-linear least squares, e.g. </a:t>
            </a:r>
            <a:r>
              <a:rPr lang="en-US" dirty="0" err="1"/>
              <a:t>Levenberg</a:t>
            </a:r>
            <a:r>
              <a:rPr lang="en-US" dirty="0"/>
              <a:t>-Marquardt</a:t>
            </a:r>
          </a:p>
        </p:txBody>
      </p:sp>
      <p:pic>
        <p:nvPicPr>
          <p:cNvPr id="4" name="Picture 25"/>
          <p:cNvPicPr>
            <a:picLocks noChangeAspect="1" noChangeArrowheads="1"/>
          </p:cNvPicPr>
          <p:nvPr/>
        </p:nvPicPr>
        <p:blipFill>
          <a:blip r:embed="rId2" cstate="print"/>
          <a:srcRect/>
          <a:stretch>
            <a:fillRect/>
          </a:stretch>
        </p:blipFill>
        <p:spPr bwMode="auto">
          <a:xfrm>
            <a:off x="4323079" y="3455862"/>
            <a:ext cx="6096000" cy="1412240"/>
          </a:xfrm>
          <a:prstGeom prst="rect">
            <a:avLst/>
          </a:prstGeom>
          <a:noFill/>
          <a:ln w="9525">
            <a:noFill/>
            <a:miter lim="800000"/>
            <a:headEnd/>
            <a:tailEnd/>
          </a:ln>
        </p:spPr>
      </p:pic>
      <p:sp>
        <p:nvSpPr>
          <p:cNvPr id="5" name="Right Brace 4"/>
          <p:cNvSpPr/>
          <p:nvPr/>
        </p:nvSpPr>
        <p:spPr>
          <a:xfrm rot="5400000">
            <a:off x="7574279" y="3730181"/>
            <a:ext cx="243840" cy="1869440"/>
          </a:xfrm>
          <a:prstGeom prst="rightBrace">
            <a:avLst/>
          </a:prstGeom>
          <a:ln w="22225">
            <a:solidFill>
              <a:srgbClr val="000000"/>
            </a:solidFill>
          </a:ln>
        </p:spPr>
        <p:style>
          <a:lnRef idx="1">
            <a:schemeClr val="accent1"/>
          </a:lnRef>
          <a:fillRef idx="0">
            <a:schemeClr val="accent1"/>
          </a:fillRef>
          <a:effectRef idx="0">
            <a:schemeClr val="accent1"/>
          </a:effectRef>
          <a:fontRef idx="minor">
            <a:schemeClr val="tx1"/>
          </a:fontRef>
        </p:style>
        <p:txBody>
          <a:bodyPr anchor="ctr"/>
          <a:lstStyle/>
          <a:p>
            <a:pPr defTabSz="975340" hangingPunct="1">
              <a:defRPr/>
            </a:pPr>
            <a:endParaRPr lang="en-US" sz="1920" kern="1200">
              <a:solidFill>
                <a:prstClr val="black"/>
              </a:solidFill>
              <a:latin typeface="Calibri"/>
            </a:endParaRPr>
          </a:p>
        </p:txBody>
      </p:sp>
      <p:sp>
        <p:nvSpPr>
          <p:cNvPr id="6" name="TextBox 5"/>
          <p:cNvSpPr txBox="1">
            <a:spLocks noChangeArrowheads="1"/>
          </p:cNvSpPr>
          <p:nvPr/>
        </p:nvSpPr>
        <p:spPr bwMode="auto">
          <a:xfrm>
            <a:off x="6892462" y="4786821"/>
            <a:ext cx="1649811" cy="683264"/>
          </a:xfrm>
          <a:prstGeom prst="rect">
            <a:avLst/>
          </a:prstGeom>
          <a:noFill/>
          <a:ln w="9525">
            <a:noFill/>
            <a:miter lim="800000"/>
            <a:headEnd/>
            <a:tailEnd/>
          </a:ln>
        </p:spPr>
        <p:txBody>
          <a:bodyPr wrap="none">
            <a:spAutoFit/>
          </a:bodyPr>
          <a:lstStyle/>
          <a:p>
            <a:pPr defTabSz="975340" hangingPunct="1"/>
            <a:r>
              <a:rPr lang="en-US" sz="1920" i="1" kern="1200" dirty="0">
                <a:solidFill>
                  <a:prstClr val="black"/>
                </a:solidFill>
                <a:latin typeface="Calibri" pitchFamily="34" charset="0"/>
              </a:rPr>
              <a:t>predicted</a:t>
            </a:r>
            <a:r>
              <a:rPr lang="en-US" sz="1920" kern="1200" dirty="0">
                <a:solidFill>
                  <a:prstClr val="black"/>
                </a:solidFill>
                <a:latin typeface="Calibri" pitchFamily="34" charset="0"/>
              </a:rPr>
              <a:t> </a:t>
            </a:r>
          </a:p>
          <a:p>
            <a:pPr defTabSz="975340" hangingPunct="1"/>
            <a:r>
              <a:rPr lang="en-US" sz="1920" kern="1200" dirty="0">
                <a:solidFill>
                  <a:prstClr val="black"/>
                </a:solidFill>
                <a:latin typeface="Calibri" pitchFamily="34" charset="0"/>
              </a:rPr>
              <a:t>image location</a:t>
            </a:r>
          </a:p>
        </p:txBody>
      </p:sp>
      <p:sp>
        <p:nvSpPr>
          <p:cNvPr id="7" name="TextBox 6"/>
          <p:cNvSpPr txBox="1">
            <a:spLocks noChangeArrowheads="1"/>
          </p:cNvSpPr>
          <p:nvPr/>
        </p:nvSpPr>
        <p:spPr bwMode="auto">
          <a:xfrm>
            <a:off x="8761902" y="4786821"/>
            <a:ext cx="1649811" cy="683264"/>
          </a:xfrm>
          <a:prstGeom prst="rect">
            <a:avLst/>
          </a:prstGeom>
          <a:noFill/>
          <a:ln w="9525">
            <a:noFill/>
            <a:miter lim="800000"/>
            <a:headEnd/>
            <a:tailEnd/>
          </a:ln>
        </p:spPr>
        <p:txBody>
          <a:bodyPr wrap="none">
            <a:spAutoFit/>
          </a:bodyPr>
          <a:lstStyle/>
          <a:p>
            <a:pPr defTabSz="975340" hangingPunct="1"/>
            <a:r>
              <a:rPr lang="en-US" sz="1920" i="1" kern="1200">
                <a:solidFill>
                  <a:prstClr val="black"/>
                </a:solidFill>
                <a:latin typeface="Calibri" pitchFamily="34" charset="0"/>
              </a:rPr>
              <a:t>observed</a:t>
            </a:r>
            <a:endParaRPr lang="en-US" sz="1920" kern="1200">
              <a:solidFill>
                <a:prstClr val="black"/>
              </a:solidFill>
              <a:latin typeface="Calibri" pitchFamily="34" charset="0"/>
            </a:endParaRPr>
          </a:p>
          <a:p>
            <a:pPr defTabSz="975340" hangingPunct="1"/>
            <a:r>
              <a:rPr lang="en-US" sz="1920" kern="1200">
                <a:solidFill>
                  <a:prstClr val="black"/>
                </a:solidFill>
                <a:latin typeface="Calibri" pitchFamily="34" charset="0"/>
              </a:rPr>
              <a:t>image location</a:t>
            </a:r>
          </a:p>
        </p:txBody>
      </p:sp>
      <p:sp>
        <p:nvSpPr>
          <p:cNvPr id="8" name="Right Brace 7"/>
          <p:cNvSpPr/>
          <p:nvPr/>
        </p:nvSpPr>
        <p:spPr>
          <a:xfrm rot="5400000">
            <a:off x="9419167" y="4193307"/>
            <a:ext cx="243840" cy="943186"/>
          </a:xfrm>
          <a:prstGeom prst="rightBrace">
            <a:avLst/>
          </a:prstGeom>
          <a:ln w="22225">
            <a:solidFill>
              <a:srgbClr val="000000"/>
            </a:solidFill>
          </a:ln>
        </p:spPr>
        <p:style>
          <a:lnRef idx="1">
            <a:schemeClr val="accent1"/>
          </a:lnRef>
          <a:fillRef idx="0">
            <a:schemeClr val="accent1"/>
          </a:fillRef>
          <a:effectRef idx="0">
            <a:schemeClr val="accent1"/>
          </a:effectRef>
          <a:fontRef idx="minor">
            <a:schemeClr val="tx1"/>
          </a:fontRef>
        </p:style>
        <p:txBody>
          <a:bodyPr anchor="ctr"/>
          <a:lstStyle/>
          <a:p>
            <a:pPr defTabSz="975340" hangingPunct="1">
              <a:defRPr/>
            </a:pPr>
            <a:endParaRPr lang="en-US" sz="1920" kern="1200">
              <a:solidFill>
                <a:prstClr val="black"/>
              </a:solidFill>
              <a:latin typeface="Calibri"/>
            </a:endParaRPr>
          </a:p>
        </p:txBody>
      </p:sp>
      <p:pic>
        <p:nvPicPr>
          <p:cNvPr id="9" name="Picture 2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94562" y="3877501"/>
            <a:ext cx="2196253" cy="568960"/>
          </a:xfrm>
          <a:prstGeom prst="rect">
            <a:avLst/>
          </a:prstGeom>
          <a:noFill/>
          <a:ln w="9525">
            <a:noFill/>
            <a:miter lim="800000"/>
            <a:headEnd/>
            <a:tailEnd/>
          </a:ln>
        </p:spPr>
      </p:pic>
      <p:sp>
        <p:nvSpPr>
          <p:cNvPr id="13" name="Right Brace 12"/>
          <p:cNvSpPr/>
          <p:nvPr/>
        </p:nvSpPr>
        <p:spPr>
          <a:xfrm rot="5400000">
            <a:off x="5828938" y="4431220"/>
            <a:ext cx="243839" cy="568960"/>
          </a:xfrm>
          <a:prstGeom prst="rightBrace">
            <a:avLst/>
          </a:prstGeom>
          <a:ln w="22225">
            <a:solidFill>
              <a:srgbClr val="000000"/>
            </a:solidFill>
          </a:ln>
        </p:spPr>
        <p:style>
          <a:lnRef idx="1">
            <a:schemeClr val="accent1"/>
          </a:lnRef>
          <a:fillRef idx="0">
            <a:schemeClr val="accent1"/>
          </a:fillRef>
          <a:effectRef idx="0">
            <a:schemeClr val="accent1"/>
          </a:effectRef>
          <a:fontRef idx="minor">
            <a:schemeClr val="tx1"/>
          </a:fontRef>
        </p:style>
        <p:txBody>
          <a:bodyPr anchor="ctr"/>
          <a:lstStyle/>
          <a:p>
            <a:pPr defTabSz="975340" hangingPunct="1">
              <a:defRPr/>
            </a:pPr>
            <a:endParaRPr lang="en-US" sz="1920" kern="1200">
              <a:solidFill>
                <a:prstClr val="black"/>
              </a:solidFill>
              <a:latin typeface="Calibri"/>
            </a:endParaRPr>
          </a:p>
        </p:txBody>
      </p:sp>
      <p:sp>
        <p:nvSpPr>
          <p:cNvPr id="14" name="TextBox 13"/>
          <p:cNvSpPr txBox="1">
            <a:spLocks noChangeArrowheads="1"/>
          </p:cNvSpPr>
          <p:nvPr/>
        </p:nvSpPr>
        <p:spPr bwMode="auto">
          <a:xfrm>
            <a:off x="4582294" y="5383358"/>
            <a:ext cx="2903808" cy="683264"/>
          </a:xfrm>
          <a:prstGeom prst="rect">
            <a:avLst/>
          </a:prstGeom>
          <a:noFill/>
          <a:ln w="9525">
            <a:noFill/>
            <a:miter lim="800000"/>
            <a:headEnd/>
            <a:tailEnd/>
          </a:ln>
        </p:spPr>
        <p:txBody>
          <a:bodyPr wrap="none">
            <a:spAutoFit/>
          </a:bodyPr>
          <a:lstStyle/>
          <a:p>
            <a:pPr defTabSz="975340" hangingPunct="1"/>
            <a:r>
              <a:rPr lang="en-US" sz="1920" i="1" kern="1200" dirty="0">
                <a:solidFill>
                  <a:prstClr val="black"/>
                </a:solidFill>
                <a:latin typeface="Calibri" pitchFamily="34" charset="0"/>
              </a:rPr>
              <a:t>indicator variable</a:t>
            </a:r>
            <a:r>
              <a:rPr lang="en-US" sz="1920" kern="1200" dirty="0">
                <a:solidFill>
                  <a:prstClr val="black"/>
                </a:solidFill>
                <a:latin typeface="Calibri" pitchFamily="34" charset="0"/>
              </a:rPr>
              <a:t>:</a:t>
            </a:r>
          </a:p>
          <a:p>
            <a:pPr defTabSz="975340" hangingPunct="1"/>
            <a:r>
              <a:rPr lang="en-US" sz="1920" kern="1200" dirty="0">
                <a:solidFill>
                  <a:prstClr val="black"/>
                </a:solidFill>
                <a:latin typeface="Calibri" pitchFamily="34" charset="0"/>
              </a:rPr>
              <a:t>is point </a:t>
            </a:r>
            <a:r>
              <a:rPr lang="en-US" sz="1920" i="1" kern="1200" dirty="0" err="1">
                <a:solidFill>
                  <a:prstClr val="black"/>
                </a:solidFill>
                <a:latin typeface="Calibri" pitchFamily="34" charset="0"/>
              </a:rPr>
              <a:t>i</a:t>
            </a:r>
            <a:r>
              <a:rPr lang="en-US" sz="1920" i="1" kern="1200" dirty="0">
                <a:solidFill>
                  <a:prstClr val="black"/>
                </a:solidFill>
                <a:latin typeface="Calibri" pitchFamily="34" charset="0"/>
              </a:rPr>
              <a:t> </a:t>
            </a:r>
            <a:r>
              <a:rPr lang="en-US" sz="1920" kern="1200" dirty="0">
                <a:solidFill>
                  <a:prstClr val="black"/>
                </a:solidFill>
                <a:latin typeface="Calibri" pitchFamily="34" charset="0"/>
              </a:rPr>
              <a:t>visible in image </a:t>
            </a:r>
            <a:r>
              <a:rPr lang="en-US" sz="1920" i="1" kern="1200" dirty="0">
                <a:solidFill>
                  <a:prstClr val="black"/>
                </a:solidFill>
                <a:latin typeface="Calibri" pitchFamily="34" charset="0"/>
              </a:rPr>
              <a:t>j </a:t>
            </a:r>
            <a:r>
              <a:rPr lang="en-US" sz="1920" kern="1200" dirty="0">
                <a:solidFill>
                  <a:prstClr val="black"/>
                </a:solidFill>
                <a:latin typeface="Calibri" pitchFamily="34" charset="0"/>
              </a:rPr>
              <a:t>?</a:t>
            </a:r>
            <a:endParaRPr lang="en-US" sz="1920" i="1" kern="1200" dirty="0">
              <a:solidFill>
                <a:prstClr val="black"/>
              </a:solidFill>
              <a:latin typeface="Calibri" pitchFamily="34" charset="0"/>
            </a:endParaRPr>
          </a:p>
        </p:txBody>
      </p:sp>
      <p:cxnSp>
        <p:nvCxnSpPr>
          <p:cNvPr id="16" name="Straight Arrow Connector 15"/>
          <p:cNvCxnSpPr/>
          <p:nvPr/>
        </p:nvCxnSpPr>
        <p:spPr>
          <a:xfrm rot="16200000" flipH="1">
            <a:off x="5737979" y="5218864"/>
            <a:ext cx="445580" cy="821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19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13" grpId="0" animBg="1"/>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t>Problem size</a:t>
            </a:r>
          </a:p>
        </p:txBody>
      </p:sp>
      <p:sp>
        <p:nvSpPr>
          <p:cNvPr id="41987" name="Content Placeholder 3"/>
          <p:cNvSpPr>
            <a:spLocks noGrp="1"/>
          </p:cNvSpPr>
          <p:nvPr>
            <p:ph idx="1"/>
          </p:nvPr>
        </p:nvSpPr>
        <p:spPr/>
        <p:txBody>
          <a:bodyPr/>
          <a:lstStyle/>
          <a:p>
            <a:r>
              <a:rPr lang="en-US" dirty="0"/>
              <a:t>What are the variables? </a:t>
            </a:r>
          </a:p>
          <a:p>
            <a:r>
              <a:rPr lang="en-US" dirty="0"/>
              <a:t>How many variables per camera?</a:t>
            </a:r>
          </a:p>
          <a:p>
            <a:r>
              <a:rPr lang="en-US" dirty="0"/>
              <a:t>How many variables per point?</a:t>
            </a:r>
          </a:p>
          <a:p>
            <a:endParaRPr lang="en-US" dirty="0"/>
          </a:p>
          <a:p>
            <a:r>
              <a:rPr lang="en-US" dirty="0" err="1"/>
              <a:t>Trevi</a:t>
            </a:r>
            <a:r>
              <a:rPr lang="en-US" dirty="0"/>
              <a:t> Fountain collection</a:t>
            </a:r>
          </a:p>
          <a:p>
            <a:pPr lvl="1">
              <a:buFont typeface="Arial" pitchFamily="34" charset="0"/>
              <a:buNone/>
            </a:pPr>
            <a:r>
              <a:rPr lang="en-US" dirty="0"/>
              <a:t>    466 input photos</a:t>
            </a:r>
          </a:p>
          <a:p>
            <a:pPr lvl="1">
              <a:buFont typeface="Arial" pitchFamily="34" charset="0"/>
              <a:buNone/>
            </a:pPr>
            <a:r>
              <a:rPr lang="en-US" dirty="0"/>
              <a:t> + &gt; 100,000 3D points</a:t>
            </a:r>
          </a:p>
          <a:p>
            <a:pPr lvl="1">
              <a:buFont typeface="Arial" pitchFamily="34" charset="0"/>
              <a:buNone/>
            </a:pPr>
            <a:r>
              <a:rPr lang="en-US" dirty="0"/>
              <a:t>      = very large optimization problem </a:t>
            </a:r>
          </a:p>
        </p:txBody>
      </p:sp>
    </p:spTree>
    <p:extLst>
      <p:ext uri="{BB962C8B-B14F-4D97-AF65-F5344CB8AC3E}">
        <p14:creationId xmlns:p14="http://schemas.microsoft.com/office/powerpoint/2010/main" val="2851831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a:extLst>
              <a:ext uri="{FF2B5EF4-FFF2-40B4-BE49-F238E27FC236}">
                <a16:creationId xmlns:a16="http://schemas.microsoft.com/office/drawing/2014/main" id="{A76EA2B5-7D28-48B3-B6A6-B7945EADB5BC}"/>
              </a:ext>
            </a:extLst>
          </p:cNvPr>
          <p:cNvSpPr>
            <a:spLocks noGrp="1"/>
          </p:cNvSpPr>
          <p:nvPr>
            <p:ph type="title"/>
          </p:nvPr>
        </p:nvSpPr>
        <p:spPr>
          <a:xfrm>
            <a:off x="650240" y="-58702"/>
            <a:ext cx="11704320" cy="1625600"/>
          </a:xfrm>
        </p:spPr>
        <p:txBody>
          <a:bodyPr/>
          <a:lstStyle/>
          <a:p>
            <a:pPr eaLnBrk="1" hangingPunct="1"/>
            <a:r>
              <a:rPr lang="en-US" altLang="en-US" dirty="0"/>
              <a:t>Doing bundle adjustment</a:t>
            </a:r>
          </a:p>
        </p:txBody>
      </p:sp>
      <p:sp>
        <p:nvSpPr>
          <p:cNvPr id="3" name="Content Placeholder 2">
            <a:extLst>
              <a:ext uri="{FF2B5EF4-FFF2-40B4-BE49-F238E27FC236}">
                <a16:creationId xmlns:a16="http://schemas.microsoft.com/office/drawing/2014/main" id="{1BE6DF3D-3799-4C9F-A56B-5717522D0128}"/>
              </a:ext>
            </a:extLst>
          </p:cNvPr>
          <p:cNvSpPr>
            <a:spLocks noGrp="1"/>
          </p:cNvSpPr>
          <p:nvPr>
            <p:ph idx="1"/>
          </p:nvPr>
        </p:nvSpPr>
        <p:spPr>
          <a:xfrm>
            <a:off x="650240" y="1533033"/>
            <a:ext cx="11919712" cy="8220568"/>
          </a:xfrm>
        </p:spPr>
        <p:txBody>
          <a:bodyPr>
            <a:normAutofit/>
          </a:bodyPr>
          <a:lstStyle/>
          <a:p>
            <a:pPr eaLnBrk="1" hangingPunct="1">
              <a:lnSpc>
                <a:spcPct val="80000"/>
              </a:lnSpc>
              <a:defRPr/>
            </a:pPr>
            <a:r>
              <a:rPr lang="en-US" sz="3840" dirty="0"/>
              <a:t>Minimizing </a:t>
            </a:r>
            <a:r>
              <a:rPr lang="en-US" sz="3840" i="1" dirty="0"/>
              <a:t>g </a:t>
            </a:r>
            <a:r>
              <a:rPr lang="en-US" sz="3840" dirty="0"/>
              <a:t>is difficult</a:t>
            </a:r>
          </a:p>
          <a:p>
            <a:pPr lvl="1" eaLnBrk="1" hangingPunct="1">
              <a:lnSpc>
                <a:spcPct val="80000"/>
              </a:lnSpc>
              <a:defRPr/>
            </a:pPr>
            <a:r>
              <a:rPr lang="en-US" sz="3413" i="1" dirty="0"/>
              <a:t>g</a:t>
            </a:r>
            <a:r>
              <a:rPr lang="en-US" sz="3413" dirty="0"/>
              <a:t> is non-linear due to rotations, perspective division</a:t>
            </a:r>
          </a:p>
          <a:p>
            <a:pPr lvl="1" eaLnBrk="1" hangingPunct="1">
              <a:lnSpc>
                <a:spcPct val="80000"/>
              </a:lnSpc>
              <a:defRPr/>
            </a:pPr>
            <a:r>
              <a:rPr lang="en-US" sz="3413" dirty="0"/>
              <a:t>lots of parameters: 3 for each 3D point, 6 for each camera</a:t>
            </a:r>
          </a:p>
          <a:p>
            <a:pPr lvl="1" eaLnBrk="1" hangingPunct="1">
              <a:lnSpc>
                <a:spcPct val="80000"/>
              </a:lnSpc>
              <a:defRPr/>
            </a:pPr>
            <a:r>
              <a:rPr lang="en-US" sz="3413" dirty="0"/>
              <a:t>difficult to initialize</a:t>
            </a:r>
          </a:p>
          <a:p>
            <a:pPr lvl="1" eaLnBrk="1" hangingPunct="1">
              <a:lnSpc>
                <a:spcPct val="80000"/>
              </a:lnSpc>
              <a:defRPr/>
            </a:pPr>
            <a:r>
              <a:rPr lang="en-US" sz="3413" dirty="0"/>
              <a:t>gauge ambiguity: error is invariant to a similarity transform (translation, rotation, uniform scale) </a:t>
            </a:r>
          </a:p>
          <a:p>
            <a:pPr eaLnBrk="1" hangingPunct="1">
              <a:lnSpc>
                <a:spcPct val="80000"/>
              </a:lnSpc>
              <a:defRPr/>
            </a:pPr>
            <a:endParaRPr lang="en-US" sz="3840" dirty="0"/>
          </a:p>
          <a:p>
            <a:pPr eaLnBrk="1" hangingPunct="1">
              <a:lnSpc>
                <a:spcPct val="80000"/>
              </a:lnSpc>
              <a:defRPr/>
            </a:pPr>
            <a:r>
              <a:rPr lang="en-US" sz="3840" dirty="0"/>
              <a:t>Many techniques use non-linear least-squares (NLLS) optimization (</a:t>
            </a:r>
            <a:r>
              <a:rPr lang="en-US" sz="3840" i="1" dirty="0"/>
              <a:t>bundle adjustment</a:t>
            </a:r>
            <a:r>
              <a:rPr lang="en-US" sz="3840" dirty="0"/>
              <a:t>)</a:t>
            </a:r>
          </a:p>
          <a:p>
            <a:pPr lvl="1" eaLnBrk="1" hangingPunct="1">
              <a:lnSpc>
                <a:spcPct val="80000"/>
              </a:lnSpc>
              <a:defRPr/>
            </a:pPr>
            <a:r>
              <a:rPr lang="en-US" sz="3413" dirty="0" err="1"/>
              <a:t>Levenberg</a:t>
            </a:r>
            <a:r>
              <a:rPr lang="en-US" sz="3413" dirty="0"/>
              <a:t>-Marquardt is one common algorithm for NLLS</a:t>
            </a:r>
          </a:p>
          <a:p>
            <a:pPr lvl="1" eaLnBrk="1" hangingPunct="1">
              <a:lnSpc>
                <a:spcPct val="80000"/>
              </a:lnSpc>
              <a:defRPr/>
            </a:pPr>
            <a:r>
              <a:rPr lang="en-US" sz="3413" dirty="0" err="1"/>
              <a:t>Lourakis</a:t>
            </a:r>
            <a:r>
              <a:rPr lang="en-US" sz="3413" dirty="0"/>
              <a:t>, </a:t>
            </a:r>
            <a:r>
              <a:rPr lang="en-US" sz="3413" b="1" dirty="0"/>
              <a:t>The Design and Implementation of a Generic Sparse Bundle Adjustment Software Package Based on the </a:t>
            </a:r>
            <a:r>
              <a:rPr lang="en-US" sz="3413" b="1" dirty="0" err="1"/>
              <a:t>Levenberg</a:t>
            </a:r>
            <a:r>
              <a:rPr lang="en-US" sz="3413" b="1" dirty="0"/>
              <a:t>-Marquardt Algorithm</a:t>
            </a:r>
            <a:r>
              <a:rPr lang="en-US" sz="3413" dirty="0"/>
              <a:t>, </a:t>
            </a:r>
            <a:r>
              <a:rPr lang="en-US" sz="3413" dirty="0">
                <a:hlinkClick r:id="rId2"/>
              </a:rPr>
              <a:t>http://www.ics.forth.gr/~lourakis/sba/</a:t>
            </a:r>
            <a:endParaRPr lang="en-US" sz="3413" b="1" dirty="0"/>
          </a:p>
          <a:p>
            <a:pPr lvl="1" eaLnBrk="1" hangingPunct="1">
              <a:lnSpc>
                <a:spcPct val="80000"/>
              </a:lnSpc>
              <a:defRPr/>
            </a:pPr>
            <a:r>
              <a:rPr lang="en-US" sz="3413" dirty="0">
                <a:hlinkClick r:id="rId3"/>
              </a:rPr>
              <a:t>http://en.wikipedia.org/wiki/Levenberg-Marquardt_algorithm</a:t>
            </a:r>
            <a:endParaRPr lang="en-US" sz="3413" dirty="0"/>
          </a:p>
          <a:p>
            <a:pPr lvl="1" eaLnBrk="1" hangingPunct="1">
              <a:lnSpc>
                <a:spcPct val="80000"/>
              </a:lnSpc>
              <a:defRPr/>
            </a:pPr>
            <a:endParaRPr lang="en-US" sz="3413" dirty="0"/>
          </a:p>
        </p:txBody>
      </p:sp>
    </p:spTree>
    <p:extLst>
      <p:ext uri="{BB962C8B-B14F-4D97-AF65-F5344CB8AC3E}">
        <p14:creationId xmlns:p14="http://schemas.microsoft.com/office/powerpoint/2010/main" val="614060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361696" y="390596"/>
            <a:ext cx="12281408" cy="1625600"/>
          </a:xfrm>
        </p:spPr>
        <p:txBody>
          <a:bodyPr/>
          <a:lstStyle/>
          <a:p>
            <a:r>
              <a:rPr lang="en-US" dirty="0"/>
              <a:t>Initialization: Incremental structure from motion</a:t>
            </a:r>
          </a:p>
        </p:txBody>
      </p:sp>
      <p:sp>
        <p:nvSpPr>
          <p:cNvPr id="156" name="Line 157">
            <a:extLst>
              <a:ext uri="{FF2B5EF4-FFF2-40B4-BE49-F238E27FC236}">
                <a16:creationId xmlns:a16="http://schemas.microsoft.com/office/drawing/2014/main" id="{C760E1D2-094F-483D-9A7A-8F5B944A5647}"/>
              </a:ext>
            </a:extLst>
          </p:cNvPr>
          <p:cNvSpPr>
            <a:spLocks noChangeShapeType="1"/>
          </p:cNvSpPr>
          <p:nvPr/>
        </p:nvSpPr>
        <p:spPr bwMode="auto">
          <a:xfrm flipH="1" flipV="1">
            <a:off x="4208498" y="5642188"/>
            <a:ext cx="4915183" cy="191008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grpSp>
        <p:nvGrpSpPr>
          <p:cNvPr id="157" name="Group 152">
            <a:extLst>
              <a:ext uri="{FF2B5EF4-FFF2-40B4-BE49-F238E27FC236}">
                <a16:creationId xmlns:a16="http://schemas.microsoft.com/office/drawing/2014/main" id="{2EC54C7F-3719-4D75-989E-C87ADAEA5853}"/>
              </a:ext>
            </a:extLst>
          </p:cNvPr>
          <p:cNvGrpSpPr>
            <a:grpSpLocks/>
          </p:cNvGrpSpPr>
          <p:nvPr/>
        </p:nvGrpSpPr>
        <p:grpSpPr bwMode="auto">
          <a:xfrm>
            <a:off x="3431822" y="2765779"/>
            <a:ext cx="5962792" cy="5278684"/>
            <a:chOff x="1520" y="1225"/>
            <a:chExt cx="2641" cy="2338"/>
          </a:xfrm>
        </p:grpSpPr>
        <p:sp>
          <p:nvSpPr>
            <p:cNvPr id="158" name="Line 6">
              <a:extLst>
                <a:ext uri="{FF2B5EF4-FFF2-40B4-BE49-F238E27FC236}">
                  <a16:creationId xmlns:a16="http://schemas.microsoft.com/office/drawing/2014/main" id="{523744A4-2AF9-49FF-AD80-523C8D06879B}"/>
                </a:ext>
              </a:extLst>
            </p:cNvPr>
            <p:cNvSpPr>
              <a:spLocks noChangeShapeType="1"/>
            </p:cNvSpPr>
            <p:nvPr/>
          </p:nvSpPr>
          <p:spPr bwMode="auto">
            <a:xfrm flipH="1">
              <a:off x="3859" y="2113"/>
              <a:ext cx="32" cy="56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59" name="Line 7">
              <a:extLst>
                <a:ext uri="{FF2B5EF4-FFF2-40B4-BE49-F238E27FC236}">
                  <a16:creationId xmlns:a16="http://schemas.microsoft.com/office/drawing/2014/main" id="{06295CEB-D20D-4A7E-A9B2-FF319295492A}"/>
                </a:ext>
              </a:extLst>
            </p:cNvPr>
            <p:cNvSpPr>
              <a:spLocks noChangeShapeType="1"/>
            </p:cNvSpPr>
            <p:nvPr/>
          </p:nvSpPr>
          <p:spPr bwMode="auto">
            <a:xfrm>
              <a:off x="3828" y="2710"/>
              <a:ext cx="156" cy="56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60" name="Line 8">
              <a:extLst>
                <a:ext uri="{FF2B5EF4-FFF2-40B4-BE49-F238E27FC236}">
                  <a16:creationId xmlns:a16="http://schemas.microsoft.com/office/drawing/2014/main" id="{CEF20B06-BB3E-4C64-A461-9124FA8CE2EA}"/>
                </a:ext>
              </a:extLst>
            </p:cNvPr>
            <p:cNvSpPr>
              <a:spLocks noChangeShapeType="1"/>
            </p:cNvSpPr>
            <p:nvPr/>
          </p:nvSpPr>
          <p:spPr bwMode="auto">
            <a:xfrm flipV="1">
              <a:off x="2505" y="2008"/>
              <a:ext cx="755" cy="608"/>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61" name="Line 9">
              <a:extLst>
                <a:ext uri="{FF2B5EF4-FFF2-40B4-BE49-F238E27FC236}">
                  <a16:creationId xmlns:a16="http://schemas.microsoft.com/office/drawing/2014/main" id="{4F95D13C-8C47-4221-85D0-51D7A818586E}"/>
                </a:ext>
              </a:extLst>
            </p:cNvPr>
            <p:cNvSpPr>
              <a:spLocks noChangeShapeType="1"/>
            </p:cNvSpPr>
            <p:nvPr/>
          </p:nvSpPr>
          <p:spPr bwMode="auto">
            <a:xfrm>
              <a:off x="3261" y="2019"/>
              <a:ext cx="628" cy="5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62" name="Line 10">
              <a:extLst>
                <a:ext uri="{FF2B5EF4-FFF2-40B4-BE49-F238E27FC236}">
                  <a16:creationId xmlns:a16="http://schemas.microsoft.com/office/drawing/2014/main" id="{D0EC67B9-1E65-4ED6-A846-BE05901468E7}"/>
                </a:ext>
              </a:extLst>
            </p:cNvPr>
            <p:cNvSpPr>
              <a:spLocks noChangeShapeType="1"/>
            </p:cNvSpPr>
            <p:nvPr/>
          </p:nvSpPr>
          <p:spPr bwMode="auto">
            <a:xfrm>
              <a:off x="2316" y="1406"/>
              <a:ext cx="216" cy="614"/>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63" name="Line 11">
              <a:extLst>
                <a:ext uri="{FF2B5EF4-FFF2-40B4-BE49-F238E27FC236}">
                  <a16:creationId xmlns:a16="http://schemas.microsoft.com/office/drawing/2014/main" id="{B01367CA-2284-4176-A4EA-8F4EE152A8BE}"/>
                </a:ext>
              </a:extLst>
            </p:cNvPr>
            <p:cNvSpPr>
              <a:spLocks noChangeShapeType="1"/>
            </p:cNvSpPr>
            <p:nvPr/>
          </p:nvSpPr>
          <p:spPr bwMode="auto">
            <a:xfrm>
              <a:off x="2316" y="1406"/>
              <a:ext cx="181" cy="126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64" name="Line 12">
              <a:extLst>
                <a:ext uri="{FF2B5EF4-FFF2-40B4-BE49-F238E27FC236}">
                  <a16:creationId xmlns:a16="http://schemas.microsoft.com/office/drawing/2014/main" id="{035E4DBE-A548-446F-A8A4-25DAA7083631}"/>
                </a:ext>
              </a:extLst>
            </p:cNvPr>
            <p:cNvSpPr>
              <a:spLocks noChangeShapeType="1"/>
            </p:cNvSpPr>
            <p:nvPr/>
          </p:nvSpPr>
          <p:spPr bwMode="auto">
            <a:xfrm flipH="1">
              <a:off x="2497" y="2020"/>
              <a:ext cx="35" cy="649"/>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65" name="Line 13">
              <a:extLst>
                <a:ext uri="{FF2B5EF4-FFF2-40B4-BE49-F238E27FC236}">
                  <a16:creationId xmlns:a16="http://schemas.microsoft.com/office/drawing/2014/main" id="{CEA9E704-F0C5-4F0A-95F4-48E962BB8C54}"/>
                </a:ext>
              </a:extLst>
            </p:cNvPr>
            <p:cNvSpPr>
              <a:spLocks noChangeShapeType="1"/>
            </p:cNvSpPr>
            <p:nvPr/>
          </p:nvSpPr>
          <p:spPr bwMode="auto">
            <a:xfrm>
              <a:off x="1809" y="2452"/>
              <a:ext cx="688" cy="217"/>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66" name="Line 14">
              <a:extLst>
                <a:ext uri="{FF2B5EF4-FFF2-40B4-BE49-F238E27FC236}">
                  <a16:creationId xmlns:a16="http://schemas.microsoft.com/office/drawing/2014/main" id="{10CC435B-ADCC-4FBA-B2C0-691732B469F9}"/>
                </a:ext>
              </a:extLst>
            </p:cNvPr>
            <p:cNvSpPr>
              <a:spLocks noChangeShapeType="1"/>
            </p:cNvSpPr>
            <p:nvPr/>
          </p:nvSpPr>
          <p:spPr bwMode="auto">
            <a:xfrm>
              <a:off x="1809" y="3140"/>
              <a:ext cx="615" cy="25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67" name="Line 15">
              <a:extLst>
                <a:ext uri="{FF2B5EF4-FFF2-40B4-BE49-F238E27FC236}">
                  <a16:creationId xmlns:a16="http://schemas.microsoft.com/office/drawing/2014/main" id="{F1046226-8311-4B84-9246-F3C41C9F232E}"/>
                </a:ext>
              </a:extLst>
            </p:cNvPr>
            <p:cNvSpPr>
              <a:spLocks noChangeShapeType="1"/>
            </p:cNvSpPr>
            <p:nvPr/>
          </p:nvSpPr>
          <p:spPr bwMode="auto">
            <a:xfrm flipH="1">
              <a:off x="1918" y="1513"/>
              <a:ext cx="1339" cy="97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68" name="Line 16">
              <a:extLst>
                <a:ext uri="{FF2B5EF4-FFF2-40B4-BE49-F238E27FC236}">
                  <a16:creationId xmlns:a16="http://schemas.microsoft.com/office/drawing/2014/main" id="{058E5180-4041-4407-B606-C1976E1A14E1}"/>
                </a:ext>
              </a:extLst>
            </p:cNvPr>
            <p:cNvSpPr>
              <a:spLocks noChangeShapeType="1"/>
            </p:cNvSpPr>
            <p:nvPr/>
          </p:nvSpPr>
          <p:spPr bwMode="auto">
            <a:xfrm>
              <a:off x="3003" y="3247"/>
              <a:ext cx="616" cy="7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69" name="Line 17">
              <a:extLst>
                <a:ext uri="{FF2B5EF4-FFF2-40B4-BE49-F238E27FC236}">
                  <a16:creationId xmlns:a16="http://schemas.microsoft.com/office/drawing/2014/main" id="{B8F38E26-EA93-4D9E-A74A-57F6CEDBC722}"/>
                </a:ext>
              </a:extLst>
            </p:cNvPr>
            <p:cNvSpPr>
              <a:spLocks noChangeShapeType="1"/>
            </p:cNvSpPr>
            <p:nvPr/>
          </p:nvSpPr>
          <p:spPr bwMode="auto">
            <a:xfrm>
              <a:off x="1845" y="2562"/>
              <a:ext cx="1774" cy="758"/>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70" name="Line 18">
              <a:extLst>
                <a:ext uri="{FF2B5EF4-FFF2-40B4-BE49-F238E27FC236}">
                  <a16:creationId xmlns:a16="http://schemas.microsoft.com/office/drawing/2014/main" id="{7DAD148C-3DD3-4D65-9EE5-FB5550832891}"/>
                </a:ext>
              </a:extLst>
            </p:cNvPr>
            <p:cNvSpPr>
              <a:spLocks noChangeShapeType="1"/>
            </p:cNvSpPr>
            <p:nvPr/>
          </p:nvSpPr>
          <p:spPr bwMode="auto">
            <a:xfrm flipV="1">
              <a:off x="1737" y="2669"/>
              <a:ext cx="724" cy="398"/>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71" name="Line 19">
              <a:extLst>
                <a:ext uri="{FF2B5EF4-FFF2-40B4-BE49-F238E27FC236}">
                  <a16:creationId xmlns:a16="http://schemas.microsoft.com/office/drawing/2014/main" id="{5B0F1599-4BE1-4F7A-A330-41159D8CA84C}"/>
                </a:ext>
              </a:extLst>
            </p:cNvPr>
            <p:cNvSpPr>
              <a:spLocks noChangeShapeType="1"/>
            </p:cNvSpPr>
            <p:nvPr/>
          </p:nvSpPr>
          <p:spPr bwMode="auto">
            <a:xfrm flipV="1">
              <a:off x="3003" y="2669"/>
              <a:ext cx="833" cy="578"/>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72" name="Line 20">
              <a:extLst>
                <a:ext uri="{FF2B5EF4-FFF2-40B4-BE49-F238E27FC236}">
                  <a16:creationId xmlns:a16="http://schemas.microsoft.com/office/drawing/2014/main" id="{90788561-6546-4B09-BE5B-C500BF451112}"/>
                </a:ext>
              </a:extLst>
            </p:cNvPr>
            <p:cNvSpPr>
              <a:spLocks noChangeShapeType="1"/>
            </p:cNvSpPr>
            <p:nvPr/>
          </p:nvSpPr>
          <p:spPr bwMode="auto">
            <a:xfrm flipV="1">
              <a:off x="3184" y="1659"/>
              <a:ext cx="579" cy="32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73" name="Line 21">
              <a:extLst>
                <a:ext uri="{FF2B5EF4-FFF2-40B4-BE49-F238E27FC236}">
                  <a16:creationId xmlns:a16="http://schemas.microsoft.com/office/drawing/2014/main" id="{7AAB506B-6135-4A2C-B31A-C92129C703A3}"/>
                </a:ext>
              </a:extLst>
            </p:cNvPr>
            <p:cNvSpPr>
              <a:spLocks noChangeShapeType="1"/>
            </p:cNvSpPr>
            <p:nvPr/>
          </p:nvSpPr>
          <p:spPr bwMode="auto">
            <a:xfrm flipH="1" flipV="1">
              <a:off x="2532" y="2598"/>
              <a:ext cx="689" cy="3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sp>
          <p:nvSpPr>
            <p:cNvPr id="174" name="Line 22">
              <a:extLst>
                <a:ext uri="{FF2B5EF4-FFF2-40B4-BE49-F238E27FC236}">
                  <a16:creationId xmlns:a16="http://schemas.microsoft.com/office/drawing/2014/main" id="{B815A952-72E2-4C46-B2B5-CCC300D308ED}"/>
                </a:ext>
              </a:extLst>
            </p:cNvPr>
            <p:cNvSpPr>
              <a:spLocks noChangeShapeType="1"/>
            </p:cNvSpPr>
            <p:nvPr/>
          </p:nvSpPr>
          <p:spPr bwMode="auto">
            <a:xfrm flipH="1">
              <a:off x="2388" y="2128"/>
              <a:ext cx="1483" cy="1264"/>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l" defTabSz="1300460" fontAlgn="base" hangingPunct="1">
                <a:spcBef>
                  <a:spcPct val="0"/>
                </a:spcBef>
                <a:spcAft>
                  <a:spcPct val="0"/>
                </a:spcAft>
              </a:pPr>
              <a:endParaRPr lang="en-US" sz="2560" kern="1200">
                <a:latin typeface="Arial" panose="020B0604020202020204" pitchFamily="34" charset="0"/>
                <a:cs typeface="Arial" panose="020B0604020202020204" pitchFamily="34" charset="0"/>
              </a:endParaRPr>
            </a:p>
          </p:txBody>
        </p:sp>
        <p:pic>
          <p:nvPicPr>
            <p:cNvPr id="175" name="Picture 23" descr="vgasull_23497540">
              <a:extLst>
                <a:ext uri="{FF2B5EF4-FFF2-40B4-BE49-F238E27FC236}">
                  <a16:creationId xmlns:a16="http://schemas.microsoft.com/office/drawing/2014/main" id="{3A0A00F2-44E0-46FD-82C0-BEE29802F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 y="3211"/>
              <a:ext cx="47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24" descr="vgasull_25138094">
              <a:extLst>
                <a:ext uri="{FF2B5EF4-FFF2-40B4-BE49-F238E27FC236}">
                  <a16:creationId xmlns:a16="http://schemas.microsoft.com/office/drawing/2014/main" id="{F176CFBE-7B5F-4C9F-9D91-0D36CA9F5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 y="1478"/>
              <a:ext cx="47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25" descr="12537899@N00_61998638">
              <a:extLst>
                <a:ext uri="{FF2B5EF4-FFF2-40B4-BE49-F238E27FC236}">
                  <a16:creationId xmlns:a16="http://schemas.microsoft.com/office/drawing/2014/main" id="{2F2F4430-FE0F-4DD6-BB83-748B5B5D7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0" y="2959"/>
              <a:ext cx="47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Picture 26" descr="amos_33004438">
              <a:extLst>
                <a:ext uri="{FF2B5EF4-FFF2-40B4-BE49-F238E27FC236}">
                  <a16:creationId xmlns:a16="http://schemas.microsoft.com/office/drawing/2014/main" id="{EF977CC2-6029-4D5B-8E5B-D91371796B0B}"/>
                </a:ext>
              </a:extLst>
            </p:cNvPr>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99" y="1225"/>
              <a:ext cx="47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179" name="Picture 27" descr="antmoose_35893232">
              <a:extLst>
                <a:ext uri="{FF2B5EF4-FFF2-40B4-BE49-F238E27FC236}">
                  <a16:creationId xmlns:a16="http://schemas.microsoft.com/office/drawing/2014/main" id="{81776FFB-AC86-4CAC-BC95-676BA90FA1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2" y="1730"/>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8" descr="brodo_1608728">
              <a:extLst>
                <a:ext uri="{FF2B5EF4-FFF2-40B4-BE49-F238E27FC236}">
                  <a16:creationId xmlns:a16="http://schemas.microsoft.com/office/drawing/2014/main" id="{702A5553-7E7F-4FC5-9653-06B5C7DB23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0" y="3103"/>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29" descr="daryoush_66536317">
              <a:extLst>
                <a:ext uri="{FF2B5EF4-FFF2-40B4-BE49-F238E27FC236}">
                  <a16:creationId xmlns:a16="http://schemas.microsoft.com/office/drawing/2014/main" id="{241EF9E7-C539-4A93-BF58-9836A52B97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0" y="1947"/>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30" descr="ekenzie_18947135">
              <a:extLst>
                <a:ext uri="{FF2B5EF4-FFF2-40B4-BE49-F238E27FC236}">
                  <a16:creationId xmlns:a16="http://schemas.microsoft.com/office/drawing/2014/main" id="{13C988CA-B862-40D2-BD92-8430E08877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1" y="3067"/>
              <a:ext cx="317"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31" descr="ewanmcdowall_60821586">
              <a:extLst>
                <a:ext uri="{FF2B5EF4-FFF2-40B4-BE49-F238E27FC236}">
                  <a16:creationId xmlns:a16="http://schemas.microsoft.com/office/drawing/2014/main" id="{646F454E-9A5C-4A33-A8A8-287E2D10EC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 y="2452"/>
              <a:ext cx="47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Picture 32" descr="gauiscaecilius_668314">
              <a:extLst>
                <a:ext uri="{FF2B5EF4-FFF2-40B4-BE49-F238E27FC236}">
                  <a16:creationId xmlns:a16="http://schemas.microsoft.com/office/drawing/2014/main" id="{454A57B4-18BE-44F1-B75D-11F4F5E572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1839"/>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35" descr="kurtnaks_31268253">
              <a:extLst>
                <a:ext uri="{FF2B5EF4-FFF2-40B4-BE49-F238E27FC236}">
                  <a16:creationId xmlns:a16="http://schemas.microsoft.com/office/drawing/2014/main" id="{207AE7C3-F660-4069-8590-08D6AFDC844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67" y="1406"/>
              <a:ext cx="471"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36" descr="mrjennings_23299087">
              <a:extLst>
                <a:ext uri="{FF2B5EF4-FFF2-40B4-BE49-F238E27FC236}">
                  <a16:creationId xmlns:a16="http://schemas.microsoft.com/office/drawing/2014/main" id="{0668048C-A4BD-4806-91B3-88911D3AE6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0" y="2417"/>
              <a:ext cx="352"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Picture 37" descr="mrjennings_62624466">
              <a:extLst>
                <a:ext uri="{FF2B5EF4-FFF2-40B4-BE49-F238E27FC236}">
                  <a16:creationId xmlns:a16="http://schemas.microsoft.com/office/drawing/2014/main" id="{89583941-7BC1-452E-A5B7-41C38BE03A1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19" y="2489"/>
              <a:ext cx="46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38" descr="mscolly_8512764">
              <a:extLst>
                <a:ext uri="{FF2B5EF4-FFF2-40B4-BE49-F238E27FC236}">
                  <a16:creationId xmlns:a16="http://schemas.microsoft.com/office/drawing/2014/main" id="{64D0D47F-C592-448F-9B22-C4CE7E7269F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16" y="1730"/>
              <a:ext cx="353"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 name="Picture 39" descr="daryoush_66536317">
              <a:extLst>
                <a:ext uri="{FF2B5EF4-FFF2-40B4-BE49-F238E27FC236}">
                  <a16:creationId xmlns:a16="http://schemas.microsoft.com/office/drawing/2014/main" id="{93517EAE-417D-473E-A347-A19AC92D847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90" y="1947"/>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Picture 40" descr="gauiscaecilius_668314">
              <a:extLst>
                <a:ext uri="{FF2B5EF4-FFF2-40B4-BE49-F238E27FC236}">
                  <a16:creationId xmlns:a16="http://schemas.microsoft.com/office/drawing/2014/main" id="{83BFE272-B3CF-4A3A-8A7F-C5AFB2539A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1839"/>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41" descr="mscolly_8512764">
              <a:extLst>
                <a:ext uri="{FF2B5EF4-FFF2-40B4-BE49-F238E27FC236}">
                  <a16:creationId xmlns:a16="http://schemas.microsoft.com/office/drawing/2014/main" id="{5C49626B-8B4E-4D5C-B127-4A15A0E772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16" y="1730"/>
              <a:ext cx="353"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Oval 42">
              <a:extLst>
                <a:ext uri="{FF2B5EF4-FFF2-40B4-BE49-F238E27FC236}">
                  <a16:creationId xmlns:a16="http://schemas.microsoft.com/office/drawing/2014/main" id="{71455386-B3D9-44DA-8ADD-B2AD1B84F5AC}"/>
                </a:ext>
              </a:extLst>
            </p:cNvPr>
            <p:cNvSpPr>
              <a:spLocks noChangeArrowheads="1"/>
            </p:cNvSpPr>
            <p:nvPr/>
          </p:nvSpPr>
          <p:spPr bwMode="auto">
            <a:xfrm flipH="1">
              <a:off x="2207" y="1369"/>
              <a:ext cx="44"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193" name="Oval 43">
              <a:extLst>
                <a:ext uri="{FF2B5EF4-FFF2-40B4-BE49-F238E27FC236}">
                  <a16:creationId xmlns:a16="http://schemas.microsoft.com/office/drawing/2014/main" id="{4DD50997-19F2-4DAC-9588-E3C46093218B}"/>
                </a:ext>
              </a:extLst>
            </p:cNvPr>
            <p:cNvSpPr>
              <a:spLocks noChangeArrowheads="1"/>
            </p:cNvSpPr>
            <p:nvPr/>
          </p:nvSpPr>
          <p:spPr bwMode="auto">
            <a:xfrm flipH="1">
              <a:off x="2345" y="1442"/>
              <a:ext cx="43"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194" name="Oval 44">
              <a:extLst>
                <a:ext uri="{FF2B5EF4-FFF2-40B4-BE49-F238E27FC236}">
                  <a16:creationId xmlns:a16="http://schemas.microsoft.com/office/drawing/2014/main" id="{EF6E3589-9933-4A19-BD6D-9F5E3EFD023C}"/>
                </a:ext>
              </a:extLst>
            </p:cNvPr>
            <p:cNvSpPr>
              <a:spLocks noChangeArrowheads="1"/>
            </p:cNvSpPr>
            <p:nvPr/>
          </p:nvSpPr>
          <p:spPr bwMode="auto">
            <a:xfrm flipH="1">
              <a:off x="2489" y="1298"/>
              <a:ext cx="43"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195" name="Oval 45">
              <a:extLst>
                <a:ext uri="{FF2B5EF4-FFF2-40B4-BE49-F238E27FC236}">
                  <a16:creationId xmlns:a16="http://schemas.microsoft.com/office/drawing/2014/main" id="{E749CBEE-92D2-48DF-A101-E1040A009C41}"/>
                </a:ext>
              </a:extLst>
            </p:cNvPr>
            <p:cNvSpPr>
              <a:spLocks noChangeArrowheads="1"/>
            </p:cNvSpPr>
            <p:nvPr/>
          </p:nvSpPr>
          <p:spPr bwMode="auto">
            <a:xfrm flipH="1">
              <a:off x="2388" y="1795"/>
              <a:ext cx="44"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196" name="Oval 46">
              <a:extLst>
                <a:ext uri="{FF2B5EF4-FFF2-40B4-BE49-F238E27FC236}">
                  <a16:creationId xmlns:a16="http://schemas.microsoft.com/office/drawing/2014/main" id="{89A1AC49-C3FD-4887-865B-B35F98E80D60}"/>
                </a:ext>
              </a:extLst>
            </p:cNvPr>
            <p:cNvSpPr>
              <a:spLocks noChangeArrowheads="1"/>
            </p:cNvSpPr>
            <p:nvPr/>
          </p:nvSpPr>
          <p:spPr bwMode="auto">
            <a:xfrm flipH="1">
              <a:off x="2532" y="1911"/>
              <a:ext cx="45"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197" name="Oval 47">
              <a:extLst>
                <a:ext uri="{FF2B5EF4-FFF2-40B4-BE49-F238E27FC236}">
                  <a16:creationId xmlns:a16="http://schemas.microsoft.com/office/drawing/2014/main" id="{B8AE015C-4946-4403-B35D-8C1C20B5BAC9}"/>
                </a:ext>
              </a:extLst>
            </p:cNvPr>
            <p:cNvSpPr>
              <a:spLocks noChangeArrowheads="1"/>
            </p:cNvSpPr>
            <p:nvPr/>
          </p:nvSpPr>
          <p:spPr bwMode="auto">
            <a:xfrm flipH="1">
              <a:off x="2135" y="1478"/>
              <a:ext cx="43"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198" name="Oval 48">
              <a:extLst>
                <a:ext uri="{FF2B5EF4-FFF2-40B4-BE49-F238E27FC236}">
                  <a16:creationId xmlns:a16="http://schemas.microsoft.com/office/drawing/2014/main" id="{35A2FDFE-24FC-4335-B4B9-6E2174192C20}"/>
                </a:ext>
              </a:extLst>
            </p:cNvPr>
            <p:cNvSpPr>
              <a:spLocks noChangeArrowheads="1"/>
            </p:cNvSpPr>
            <p:nvPr/>
          </p:nvSpPr>
          <p:spPr bwMode="auto">
            <a:xfrm flipH="1">
              <a:off x="3040" y="1478"/>
              <a:ext cx="43"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199" name="Oval 49">
              <a:extLst>
                <a:ext uri="{FF2B5EF4-FFF2-40B4-BE49-F238E27FC236}">
                  <a16:creationId xmlns:a16="http://schemas.microsoft.com/office/drawing/2014/main" id="{033BAECF-ABB2-465F-B198-0043445BDF42}"/>
                </a:ext>
              </a:extLst>
            </p:cNvPr>
            <p:cNvSpPr>
              <a:spLocks noChangeArrowheads="1"/>
            </p:cNvSpPr>
            <p:nvPr/>
          </p:nvSpPr>
          <p:spPr bwMode="auto">
            <a:xfrm flipH="1">
              <a:off x="2388" y="2020"/>
              <a:ext cx="44"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00" name="Oval 50">
              <a:extLst>
                <a:ext uri="{FF2B5EF4-FFF2-40B4-BE49-F238E27FC236}">
                  <a16:creationId xmlns:a16="http://schemas.microsoft.com/office/drawing/2014/main" id="{352150DB-D55B-44A6-9228-A07AAA577ECE}"/>
                </a:ext>
              </a:extLst>
            </p:cNvPr>
            <p:cNvSpPr>
              <a:spLocks noChangeArrowheads="1"/>
            </p:cNvSpPr>
            <p:nvPr/>
          </p:nvSpPr>
          <p:spPr bwMode="auto">
            <a:xfrm flipH="1">
              <a:off x="3365" y="1513"/>
              <a:ext cx="44" cy="45"/>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01" name="Oval 51">
              <a:extLst>
                <a:ext uri="{FF2B5EF4-FFF2-40B4-BE49-F238E27FC236}">
                  <a16:creationId xmlns:a16="http://schemas.microsoft.com/office/drawing/2014/main" id="{3A46F0D5-ED0C-4EAA-9BE6-6EC6FAECACF6}"/>
                </a:ext>
              </a:extLst>
            </p:cNvPr>
            <p:cNvSpPr>
              <a:spLocks noChangeArrowheads="1"/>
            </p:cNvSpPr>
            <p:nvPr/>
          </p:nvSpPr>
          <p:spPr bwMode="auto">
            <a:xfrm flipH="1">
              <a:off x="3148" y="1659"/>
              <a:ext cx="44"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02" name="Oval 52">
              <a:extLst>
                <a:ext uri="{FF2B5EF4-FFF2-40B4-BE49-F238E27FC236}">
                  <a16:creationId xmlns:a16="http://schemas.microsoft.com/office/drawing/2014/main" id="{0A25A375-A683-4E83-9948-25F783E19FEA}"/>
                </a:ext>
              </a:extLst>
            </p:cNvPr>
            <p:cNvSpPr>
              <a:spLocks noChangeArrowheads="1"/>
            </p:cNvSpPr>
            <p:nvPr/>
          </p:nvSpPr>
          <p:spPr bwMode="auto">
            <a:xfrm flipH="1">
              <a:off x="3003" y="1911"/>
              <a:ext cx="45"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03" name="Oval 53">
              <a:extLst>
                <a:ext uri="{FF2B5EF4-FFF2-40B4-BE49-F238E27FC236}">
                  <a16:creationId xmlns:a16="http://schemas.microsoft.com/office/drawing/2014/main" id="{F0D97B0A-9A05-4436-80C5-E1C4DB85E3A6}"/>
                </a:ext>
              </a:extLst>
            </p:cNvPr>
            <p:cNvSpPr>
              <a:spLocks noChangeArrowheads="1"/>
            </p:cNvSpPr>
            <p:nvPr/>
          </p:nvSpPr>
          <p:spPr bwMode="auto">
            <a:xfrm flipH="1">
              <a:off x="3365" y="2091"/>
              <a:ext cx="44" cy="45"/>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04" name="Oval 54">
              <a:extLst>
                <a:ext uri="{FF2B5EF4-FFF2-40B4-BE49-F238E27FC236}">
                  <a16:creationId xmlns:a16="http://schemas.microsoft.com/office/drawing/2014/main" id="{BDF25176-4370-49F0-B1F6-A8DDD1F3953C}"/>
                </a:ext>
              </a:extLst>
            </p:cNvPr>
            <p:cNvSpPr>
              <a:spLocks noChangeArrowheads="1"/>
            </p:cNvSpPr>
            <p:nvPr/>
          </p:nvSpPr>
          <p:spPr bwMode="auto">
            <a:xfrm flipH="1">
              <a:off x="3148" y="2562"/>
              <a:ext cx="44" cy="42"/>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05" name="Oval 55">
              <a:extLst>
                <a:ext uri="{FF2B5EF4-FFF2-40B4-BE49-F238E27FC236}">
                  <a16:creationId xmlns:a16="http://schemas.microsoft.com/office/drawing/2014/main" id="{C93BFC60-E793-4380-8C33-72918998DE1B}"/>
                </a:ext>
              </a:extLst>
            </p:cNvPr>
            <p:cNvSpPr>
              <a:spLocks noChangeArrowheads="1"/>
            </p:cNvSpPr>
            <p:nvPr/>
          </p:nvSpPr>
          <p:spPr bwMode="auto">
            <a:xfrm flipH="1">
              <a:off x="3292" y="2633"/>
              <a:ext cx="44"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06" name="Oval 56">
              <a:extLst>
                <a:ext uri="{FF2B5EF4-FFF2-40B4-BE49-F238E27FC236}">
                  <a16:creationId xmlns:a16="http://schemas.microsoft.com/office/drawing/2014/main" id="{B66F74F5-03DE-44E7-8E5C-8CBBCDD0538C}"/>
                </a:ext>
              </a:extLst>
            </p:cNvPr>
            <p:cNvSpPr>
              <a:spLocks noChangeArrowheads="1"/>
            </p:cNvSpPr>
            <p:nvPr/>
          </p:nvSpPr>
          <p:spPr bwMode="auto">
            <a:xfrm flipH="1">
              <a:off x="2678" y="2489"/>
              <a:ext cx="43"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07" name="Oval 57">
              <a:extLst>
                <a:ext uri="{FF2B5EF4-FFF2-40B4-BE49-F238E27FC236}">
                  <a16:creationId xmlns:a16="http://schemas.microsoft.com/office/drawing/2014/main" id="{D38A19C4-2E25-4F6D-86CC-19B452EB90DD}"/>
                </a:ext>
              </a:extLst>
            </p:cNvPr>
            <p:cNvSpPr>
              <a:spLocks noChangeArrowheads="1"/>
            </p:cNvSpPr>
            <p:nvPr/>
          </p:nvSpPr>
          <p:spPr bwMode="auto">
            <a:xfrm flipH="1">
              <a:off x="3076" y="2778"/>
              <a:ext cx="43"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08" name="Oval 58">
              <a:extLst>
                <a:ext uri="{FF2B5EF4-FFF2-40B4-BE49-F238E27FC236}">
                  <a16:creationId xmlns:a16="http://schemas.microsoft.com/office/drawing/2014/main" id="{16C3B61F-A711-43E5-8646-08059A43F68E}"/>
                </a:ext>
              </a:extLst>
            </p:cNvPr>
            <p:cNvSpPr>
              <a:spLocks noChangeArrowheads="1"/>
            </p:cNvSpPr>
            <p:nvPr/>
          </p:nvSpPr>
          <p:spPr bwMode="auto">
            <a:xfrm flipH="1">
              <a:off x="2532" y="2633"/>
              <a:ext cx="45"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09" name="Oval 61">
              <a:extLst>
                <a:ext uri="{FF2B5EF4-FFF2-40B4-BE49-F238E27FC236}">
                  <a16:creationId xmlns:a16="http://schemas.microsoft.com/office/drawing/2014/main" id="{367A20C3-5482-4002-80EA-A01DA8C6CEE0}"/>
                </a:ext>
              </a:extLst>
            </p:cNvPr>
            <p:cNvSpPr>
              <a:spLocks noChangeArrowheads="1"/>
            </p:cNvSpPr>
            <p:nvPr/>
          </p:nvSpPr>
          <p:spPr bwMode="auto">
            <a:xfrm flipH="1">
              <a:off x="1701" y="1839"/>
              <a:ext cx="43"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10" name="Oval 62">
              <a:extLst>
                <a:ext uri="{FF2B5EF4-FFF2-40B4-BE49-F238E27FC236}">
                  <a16:creationId xmlns:a16="http://schemas.microsoft.com/office/drawing/2014/main" id="{22DE10D5-5422-4B9B-8383-55C9409D0EEE}"/>
                </a:ext>
              </a:extLst>
            </p:cNvPr>
            <p:cNvSpPr>
              <a:spLocks noChangeArrowheads="1"/>
            </p:cNvSpPr>
            <p:nvPr/>
          </p:nvSpPr>
          <p:spPr bwMode="auto">
            <a:xfrm flipH="1">
              <a:off x="1918" y="1874"/>
              <a:ext cx="43" cy="45"/>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11" name="Oval 63">
              <a:extLst>
                <a:ext uri="{FF2B5EF4-FFF2-40B4-BE49-F238E27FC236}">
                  <a16:creationId xmlns:a16="http://schemas.microsoft.com/office/drawing/2014/main" id="{FCF8F931-AF04-40DD-B083-5A693652E886}"/>
                </a:ext>
              </a:extLst>
            </p:cNvPr>
            <p:cNvSpPr>
              <a:spLocks noChangeArrowheads="1"/>
            </p:cNvSpPr>
            <p:nvPr/>
          </p:nvSpPr>
          <p:spPr bwMode="auto">
            <a:xfrm flipH="1">
              <a:off x="1918" y="3103"/>
              <a:ext cx="43"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12" name="Oval 64">
              <a:extLst>
                <a:ext uri="{FF2B5EF4-FFF2-40B4-BE49-F238E27FC236}">
                  <a16:creationId xmlns:a16="http://schemas.microsoft.com/office/drawing/2014/main" id="{F6AD3461-7A24-42B2-803E-92B51283E9D0}"/>
                </a:ext>
              </a:extLst>
            </p:cNvPr>
            <p:cNvSpPr>
              <a:spLocks noChangeArrowheads="1"/>
            </p:cNvSpPr>
            <p:nvPr/>
          </p:nvSpPr>
          <p:spPr bwMode="auto">
            <a:xfrm flipH="1">
              <a:off x="1845" y="3211"/>
              <a:ext cx="45"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13" name="Oval 66">
              <a:extLst>
                <a:ext uri="{FF2B5EF4-FFF2-40B4-BE49-F238E27FC236}">
                  <a16:creationId xmlns:a16="http://schemas.microsoft.com/office/drawing/2014/main" id="{A8FD6A7C-98FA-4247-8AF5-1D86BF83262E}"/>
                </a:ext>
              </a:extLst>
            </p:cNvPr>
            <p:cNvSpPr>
              <a:spLocks noChangeArrowheads="1"/>
            </p:cNvSpPr>
            <p:nvPr/>
          </p:nvSpPr>
          <p:spPr bwMode="auto">
            <a:xfrm flipH="1">
              <a:off x="2388" y="3284"/>
              <a:ext cx="44"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14" name="Oval 67">
              <a:extLst>
                <a:ext uri="{FF2B5EF4-FFF2-40B4-BE49-F238E27FC236}">
                  <a16:creationId xmlns:a16="http://schemas.microsoft.com/office/drawing/2014/main" id="{40AD3A97-7B4D-480D-9B2A-BEB5EB7FAD9D}"/>
                </a:ext>
              </a:extLst>
            </p:cNvPr>
            <p:cNvSpPr>
              <a:spLocks noChangeArrowheads="1"/>
            </p:cNvSpPr>
            <p:nvPr/>
          </p:nvSpPr>
          <p:spPr bwMode="auto">
            <a:xfrm flipH="1">
              <a:off x="2532" y="2633"/>
              <a:ext cx="45"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15" name="Oval 68">
              <a:extLst>
                <a:ext uri="{FF2B5EF4-FFF2-40B4-BE49-F238E27FC236}">
                  <a16:creationId xmlns:a16="http://schemas.microsoft.com/office/drawing/2014/main" id="{92483F62-8D55-4A23-956D-1DBB88293303}"/>
                </a:ext>
              </a:extLst>
            </p:cNvPr>
            <p:cNvSpPr>
              <a:spLocks noChangeArrowheads="1"/>
            </p:cNvSpPr>
            <p:nvPr/>
          </p:nvSpPr>
          <p:spPr bwMode="auto">
            <a:xfrm flipH="1">
              <a:off x="2207" y="3392"/>
              <a:ext cx="44"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16" name="Oval 69">
              <a:extLst>
                <a:ext uri="{FF2B5EF4-FFF2-40B4-BE49-F238E27FC236}">
                  <a16:creationId xmlns:a16="http://schemas.microsoft.com/office/drawing/2014/main" id="{5D2E47F5-9266-45FB-BD73-87D53D505A51}"/>
                </a:ext>
              </a:extLst>
            </p:cNvPr>
            <p:cNvSpPr>
              <a:spLocks noChangeArrowheads="1"/>
            </p:cNvSpPr>
            <p:nvPr/>
          </p:nvSpPr>
          <p:spPr bwMode="auto">
            <a:xfrm flipH="1">
              <a:off x="2351" y="2742"/>
              <a:ext cx="45"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17" name="Oval 70">
              <a:extLst>
                <a:ext uri="{FF2B5EF4-FFF2-40B4-BE49-F238E27FC236}">
                  <a16:creationId xmlns:a16="http://schemas.microsoft.com/office/drawing/2014/main" id="{AAA5EBDD-8A30-4F02-86DE-1BA6AC2D391E}"/>
                </a:ext>
              </a:extLst>
            </p:cNvPr>
            <p:cNvSpPr>
              <a:spLocks noChangeArrowheads="1"/>
            </p:cNvSpPr>
            <p:nvPr/>
          </p:nvSpPr>
          <p:spPr bwMode="auto">
            <a:xfrm flipH="1">
              <a:off x="2316" y="3392"/>
              <a:ext cx="43"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18" name="Oval 71">
              <a:extLst>
                <a:ext uri="{FF2B5EF4-FFF2-40B4-BE49-F238E27FC236}">
                  <a16:creationId xmlns:a16="http://schemas.microsoft.com/office/drawing/2014/main" id="{3642D64C-5827-4948-9ACD-ED9E963EF9CD}"/>
                </a:ext>
              </a:extLst>
            </p:cNvPr>
            <p:cNvSpPr>
              <a:spLocks noChangeArrowheads="1"/>
            </p:cNvSpPr>
            <p:nvPr/>
          </p:nvSpPr>
          <p:spPr bwMode="auto">
            <a:xfrm flipH="1">
              <a:off x="2497" y="2742"/>
              <a:ext cx="43"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19" name="Oval 72">
              <a:extLst>
                <a:ext uri="{FF2B5EF4-FFF2-40B4-BE49-F238E27FC236}">
                  <a16:creationId xmlns:a16="http://schemas.microsoft.com/office/drawing/2014/main" id="{02ECEF41-2975-4037-955B-F68EFCC52B44}"/>
                </a:ext>
              </a:extLst>
            </p:cNvPr>
            <p:cNvSpPr>
              <a:spLocks noChangeArrowheads="1"/>
            </p:cNvSpPr>
            <p:nvPr/>
          </p:nvSpPr>
          <p:spPr bwMode="auto">
            <a:xfrm flipH="1">
              <a:off x="2859" y="3175"/>
              <a:ext cx="43"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20" name="Oval 74">
              <a:extLst>
                <a:ext uri="{FF2B5EF4-FFF2-40B4-BE49-F238E27FC236}">
                  <a16:creationId xmlns:a16="http://schemas.microsoft.com/office/drawing/2014/main" id="{C9B734A1-8F9D-4B2D-82C8-3E887C29F2C3}"/>
                </a:ext>
              </a:extLst>
            </p:cNvPr>
            <p:cNvSpPr>
              <a:spLocks noChangeArrowheads="1"/>
            </p:cNvSpPr>
            <p:nvPr/>
          </p:nvSpPr>
          <p:spPr bwMode="auto">
            <a:xfrm flipH="1">
              <a:off x="3474" y="3211"/>
              <a:ext cx="43"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21" name="Oval 75">
              <a:extLst>
                <a:ext uri="{FF2B5EF4-FFF2-40B4-BE49-F238E27FC236}">
                  <a16:creationId xmlns:a16="http://schemas.microsoft.com/office/drawing/2014/main" id="{4C047FA4-A5DB-46EB-BF87-BF3AE49FB26F}"/>
                </a:ext>
              </a:extLst>
            </p:cNvPr>
            <p:cNvSpPr>
              <a:spLocks noChangeArrowheads="1"/>
            </p:cNvSpPr>
            <p:nvPr/>
          </p:nvSpPr>
          <p:spPr bwMode="auto">
            <a:xfrm flipH="1">
              <a:off x="3908" y="2669"/>
              <a:ext cx="44" cy="45"/>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22" name="Oval 76">
              <a:extLst>
                <a:ext uri="{FF2B5EF4-FFF2-40B4-BE49-F238E27FC236}">
                  <a16:creationId xmlns:a16="http://schemas.microsoft.com/office/drawing/2014/main" id="{30DAF5E1-8014-4F79-9868-F28BBBC87B36}"/>
                </a:ext>
              </a:extLst>
            </p:cNvPr>
            <p:cNvSpPr>
              <a:spLocks noChangeArrowheads="1"/>
            </p:cNvSpPr>
            <p:nvPr/>
          </p:nvSpPr>
          <p:spPr bwMode="auto">
            <a:xfrm flipH="1">
              <a:off x="3582" y="3392"/>
              <a:ext cx="45"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23" name="Oval 77">
              <a:extLst>
                <a:ext uri="{FF2B5EF4-FFF2-40B4-BE49-F238E27FC236}">
                  <a16:creationId xmlns:a16="http://schemas.microsoft.com/office/drawing/2014/main" id="{E1D3AD90-B6CA-4880-A50E-0C61A58A4B55}"/>
                </a:ext>
              </a:extLst>
            </p:cNvPr>
            <p:cNvSpPr>
              <a:spLocks noChangeArrowheads="1"/>
            </p:cNvSpPr>
            <p:nvPr/>
          </p:nvSpPr>
          <p:spPr bwMode="auto">
            <a:xfrm flipH="1">
              <a:off x="3727" y="2742"/>
              <a:ext cx="44"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24" name="Oval 78">
              <a:extLst>
                <a:ext uri="{FF2B5EF4-FFF2-40B4-BE49-F238E27FC236}">
                  <a16:creationId xmlns:a16="http://schemas.microsoft.com/office/drawing/2014/main" id="{D2F5A8D3-2193-40B2-A68C-1DC2A01D1446}"/>
                </a:ext>
              </a:extLst>
            </p:cNvPr>
            <p:cNvSpPr>
              <a:spLocks noChangeArrowheads="1"/>
            </p:cNvSpPr>
            <p:nvPr/>
          </p:nvSpPr>
          <p:spPr bwMode="auto">
            <a:xfrm flipH="1">
              <a:off x="3690" y="1550"/>
              <a:ext cx="45"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25" name="Oval 79">
              <a:extLst>
                <a:ext uri="{FF2B5EF4-FFF2-40B4-BE49-F238E27FC236}">
                  <a16:creationId xmlns:a16="http://schemas.microsoft.com/office/drawing/2014/main" id="{AA1B5587-6D21-4ED7-A5F3-4AE76EDD1E43}"/>
                </a:ext>
              </a:extLst>
            </p:cNvPr>
            <p:cNvSpPr>
              <a:spLocks noChangeArrowheads="1"/>
            </p:cNvSpPr>
            <p:nvPr/>
          </p:nvSpPr>
          <p:spPr bwMode="auto">
            <a:xfrm flipH="1">
              <a:off x="3908" y="1730"/>
              <a:ext cx="44"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26" name="Oval 80">
              <a:extLst>
                <a:ext uri="{FF2B5EF4-FFF2-40B4-BE49-F238E27FC236}">
                  <a16:creationId xmlns:a16="http://schemas.microsoft.com/office/drawing/2014/main" id="{2C7263F3-ED54-4FEB-9785-9F39E9993391}"/>
                </a:ext>
              </a:extLst>
            </p:cNvPr>
            <p:cNvSpPr>
              <a:spLocks noChangeArrowheads="1"/>
            </p:cNvSpPr>
            <p:nvPr/>
          </p:nvSpPr>
          <p:spPr bwMode="auto">
            <a:xfrm flipH="1">
              <a:off x="4017" y="2091"/>
              <a:ext cx="43" cy="45"/>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27" name="Oval 81">
              <a:extLst>
                <a:ext uri="{FF2B5EF4-FFF2-40B4-BE49-F238E27FC236}">
                  <a16:creationId xmlns:a16="http://schemas.microsoft.com/office/drawing/2014/main" id="{5181BF7B-969A-40A2-AEA8-589A5A7EFCF4}"/>
                </a:ext>
              </a:extLst>
            </p:cNvPr>
            <p:cNvSpPr>
              <a:spLocks noChangeArrowheads="1"/>
            </p:cNvSpPr>
            <p:nvPr/>
          </p:nvSpPr>
          <p:spPr bwMode="auto">
            <a:xfrm flipH="1">
              <a:off x="4017" y="1984"/>
              <a:ext cx="43"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28" name="Oval 82">
              <a:extLst>
                <a:ext uri="{FF2B5EF4-FFF2-40B4-BE49-F238E27FC236}">
                  <a16:creationId xmlns:a16="http://schemas.microsoft.com/office/drawing/2014/main" id="{6337C5CA-F51F-4EC3-982F-1DF9ECC8ACFA}"/>
                </a:ext>
              </a:extLst>
            </p:cNvPr>
            <p:cNvSpPr>
              <a:spLocks noChangeArrowheads="1"/>
            </p:cNvSpPr>
            <p:nvPr/>
          </p:nvSpPr>
          <p:spPr bwMode="auto">
            <a:xfrm flipH="1">
              <a:off x="1556" y="2994"/>
              <a:ext cx="43"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29" name="Oval 83">
              <a:extLst>
                <a:ext uri="{FF2B5EF4-FFF2-40B4-BE49-F238E27FC236}">
                  <a16:creationId xmlns:a16="http://schemas.microsoft.com/office/drawing/2014/main" id="{722C248A-F865-43B8-8785-500A414BAD7B}"/>
                </a:ext>
              </a:extLst>
            </p:cNvPr>
            <p:cNvSpPr>
              <a:spLocks noChangeArrowheads="1"/>
            </p:cNvSpPr>
            <p:nvPr/>
          </p:nvSpPr>
          <p:spPr bwMode="auto">
            <a:xfrm flipH="1">
              <a:off x="2316" y="1333"/>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30" name="Oval 84">
              <a:extLst>
                <a:ext uri="{FF2B5EF4-FFF2-40B4-BE49-F238E27FC236}">
                  <a16:creationId xmlns:a16="http://schemas.microsoft.com/office/drawing/2014/main" id="{D09F5E52-7F79-4112-820C-E4C817762433}"/>
                </a:ext>
              </a:extLst>
            </p:cNvPr>
            <p:cNvSpPr>
              <a:spLocks noChangeArrowheads="1"/>
            </p:cNvSpPr>
            <p:nvPr/>
          </p:nvSpPr>
          <p:spPr bwMode="auto">
            <a:xfrm flipH="1">
              <a:off x="2461" y="1406"/>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31" name="Oval 85">
              <a:extLst>
                <a:ext uri="{FF2B5EF4-FFF2-40B4-BE49-F238E27FC236}">
                  <a16:creationId xmlns:a16="http://schemas.microsoft.com/office/drawing/2014/main" id="{1456A0F5-4900-476C-B907-8AFC3D983774}"/>
                </a:ext>
              </a:extLst>
            </p:cNvPr>
            <p:cNvSpPr>
              <a:spLocks noChangeArrowheads="1"/>
            </p:cNvSpPr>
            <p:nvPr/>
          </p:nvSpPr>
          <p:spPr bwMode="auto">
            <a:xfrm flipH="1">
              <a:off x="3076" y="1586"/>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32" name="Oval 86">
              <a:extLst>
                <a:ext uri="{FF2B5EF4-FFF2-40B4-BE49-F238E27FC236}">
                  <a16:creationId xmlns:a16="http://schemas.microsoft.com/office/drawing/2014/main" id="{4461F966-FF09-4C91-890A-3A2A5135126A}"/>
                </a:ext>
              </a:extLst>
            </p:cNvPr>
            <p:cNvSpPr>
              <a:spLocks noChangeArrowheads="1"/>
            </p:cNvSpPr>
            <p:nvPr/>
          </p:nvSpPr>
          <p:spPr bwMode="auto">
            <a:xfrm flipH="1">
              <a:off x="3257" y="1513"/>
              <a:ext cx="43" cy="45"/>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33" name="Oval 87">
              <a:extLst>
                <a:ext uri="{FF2B5EF4-FFF2-40B4-BE49-F238E27FC236}">
                  <a16:creationId xmlns:a16="http://schemas.microsoft.com/office/drawing/2014/main" id="{14333D52-CD73-486D-981E-8CF0CB7FEFE3}"/>
                </a:ext>
              </a:extLst>
            </p:cNvPr>
            <p:cNvSpPr>
              <a:spLocks noChangeArrowheads="1"/>
            </p:cNvSpPr>
            <p:nvPr/>
          </p:nvSpPr>
          <p:spPr bwMode="auto">
            <a:xfrm flipH="1">
              <a:off x="3292" y="1442"/>
              <a:ext cx="44" cy="4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34" name="Oval 88">
              <a:extLst>
                <a:ext uri="{FF2B5EF4-FFF2-40B4-BE49-F238E27FC236}">
                  <a16:creationId xmlns:a16="http://schemas.microsoft.com/office/drawing/2014/main" id="{F4CE6CDB-6908-4A10-A57C-004D94B33AAA}"/>
                </a:ext>
              </a:extLst>
            </p:cNvPr>
            <p:cNvSpPr>
              <a:spLocks noChangeArrowheads="1"/>
            </p:cNvSpPr>
            <p:nvPr/>
          </p:nvSpPr>
          <p:spPr bwMode="auto">
            <a:xfrm flipH="1">
              <a:off x="3980" y="1586"/>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35" name="Oval 89">
              <a:extLst>
                <a:ext uri="{FF2B5EF4-FFF2-40B4-BE49-F238E27FC236}">
                  <a16:creationId xmlns:a16="http://schemas.microsoft.com/office/drawing/2014/main" id="{40B1645D-A0DF-419D-8C2C-66282D515AA4}"/>
                </a:ext>
              </a:extLst>
            </p:cNvPr>
            <p:cNvSpPr>
              <a:spLocks noChangeArrowheads="1"/>
            </p:cNvSpPr>
            <p:nvPr/>
          </p:nvSpPr>
          <p:spPr bwMode="auto">
            <a:xfrm flipH="1">
              <a:off x="3836" y="1513"/>
              <a:ext cx="43" cy="45"/>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36" name="Oval 90">
              <a:extLst>
                <a:ext uri="{FF2B5EF4-FFF2-40B4-BE49-F238E27FC236}">
                  <a16:creationId xmlns:a16="http://schemas.microsoft.com/office/drawing/2014/main" id="{BD8533B3-8DFF-46F4-9784-C60D15DB8F96}"/>
                </a:ext>
              </a:extLst>
            </p:cNvPr>
            <p:cNvSpPr>
              <a:spLocks noChangeArrowheads="1"/>
            </p:cNvSpPr>
            <p:nvPr/>
          </p:nvSpPr>
          <p:spPr bwMode="auto">
            <a:xfrm flipH="1">
              <a:off x="3727" y="1659"/>
              <a:ext cx="44" cy="4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37" name="Oval 91">
              <a:extLst>
                <a:ext uri="{FF2B5EF4-FFF2-40B4-BE49-F238E27FC236}">
                  <a16:creationId xmlns:a16="http://schemas.microsoft.com/office/drawing/2014/main" id="{EABAE403-98F0-42F0-8ECF-8717F79CA63F}"/>
                </a:ext>
              </a:extLst>
            </p:cNvPr>
            <p:cNvSpPr>
              <a:spLocks noChangeArrowheads="1"/>
            </p:cNvSpPr>
            <p:nvPr/>
          </p:nvSpPr>
          <p:spPr bwMode="auto">
            <a:xfrm flipH="1">
              <a:off x="1701" y="1947"/>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38" name="Oval 92">
              <a:extLst>
                <a:ext uri="{FF2B5EF4-FFF2-40B4-BE49-F238E27FC236}">
                  <a16:creationId xmlns:a16="http://schemas.microsoft.com/office/drawing/2014/main" id="{C6C9F4CB-9E88-4F4D-9378-C783549255BE}"/>
                </a:ext>
              </a:extLst>
            </p:cNvPr>
            <p:cNvSpPr>
              <a:spLocks noChangeArrowheads="1"/>
            </p:cNvSpPr>
            <p:nvPr/>
          </p:nvSpPr>
          <p:spPr bwMode="auto">
            <a:xfrm flipH="1">
              <a:off x="1955" y="1767"/>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39" name="Oval 93">
              <a:extLst>
                <a:ext uri="{FF2B5EF4-FFF2-40B4-BE49-F238E27FC236}">
                  <a16:creationId xmlns:a16="http://schemas.microsoft.com/office/drawing/2014/main" id="{6825376B-F741-4B96-8416-38A601461E71}"/>
                </a:ext>
              </a:extLst>
            </p:cNvPr>
            <p:cNvSpPr>
              <a:spLocks noChangeArrowheads="1"/>
            </p:cNvSpPr>
            <p:nvPr/>
          </p:nvSpPr>
          <p:spPr bwMode="auto">
            <a:xfrm flipH="1">
              <a:off x="3111" y="1911"/>
              <a:ext cx="45"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40" name="Oval 94">
              <a:extLst>
                <a:ext uri="{FF2B5EF4-FFF2-40B4-BE49-F238E27FC236}">
                  <a16:creationId xmlns:a16="http://schemas.microsoft.com/office/drawing/2014/main" id="{570E7F0C-B009-4CD2-9595-40C71F64D2CD}"/>
                </a:ext>
              </a:extLst>
            </p:cNvPr>
            <p:cNvSpPr>
              <a:spLocks noChangeArrowheads="1"/>
            </p:cNvSpPr>
            <p:nvPr/>
          </p:nvSpPr>
          <p:spPr bwMode="auto">
            <a:xfrm flipH="1">
              <a:off x="3040" y="2128"/>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41" name="Oval 95">
              <a:extLst>
                <a:ext uri="{FF2B5EF4-FFF2-40B4-BE49-F238E27FC236}">
                  <a16:creationId xmlns:a16="http://schemas.microsoft.com/office/drawing/2014/main" id="{AC799B0B-8C44-45F5-B34C-EB55AD3CD4FE}"/>
                </a:ext>
              </a:extLst>
            </p:cNvPr>
            <p:cNvSpPr>
              <a:spLocks noChangeArrowheads="1"/>
            </p:cNvSpPr>
            <p:nvPr/>
          </p:nvSpPr>
          <p:spPr bwMode="auto">
            <a:xfrm flipH="1">
              <a:off x="3257" y="2020"/>
              <a:ext cx="43" cy="4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42" name="Oval 96">
              <a:extLst>
                <a:ext uri="{FF2B5EF4-FFF2-40B4-BE49-F238E27FC236}">
                  <a16:creationId xmlns:a16="http://schemas.microsoft.com/office/drawing/2014/main" id="{7AA21537-9775-4E3B-8736-EC2EB29F46DB}"/>
                </a:ext>
              </a:extLst>
            </p:cNvPr>
            <p:cNvSpPr>
              <a:spLocks noChangeArrowheads="1"/>
            </p:cNvSpPr>
            <p:nvPr/>
          </p:nvSpPr>
          <p:spPr bwMode="auto">
            <a:xfrm flipH="1">
              <a:off x="2532" y="2020"/>
              <a:ext cx="45" cy="4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43" name="Oval 97">
              <a:extLst>
                <a:ext uri="{FF2B5EF4-FFF2-40B4-BE49-F238E27FC236}">
                  <a16:creationId xmlns:a16="http://schemas.microsoft.com/office/drawing/2014/main" id="{C8E1EA80-C5B5-467F-A670-99C7554718C6}"/>
                </a:ext>
              </a:extLst>
            </p:cNvPr>
            <p:cNvSpPr>
              <a:spLocks noChangeArrowheads="1"/>
            </p:cNvSpPr>
            <p:nvPr/>
          </p:nvSpPr>
          <p:spPr bwMode="auto">
            <a:xfrm flipH="1">
              <a:off x="2569" y="1767"/>
              <a:ext cx="44"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44" name="Oval 98">
              <a:extLst>
                <a:ext uri="{FF2B5EF4-FFF2-40B4-BE49-F238E27FC236}">
                  <a16:creationId xmlns:a16="http://schemas.microsoft.com/office/drawing/2014/main" id="{865AAFF7-343E-422C-A751-588ED7EA135D}"/>
                </a:ext>
              </a:extLst>
            </p:cNvPr>
            <p:cNvSpPr>
              <a:spLocks noChangeArrowheads="1"/>
            </p:cNvSpPr>
            <p:nvPr/>
          </p:nvSpPr>
          <p:spPr bwMode="auto">
            <a:xfrm flipH="1">
              <a:off x="2388" y="2525"/>
              <a:ext cx="44"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45" name="Oval 99">
              <a:extLst>
                <a:ext uri="{FF2B5EF4-FFF2-40B4-BE49-F238E27FC236}">
                  <a16:creationId xmlns:a16="http://schemas.microsoft.com/office/drawing/2014/main" id="{7B0D2197-E77E-498A-AFA8-2DF6AA51AEB4}"/>
                </a:ext>
              </a:extLst>
            </p:cNvPr>
            <p:cNvSpPr>
              <a:spLocks noChangeArrowheads="1"/>
            </p:cNvSpPr>
            <p:nvPr/>
          </p:nvSpPr>
          <p:spPr bwMode="auto">
            <a:xfrm flipH="1">
              <a:off x="3257" y="2742"/>
              <a:ext cx="43" cy="4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46" name="Oval 100">
              <a:extLst>
                <a:ext uri="{FF2B5EF4-FFF2-40B4-BE49-F238E27FC236}">
                  <a16:creationId xmlns:a16="http://schemas.microsoft.com/office/drawing/2014/main" id="{B6F0CDE0-F32E-4724-BEB5-0265C22CB52F}"/>
                </a:ext>
              </a:extLst>
            </p:cNvPr>
            <p:cNvSpPr>
              <a:spLocks noChangeArrowheads="1"/>
            </p:cNvSpPr>
            <p:nvPr/>
          </p:nvSpPr>
          <p:spPr bwMode="auto">
            <a:xfrm flipH="1">
              <a:off x="3292" y="2489"/>
              <a:ext cx="44"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47" name="Oval 101">
              <a:extLst>
                <a:ext uri="{FF2B5EF4-FFF2-40B4-BE49-F238E27FC236}">
                  <a16:creationId xmlns:a16="http://schemas.microsoft.com/office/drawing/2014/main" id="{0FFD769F-0E08-4546-93DD-BA617E3CC2A3}"/>
                </a:ext>
              </a:extLst>
            </p:cNvPr>
            <p:cNvSpPr>
              <a:spLocks noChangeArrowheads="1"/>
            </p:cNvSpPr>
            <p:nvPr/>
          </p:nvSpPr>
          <p:spPr bwMode="auto">
            <a:xfrm flipH="1">
              <a:off x="3800" y="2669"/>
              <a:ext cx="43" cy="45"/>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48" name="Oval 102">
              <a:extLst>
                <a:ext uri="{FF2B5EF4-FFF2-40B4-BE49-F238E27FC236}">
                  <a16:creationId xmlns:a16="http://schemas.microsoft.com/office/drawing/2014/main" id="{4AD47F83-CD2D-4CDF-868A-C8917AD8F995}"/>
                </a:ext>
              </a:extLst>
            </p:cNvPr>
            <p:cNvSpPr>
              <a:spLocks noChangeArrowheads="1"/>
            </p:cNvSpPr>
            <p:nvPr/>
          </p:nvSpPr>
          <p:spPr bwMode="auto">
            <a:xfrm flipH="1">
              <a:off x="3836" y="2525"/>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49" name="Oval 103">
              <a:extLst>
                <a:ext uri="{FF2B5EF4-FFF2-40B4-BE49-F238E27FC236}">
                  <a16:creationId xmlns:a16="http://schemas.microsoft.com/office/drawing/2014/main" id="{568F804D-DDEB-499D-B25F-C4090F622D77}"/>
                </a:ext>
              </a:extLst>
            </p:cNvPr>
            <p:cNvSpPr>
              <a:spLocks noChangeArrowheads="1"/>
            </p:cNvSpPr>
            <p:nvPr/>
          </p:nvSpPr>
          <p:spPr bwMode="auto">
            <a:xfrm flipH="1">
              <a:off x="3655" y="2669"/>
              <a:ext cx="43" cy="45"/>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50" name="Oval 106">
              <a:extLst>
                <a:ext uri="{FF2B5EF4-FFF2-40B4-BE49-F238E27FC236}">
                  <a16:creationId xmlns:a16="http://schemas.microsoft.com/office/drawing/2014/main" id="{BB69B6CD-27DC-452D-9F79-4F85819CC7D7}"/>
                </a:ext>
              </a:extLst>
            </p:cNvPr>
            <p:cNvSpPr>
              <a:spLocks noChangeArrowheads="1"/>
            </p:cNvSpPr>
            <p:nvPr/>
          </p:nvSpPr>
          <p:spPr bwMode="auto">
            <a:xfrm flipH="1">
              <a:off x="3582" y="3247"/>
              <a:ext cx="45" cy="45"/>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51" name="Oval 107">
              <a:extLst>
                <a:ext uri="{FF2B5EF4-FFF2-40B4-BE49-F238E27FC236}">
                  <a16:creationId xmlns:a16="http://schemas.microsoft.com/office/drawing/2014/main" id="{2CA42DE7-D2D7-4A55-A86A-5AD9EADBFE1E}"/>
                </a:ext>
              </a:extLst>
            </p:cNvPr>
            <p:cNvSpPr>
              <a:spLocks noChangeArrowheads="1"/>
            </p:cNvSpPr>
            <p:nvPr/>
          </p:nvSpPr>
          <p:spPr bwMode="auto">
            <a:xfrm flipH="1">
              <a:off x="3619" y="3140"/>
              <a:ext cx="43" cy="42"/>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52" name="Oval 108">
              <a:extLst>
                <a:ext uri="{FF2B5EF4-FFF2-40B4-BE49-F238E27FC236}">
                  <a16:creationId xmlns:a16="http://schemas.microsoft.com/office/drawing/2014/main" id="{D0EC594B-4167-4712-BE82-4777992D0B43}"/>
                </a:ext>
              </a:extLst>
            </p:cNvPr>
            <p:cNvSpPr>
              <a:spLocks noChangeArrowheads="1"/>
            </p:cNvSpPr>
            <p:nvPr/>
          </p:nvSpPr>
          <p:spPr bwMode="auto">
            <a:xfrm flipH="1">
              <a:off x="3040" y="3247"/>
              <a:ext cx="43" cy="45"/>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53" name="Oval 109">
              <a:extLst>
                <a:ext uri="{FF2B5EF4-FFF2-40B4-BE49-F238E27FC236}">
                  <a16:creationId xmlns:a16="http://schemas.microsoft.com/office/drawing/2014/main" id="{775C875D-7505-43F8-A5F6-3118BF07DA7F}"/>
                </a:ext>
              </a:extLst>
            </p:cNvPr>
            <p:cNvSpPr>
              <a:spLocks noChangeArrowheads="1"/>
            </p:cNvSpPr>
            <p:nvPr/>
          </p:nvSpPr>
          <p:spPr bwMode="auto">
            <a:xfrm flipH="1">
              <a:off x="2786" y="3284"/>
              <a:ext cx="44" cy="4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54" name="Oval 110">
              <a:extLst>
                <a:ext uri="{FF2B5EF4-FFF2-40B4-BE49-F238E27FC236}">
                  <a16:creationId xmlns:a16="http://schemas.microsoft.com/office/drawing/2014/main" id="{1E5AC65E-648F-42E6-9066-F44DD9265C3D}"/>
                </a:ext>
              </a:extLst>
            </p:cNvPr>
            <p:cNvSpPr>
              <a:spLocks noChangeArrowheads="1"/>
            </p:cNvSpPr>
            <p:nvPr/>
          </p:nvSpPr>
          <p:spPr bwMode="auto">
            <a:xfrm flipH="1">
              <a:off x="3148" y="3355"/>
              <a:ext cx="44"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55" name="Oval 111">
              <a:extLst>
                <a:ext uri="{FF2B5EF4-FFF2-40B4-BE49-F238E27FC236}">
                  <a16:creationId xmlns:a16="http://schemas.microsoft.com/office/drawing/2014/main" id="{6879E474-33CB-4C01-B7DD-B9AF35020525}"/>
                </a:ext>
              </a:extLst>
            </p:cNvPr>
            <p:cNvSpPr>
              <a:spLocks noChangeArrowheads="1"/>
            </p:cNvSpPr>
            <p:nvPr/>
          </p:nvSpPr>
          <p:spPr bwMode="auto">
            <a:xfrm flipH="1">
              <a:off x="2497" y="3428"/>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56" name="Oval 112">
              <a:extLst>
                <a:ext uri="{FF2B5EF4-FFF2-40B4-BE49-F238E27FC236}">
                  <a16:creationId xmlns:a16="http://schemas.microsoft.com/office/drawing/2014/main" id="{36B5351A-767D-4D94-8E52-843813E12819}"/>
                </a:ext>
              </a:extLst>
            </p:cNvPr>
            <p:cNvSpPr>
              <a:spLocks noChangeArrowheads="1"/>
            </p:cNvSpPr>
            <p:nvPr/>
          </p:nvSpPr>
          <p:spPr bwMode="auto">
            <a:xfrm flipH="1">
              <a:off x="2207" y="3247"/>
              <a:ext cx="44" cy="45"/>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57" name="Oval 113">
              <a:extLst>
                <a:ext uri="{FF2B5EF4-FFF2-40B4-BE49-F238E27FC236}">
                  <a16:creationId xmlns:a16="http://schemas.microsoft.com/office/drawing/2014/main" id="{4BE4F412-16AE-4250-B266-12EAC45FD8B1}"/>
                </a:ext>
              </a:extLst>
            </p:cNvPr>
            <p:cNvSpPr>
              <a:spLocks noChangeArrowheads="1"/>
            </p:cNvSpPr>
            <p:nvPr/>
          </p:nvSpPr>
          <p:spPr bwMode="auto">
            <a:xfrm flipH="1">
              <a:off x="2280" y="3464"/>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58" name="Oval 114">
              <a:extLst>
                <a:ext uri="{FF2B5EF4-FFF2-40B4-BE49-F238E27FC236}">
                  <a16:creationId xmlns:a16="http://schemas.microsoft.com/office/drawing/2014/main" id="{A40349A6-F936-4F1E-8047-5FAB76102997}"/>
                </a:ext>
              </a:extLst>
            </p:cNvPr>
            <p:cNvSpPr>
              <a:spLocks noChangeArrowheads="1"/>
            </p:cNvSpPr>
            <p:nvPr/>
          </p:nvSpPr>
          <p:spPr bwMode="auto">
            <a:xfrm flipH="1">
              <a:off x="1556" y="3211"/>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59" name="Oval 115">
              <a:extLst>
                <a:ext uri="{FF2B5EF4-FFF2-40B4-BE49-F238E27FC236}">
                  <a16:creationId xmlns:a16="http://schemas.microsoft.com/office/drawing/2014/main" id="{84A0649E-5848-42F7-8879-4FCF46B3EB20}"/>
                </a:ext>
              </a:extLst>
            </p:cNvPr>
            <p:cNvSpPr>
              <a:spLocks noChangeArrowheads="1"/>
            </p:cNvSpPr>
            <p:nvPr/>
          </p:nvSpPr>
          <p:spPr bwMode="auto">
            <a:xfrm flipH="1">
              <a:off x="1701" y="3030"/>
              <a:ext cx="43" cy="45"/>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60" name="Oval 119">
              <a:extLst>
                <a:ext uri="{FF2B5EF4-FFF2-40B4-BE49-F238E27FC236}">
                  <a16:creationId xmlns:a16="http://schemas.microsoft.com/office/drawing/2014/main" id="{9DBB0BC4-159C-4119-BFDB-5BCE72E1D5C6}"/>
                </a:ext>
              </a:extLst>
            </p:cNvPr>
            <p:cNvSpPr>
              <a:spLocks noChangeArrowheads="1"/>
            </p:cNvSpPr>
            <p:nvPr/>
          </p:nvSpPr>
          <p:spPr bwMode="auto">
            <a:xfrm flipH="1">
              <a:off x="2135" y="1298"/>
              <a:ext cx="43" cy="4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61" name="Oval 120">
              <a:extLst>
                <a:ext uri="{FF2B5EF4-FFF2-40B4-BE49-F238E27FC236}">
                  <a16:creationId xmlns:a16="http://schemas.microsoft.com/office/drawing/2014/main" id="{32FC6351-27E7-4660-8287-C69D452BE20F}"/>
                </a:ext>
              </a:extLst>
            </p:cNvPr>
            <p:cNvSpPr>
              <a:spLocks noChangeArrowheads="1"/>
            </p:cNvSpPr>
            <p:nvPr/>
          </p:nvSpPr>
          <p:spPr bwMode="auto">
            <a:xfrm flipH="1">
              <a:off x="2243" y="1478"/>
              <a:ext cx="45" cy="4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62" name="Oval 121">
              <a:extLst>
                <a:ext uri="{FF2B5EF4-FFF2-40B4-BE49-F238E27FC236}">
                  <a16:creationId xmlns:a16="http://schemas.microsoft.com/office/drawing/2014/main" id="{A3335122-04C9-430B-A15A-966ECC08E009}"/>
                </a:ext>
              </a:extLst>
            </p:cNvPr>
            <p:cNvSpPr>
              <a:spLocks noChangeArrowheads="1"/>
            </p:cNvSpPr>
            <p:nvPr/>
          </p:nvSpPr>
          <p:spPr bwMode="auto">
            <a:xfrm flipH="1">
              <a:off x="3257" y="1622"/>
              <a:ext cx="43" cy="4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63" name="Oval 122">
              <a:extLst>
                <a:ext uri="{FF2B5EF4-FFF2-40B4-BE49-F238E27FC236}">
                  <a16:creationId xmlns:a16="http://schemas.microsoft.com/office/drawing/2014/main" id="{72FE35B6-49EB-4743-B18D-D909A73BBFD3}"/>
                </a:ext>
              </a:extLst>
            </p:cNvPr>
            <p:cNvSpPr>
              <a:spLocks noChangeArrowheads="1"/>
            </p:cNvSpPr>
            <p:nvPr/>
          </p:nvSpPr>
          <p:spPr bwMode="auto">
            <a:xfrm flipH="1">
              <a:off x="3148" y="1442"/>
              <a:ext cx="44" cy="4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64" name="Oval 123">
              <a:extLst>
                <a:ext uri="{FF2B5EF4-FFF2-40B4-BE49-F238E27FC236}">
                  <a16:creationId xmlns:a16="http://schemas.microsoft.com/office/drawing/2014/main" id="{5DA50F22-72A8-4CA8-9593-CEBD28EA556C}"/>
                </a:ext>
              </a:extLst>
            </p:cNvPr>
            <p:cNvSpPr>
              <a:spLocks noChangeArrowheads="1"/>
            </p:cNvSpPr>
            <p:nvPr/>
          </p:nvSpPr>
          <p:spPr bwMode="auto">
            <a:xfrm flipH="1">
              <a:off x="3836" y="1586"/>
              <a:ext cx="43"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65" name="Oval 124">
              <a:extLst>
                <a:ext uri="{FF2B5EF4-FFF2-40B4-BE49-F238E27FC236}">
                  <a16:creationId xmlns:a16="http://schemas.microsoft.com/office/drawing/2014/main" id="{45AF419B-E06C-4759-AFA6-0F9EB421713F}"/>
                </a:ext>
              </a:extLst>
            </p:cNvPr>
            <p:cNvSpPr>
              <a:spLocks noChangeArrowheads="1"/>
            </p:cNvSpPr>
            <p:nvPr/>
          </p:nvSpPr>
          <p:spPr bwMode="auto">
            <a:xfrm flipH="1">
              <a:off x="4053" y="1767"/>
              <a:ext cx="43"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66" name="Oval 125">
              <a:extLst>
                <a:ext uri="{FF2B5EF4-FFF2-40B4-BE49-F238E27FC236}">
                  <a16:creationId xmlns:a16="http://schemas.microsoft.com/office/drawing/2014/main" id="{958714E9-553E-42D0-8695-4D6E7476563A}"/>
                </a:ext>
              </a:extLst>
            </p:cNvPr>
            <p:cNvSpPr>
              <a:spLocks noChangeArrowheads="1"/>
            </p:cNvSpPr>
            <p:nvPr/>
          </p:nvSpPr>
          <p:spPr bwMode="auto">
            <a:xfrm flipH="1">
              <a:off x="3655" y="3428"/>
              <a:ext cx="43"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67" name="Oval 126">
              <a:extLst>
                <a:ext uri="{FF2B5EF4-FFF2-40B4-BE49-F238E27FC236}">
                  <a16:creationId xmlns:a16="http://schemas.microsoft.com/office/drawing/2014/main" id="{0F38724D-9AD9-4D07-8C64-21479D378950}"/>
                </a:ext>
              </a:extLst>
            </p:cNvPr>
            <p:cNvSpPr>
              <a:spLocks noChangeArrowheads="1"/>
            </p:cNvSpPr>
            <p:nvPr/>
          </p:nvSpPr>
          <p:spPr bwMode="auto">
            <a:xfrm flipH="1">
              <a:off x="3474" y="3392"/>
              <a:ext cx="43"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68" name="Oval 127">
              <a:extLst>
                <a:ext uri="{FF2B5EF4-FFF2-40B4-BE49-F238E27FC236}">
                  <a16:creationId xmlns:a16="http://schemas.microsoft.com/office/drawing/2014/main" id="{17FB76DF-B1F7-462D-BC6A-BAFFA538643E}"/>
                </a:ext>
              </a:extLst>
            </p:cNvPr>
            <p:cNvSpPr>
              <a:spLocks noChangeArrowheads="1"/>
            </p:cNvSpPr>
            <p:nvPr/>
          </p:nvSpPr>
          <p:spPr bwMode="auto">
            <a:xfrm flipH="1">
              <a:off x="3438" y="3103"/>
              <a:ext cx="43" cy="4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69" name="Oval 128">
              <a:extLst>
                <a:ext uri="{FF2B5EF4-FFF2-40B4-BE49-F238E27FC236}">
                  <a16:creationId xmlns:a16="http://schemas.microsoft.com/office/drawing/2014/main" id="{7E6696C2-8EE6-4DE6-974F-3A40F06431AD}"/>
                </a:ext>
              </a:extLst>
            </p:cNvPr>
            <p:cNvSpPr>
              <a:spLocks noChangeArrowheads="1"/>
            </p:cNvSpPr>
            <p:nvPr/>
          </p:nvSpPr>
          <p:spPr bwMode="auto">
            <a:xfrm flipH="1">
              <a:off x="2967" y="3140"/>
              <a:ext cx="44" cy="42"/>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70" name="Oval 129">
              <a:extLst>
                <a:ext uri="{FF2B5EF4-FFF2-40B4-BE49-F238E27FC236}">
                  <a16:creationId xmlns:a16="http://schemas.microsoft.com/office/drawing/2014/main" id="{5DAC2D09-7FF3-4568-A7D7-FB5B65522F3E}"/>
                </a:ext>
              </a:extLst>
            </p:cNvPr>
            <p:cNvSpPr>
              <a:spLocks noChangeArrowheads="1"/>
            </p:cNvSpPr>
            <p:nvPr/>
          </p:nvSpPr>
          <p:spPr bwMode="auto">
            <a:xfrm flipH="1">
              <a:off x="3111" y="3175"/>
              <a:ext cx="45"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71" name="Oval 130">
              <a:extLst>
                <a:ext uri="{FF2B5EF4-FFF2-40B4-BE49-F238E27FC236}">
                  <a16:creationId xmlns:a16="http://schemas.microsoft.com/office/drawing/2014/main" id="{B021B7FD-DD22-4376-9D38-DAFA48EA1D5F}"/>
                </a:ext>
              </a:extLst>
            </p:cNvPr>
            <p:cNvSpPr>
              <a:spLocks noChangeArrowheads="1"/>
            </p:cNvSpPr>
            <p:nvPr/>
          </p:nvSpPr>
          <p:spPr bwMode="auto">
            <a:xfrm flipH="1">
              <a:off x="2895" y="3284"/>
              <a:ext cx="43" cy="4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72" name="Oval 131">
              <a:extLst>
                <a:ext uri="{FF2B5EF4-FFF2-40B4-BE49-F238E27FC236}">
                  <a16:creationId xmlns:a16="http://schemas.microsoft.com/office/drawing/2014/main" id="{5C57CAC0-8807-448E-B0CF-DED9E594E951}"/>
                </a:ext>
              </a:extLst>
            </p:cNvPr>
            <p:cNvSpPr>
              <a:spLocks noChangeArrowheads="1"/>
            </p:cNvSpPr>
            <p:nvPr/>
          </p:nvSpPr>
          <p:spPr bwMode="auto">
            <a:xfrm flipH="1">
              <a:off x="2497" y="3320"/>
              <a:ext cx="43" cy="4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73" name="Oval 132">
              <a:extLst>
                <a:ext uri="{FF2B5EF4-FFF2-40B4-BE49-F238E27FC236}">
                  <a16:creationId xmlns:a16="http://schemas.microsoft.com/office/drawing/2014/main" id="{32DA2B64-F391-41B9-8A4E-F6A0D93F11C6}"/>
                </a:ext>
              </a:extLst>
            </p:cNvPr>
            <p:cNvSpPr>
              <a:spLocks noChangeArrowheads="1"/>
            </p:cNvSpPr>
            <p:nvPr/>
          </p:nvSpPr>
          <p:spPr bwMode="auto">
            <a:xfrm flipH="1">
              <a:off x="2388" y="3464"/>
              <a:ext cx="44"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74" name="Oval 133">
              <a:extLst>
                <a:ext uri="{FF2B5EF4-FFF2-40B4-BE49-F238E27FC236}">
                  <a16:creationId xmlns:a16="http://schemas.microsoft.com/office/drawing/2014/main" id="{BF3117BD-73A9-4E45-82E6-3F42AE970309}"/>
                </a:ext>
              </a:extLst>
            </p:cNvPr>
            <p:cNvSpPr>
              <a:spLocks noChangeArrowheads="1"/>
            </p:cNvSpPr>
            <p:nvPr/>
          </p:nvSpPr>
          <p:spPr bwMode="auto">
            <a:xfrm flipH="1">
              <a:off x="1701" y="3211"/>
              <a:ext cx="43"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75" name="Oval 134">
              <a:extLst>
                <a:ext uri="{FF2B5EF4-FFF2-40B4-BE49-F238E27FC236}">
                  <a16:creationId xmlns:a16="http://schemas.microsoft.com/office/drawing/2014/main" id="{D886976B-3126-41CF-BA38-628CD4CFFD5F}"/>
                </a:ext>
              </a:extLst>
            </p:cNvPr>
            <p:cNvSpPr>
              <a:spLocks noChangeArrowheads="1"/>
            </p:cNvSpPr>
            <p:nvPr/>
          </p:nvSpPr>
          <p:spPr bwMode="auto">
            <a:xfrm flipH="1">
              <a:off x="1809" y="3030"/>
              <a:ext cx="44" cy="45"/>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76" name="Oval 135">
              <a:extLst>
                <a:ext uri="{FF2B5EF4-FFF2-40B4-BE49-F238E27FC236}">
                  <a16:creationId xmlns:a16="http://schemas.microsoft.com/office/drawing/2014/main" id="{F7E4F5B5-575B-42D4-9DB3-01CA766C9657}"/>
                </a:ext>
              </a:extLst>
            </p:cNvPr>
            <p:cNvSpPr>
              <a:spLocks noChangeArrowheads="1"/>
            </p:cNvSpPr>
            <p:nvPr/>
          </p:nvSpPr>
          <p:spPr bwMode="auto">
            <a:xfrm flipH="1">
              <a:off x="1556" y="3103"/>
              <a:ext cx="43" cy="4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77" name="Oval 138">
              <a:extLst>
                <a:ext uri="{FF2B5EF4-FFF2-40B4-BE49-F238E27FC236}">
                  <a16:creationId xmlns:a16="http://schemas.microsoft.com/office/drawing/2014/main" id="{783EF971-BBA5-4A0E-8A50-979701DE171C}"/>
                </a:ext>
              </a:extLst>
            </p:cNvPr>
            <p:cNvSpPr>
              <a:spLocks noChangeArrowheads="1"/>
            </p:cNvSpPr>
            <p:nvPr/>
          </p:nvSpPr>
          <p:spPr bwMode="auto">
            <a:xfrm flipH="1">
              <a:off x="2497" y="2489"/>
              <a:ext cx="43"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78" name="Oval 139">
              <a:extLst>
                <a:ext uri="{FF2B5EF4-FFF2-40B4-BE49-F238E27FC236}">
                  <a16:creationId xmlns:a16="http://schemas.microsoft.com/office/drawing/2014/main" id="{E9124E7D-0CDC-4B1D-951D-83354648398A}"/>
                </a:ext>
              </a:extLst>
            </p:cNvPr>
            <p:cNvSpPr>
              <a:spLocks noChangeArrowheads="1"/>
            </p:cNvSpPr>
            <p:nvPr/>
          </p:nvSpPr>
          <p:spPr bwMode="auto">
            <a:xfrm flipH="1">
              <a:off x="2642" y="2598"/>
              <a:ext cx="44" cy="4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79" name="Oval 140">
              <a:extLst>
                <a:ext uri="{FF2B5EF4-FFF2-40B4-BE49-F238E27FC236}">
                  <a16:creationId xmlns:a16="http://schemas.microsoft.com/office/drawing/2014/main" id="{498A3DC7-DCD7-4682-AD52-0C2CFC1C5834}"/>
                </a:ext>
              </a:extLst>
            </p:cNvPr>
            <p:cNvSpPr>
              <a:spLocks noChangeArrowheads="1"/>
            </p:cNvSpPr>
            <p:nvPr/>
          </p:nvSpPr>
          <p:spPr bwMode="auto">
            <a:xfrm flipH="1">
              <a:off x="2569" y="2128"/>
              <a:ext cx="44"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80" name="Oval 141">
              <a:extLst>
                <a:ext uri="{FF2B5EF4-FFF2-40B4-BE49-F238E27FC236}">
                  <a16:creationId xmlns:a16="http://schemas.microsoft.com/office/drawing/2014/main" id="{2D117CFC-B53E-4BB9-855B-8DDCF6893D1A}"/>
                </a:ext>
              </a:extLst>
            </p:cNvPr>
            <p:cNvSpPr>
              <a:spLocks noChangeArrowheads="1"/>
            </p:cNvSpPr>
            <p:nvPr/>
          </p:nvSpPr>
          <p:spPr bwMode="auto">
            <a:xfrm flipH="1">
              <a:off x="2351" y="1874"/>
              <a:ext cx="45" cy="45"/>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81" name="Oval 142">
              <a:extLst>
                <a:ext uri="{FF2B5EF4-FFF2-40B4-BE49-F238E27FC236}">
                  <a16:creationId xmlns:a16="http://schemas.microsoft.com/office/drawing/2014/main" id="{49EAC4C8-4212-4B03-8123-9DD87EC19D87}"/>
                </a:ext>
              </a:extLst>
            </p:cNvPr>
            <p:cNvSpPr>
              <a:spLocks noChangeArrowheads="1"/>
            </p:cNvSpPr>
            <p:nvPr/>
          </p:nvSpPr>
          <p:spPr bwMode="auto">
            <a:xfrm flipH="1">
              <a:off x="3076" y="2056"/>
              <a:ext cx="43" cy="4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82" name="Oval 143">
              <a:extLst>
                <a:ext uri="{FF2B5EF4-FFF2-40B4-BE49-F238E27FC236}">
                  <a16:creationId xmlns:a16="http://schemas.microsoft.com/office/drawing/2014/main" id="{57E7215E-14C3-4F7A-96E9-E9012EF5C200}"/>
                </a:ext>
              </a:extLst>
            </p:cNvPr>
            <p:cNvSpPr>
              <a:spLocks noChangeArrowheads="1"/>
            </p:cNvSpPr>
            <p:nvPr/>
          </p:nvSpPr>
          <p:spPr bwMode="auto">
            <a:xfrm flipH="1">
              <a:off x="3329" y="1874"/>
              <a:ext cx="44" cy="45"/>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83" name="Oval 144">
              <a:extLst>
                <a:ext uri="{FF2B5EF4-FFF2-40B4-BE49-F238E27FC236}">
                  <a16:creationId xmlns:a16="http://schemas.microsoft.com/office/drawing/2014/main" id="{D4C98384-958C-40E1-A409-68D48061F992}"/>
                </a:ext>
              </a:extLst>
            </p:cNvPr>
            <p:cNvSpPr>
              <a:spLocks noChangeArrowheads="1"/>
            </p:cNvSpPr>
            <p:nvPr/>
          </p:nvSpPr>
          <p:spPr bwMode="auto">
            <a:xfrm flipH="1">
              <a:off x="3908" y="2091"/>
              <a:ext cx="44" cy="45"/>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84" name="Oval 145">
              <a:extLst>
                <a:ext uri="{FF2B5EF4-FFF2-40B4-BE49-F238E27FC236}">
                  <a16:creationId xmlns:a16="http://schemas.microsoft.com/office/drawing/2014/main" id="{03080A3A-E3E4-4DFD-8D57-DDF2A72580D7}"/>
                </a:ext>
              </a:extLst>
            </p:cNvPr>
            <p:cNvSpPr>
              <a:spLocks noChangeArrowheads="1"/>
            </p:cNvSpPr>
            <p:nvPr/>
          </p:nvSpPr>
          <p:spPr bwMode="auto">
            <a:xfrm flipH="1">
              <a:off x="3800" y="1984"/>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85" name="Oval 146">
              <a:extLst>
                <a:ext uri="{FF2B5EF4-FFF2-40B4-BE49-F238E27FC236}">
                  <a16:creationId xmlns:a16="http://schemas.microsoft.com/office/drawing/2014/main" id="{36ADBF21-8D64-4DDD-BB1C-85316BD1C05F}"/>
                </a:ext>
              </a:extLst>
            </p:cNvPr>
            <p:cNvSpPr>
              <a:spLocks noChangeArrowheads="1"/>
            </p:cNvSpPr>
            <p:nvPr/>
          </p:nvSpPr>
          <p:spPr bwMode="auto">
            <a:xfrm flipH="1">
              <a:off x="4088" y="2200"/>
              <a:ext cx="45" cy="4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86" name="Oval 147">
              <a:extLst>
                <a:ext uri="{FF2B5EF4-FFF2-40B4-BE49-F238E27FC236}">
                  <a16:creationId xmlns:a16="http://schemas.microsoft.com/office/drawing/2014/main" id="{FA33DAB7-7E75-45E5-97D5-4F6F004DB26E}"/>
                </a:ext>
              </a:extLst>
            </p:cNvPr>
            <p:cNvSpPr>
              <a:spLocks noChangeArrowheads="1"/>
            </p:cNvSpPr>
            <p:nvPr/>
          </p:nvSpPr>
          <p:spPr bwMode="auto">
            <a:xfrm flipH="1">
              <a:off x="3221" y="2525"/>
              <a:ext cx="43"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87" name="Oval 148">
              <a:extLst>
                <a:ext uri="{FF2B5EF4-FFF2-40B4-BE49-F238E27FC236}">
                  <a16:creationId xmlns:a16="http://schemas.microsoft.com/office/drawing/2014/main" id="{86D29AB5-15D6-474A-8D21-925B04DDD4B9}"/>
                </a:ext>
              </a:extLst>
            </p:cNvPr>
            <p:cNvSpPr>
              <a:spLocks noChangeArrowheads="1"/>
            </p:cNvSpPr>
            <p:nvPr/>
          </p:nvSpPr>
          <p:spPr bwMode="auto">
            <a:xfrm flipH="1">
              <a:off x="3076" y="2452"/>
              <a:ext cx="43" cy="45"/>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88" name="Oval 149">
              <a:extLst>
                <a:ext uri="{FF2B5EF4-FFF2-40B4-BE49-F238E27FC236}">
                  <a16:creationId xmlns:a16="http://schemas.microsoft.com/office/drawing/2014/main" id="{BAC15D0D-4067-4313-8FA5-7896EA668A09}"/>
                </a:ext>
              </a:extLst>
            </p:cNvPr>
            <p:cNvSpPr>
              <a:spLocks noChangeArrowheads="1"/>
            </p:cNvSpPr>
            <p:nvPr/>
          </p:nvSpPr>
          <p:spPr bwMode="auto">
            <a:xfrm flipH="1">
              <a:off x="3148" y="2814"/>
              <a:ext cx="44"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89" name="Oval 150">
              <a:extLst>
                <a:ext uri="{FF2B5EF4-FFF2-40B4-BE49-F238E27FC236}">
                  <a16:creationId xmlns:a16="http://schemas.microsoft.com/office/drawing/2014/main" id="{FFBE8008-6C29-4AE1-8FDA-E83ACAAF501F}"/>
                </a:ext>
              </a:extLst>
            </p:cNvPr>
            <p:cNvSpPr>
              <a:spLocks noChangeArrowheads="1"/>
            </p:cNvSpPr>
            <p:nvPr/>
          </p:nvSpPr>
          <p:spPr bwMode="auto">
            <a:xfrm flipH="1">
              <a:off x="3980" y="2598"/>
              <a:ext cx="43" cy="4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grpSp>
      <p:grpSp>
        <p:nvGrpSpPr>
          <p:cNvPr id="290" name="Group 153">
            <a:extLst>
              <a:ext uri="{FF2B5EF4-FFF2-40B4-BE49-F238E27FC236}">
                <a16:creationId xmlns:a16="http://schemas.microsoft.com/office/drawing/2014/main" id="{BE2EDC05-AFE3-446C-8856-0BBEE00C63E1}"/>
              </a:ext>
            </a:extLst>
          </p:cNvPr>
          <p:cNvGrpSpPr>
            <a:grpSpLocks/>
          </p:cNvGrpSpPr>
          <p:nvPr/>
        </p:nvGrpSpPr>
        <p:grpSpPr bwMode="auto">
          <a:xfrm>
            <a:off x="3840481" y="5129672"/>
            <a:ext cx="706684" cy="1061156"/>
            <a:chOff x="1701" y="2272"/>
            <a:chExt cx="313" cy="470"/>
          </a:xfrm>
        </p:grpSpPr>
        <p:pic>
          <p:nvPicPr>
            <p:cNvPr id="291" name="Picture 33" descr="kurtnaks_31263284">
              <a:extLst>
                <a:ext uri="{FF2B5EF4-FFF2-40B4-BE49-F238E27FC236}">
                  <a16:creationId xmlns:a16="http://schemas.microsoft.com/office/drawing/2014/main" id="{D5EC7D34-9A39-4253-9170-8BAB0EB47C6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01" y="2272"/>
              <a:ext cx="313"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 name="Oval 59">
              <a:extLst>
                <a:ext uri="{FF2B5EF4-FFF2-40B4-BE49-F238E27FC236}">
                  <a16:creationId xmlns:a16="http://schemas.microsoft.com/office/drawing/2014/main" id="{7C89D4B4-783E-4D50-846E-F89F40B8FD1D}"/>
                </a:ext>
              </a:extLst>
            </p:cNvPr>
            <p:cNvSpPr>
              <a:spLocks noChangeArrowheads="1"/>
            </p:cNvSpPr>
            <p:nvPr/>
          </p:nvSpPr>
          <p:spPr bwMode="auto">
            <a:xfrm flipH="1">
              <a:off x="1845" y="2345"/>
              <a:ext cx="45"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93" name="Oval 60">
              <a:extLst>
                <a:ext uri="{FF2B5EF4-FFF2-40B4-BE49-F238E27FC236}">
                  <a16:creationId xmlns:a16="http://schemas.microsoft.com/office/drawing/2014/main" id="{920DADEE-061D-4D81-87DE-9297FCEB695E}"/>
                </a:ext>
              </a:extLst>
            </p:cNvPr>
            <p:cNvSpPr>
              <a:spLocks noChangeArrowheads="1"/>
            </p:cNvSpPr>
            <p:nvPr/>
          </p:nvSpPr>
          <p:spPr bwMode="auto">
            <a:xfrm flipH="1">
              <a:off x="1772" y="2525"/>
              <a:ext cx="45"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94" name="Oval 116">
              <a:extLst>
                <a:ext uri="{FF2B5EF4-FFF2-40B4-BE49-F238E27FC236}">
                  <a16:creationId xmlns:a16="http://schemas.microsoft.com/office/drawing/2014/main" id="{B0645C6B-EB15-49E1-8FA3-B05EC7450C78}"/>
                </a:ext>
              </a:extLst>
            </p:cNvPr>
            <p:cNvSpPr>
              <a:spLocks noChangeArrowheads="1"/>
            </p:cNvSpPr>
            <p:nvPr/>
          </p:nvSpPr>
          <p:spPr bwMode="auto">
            <a:xfrm flipH="1">
              <a:off x="1882" y="2562"/>
              <a:ext cx="44" cy="42"/>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95" name="Oval 117">
              <a:extLst>
                <a:ext uri="{FF2B5EF4-FFF2-40B4-BE49-F238E27FC236}">
                  <a16:creationId xmlns:a16="http://schemas.microsoft.com/office/drawing/2014/main" id="{9F11540A-F292-4CAB-8B7C-49247C2A11D3}"/>
                </a:ext>
              </a:extLst>
            </p:cNvPr>
            <p:cNvSpPr>
              <a:spLocks noChangeArrowheads="1"/>
            </p:cNvSpPr>
            <p:nvPr/>
          </p:nvSpPr>
          <p:spPr bwMode="auto">
            <a:xfrm flipH="1">
              <a:off x="1918" y="2452"/>
              <a:ext cx="43" cy="45"/>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96" name="Oval 118">
              <a:extLst>
                <a:ext uri="{FF2B5EF4-FFF2-40B4-BE49-F238E27FC236}">
                  <a16:creationId xmlns:a16="http://schemas.microsoft.com/office/drawing/2014/main" id="{BD2219D7-69FB-464E-9E8E-8719F0F8002B}"/>
                </a:ext>
              </a:extLst>
            </p:cNvPr>
            <p:cNvSpPr>
              <a:spLocks noChangeArrowheads="1"/>
            </p:cNvSpPr>
            <p:nvPr/>
          </p:nvSpPr>
          <p:spPr bwMode="auto">
            <a:xfrm flipH="1">
              <a:off x="1737" y="2633"/>
              <a:ext cx="43"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97" name="Oval 136">
              <a:extLst>
                <a:ext uri="{FF2B5EF4-FFF2-40B4-BE49-F238E27FC236}">
                  <a16:creationId xmlns:a16="http://schemas.microsoft.com/office/drawing/2014/main" id="{CBE3977F-6AF7-458F-A573-32780AA2CA26}"/>
                </a:ext>
              </a:extLst>
            </p:cNvPr>
            <p:cNvSpPr>
              <a:spLocks noChangeArrowheads="1"/>
            </p:cNvSpPr>
            <p:nvPr/>
          </p:nvSpPr>
          <p:spPr bwMode="auto">
            <a:xfrm flipH="1">
              <a:off x="1845" y="2669"/>
              <a:ext cx="45" cy="45"/>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298" name="Oval 137">
              <a:extLst>
                <a:ext uri="{FF2B5EF4-FFF2-40B4-BE49-F238E27FC236}">
                  <a16:creationId xmlns:a16="http://schemas.microsoft.com/office/drawing/2014/main" id="{69E36172-5A08-4B39-9EE5-5EFB36E2AD06}"/>
                </a:ext>
              </a:extLst>
            </p:cNvPr>
            <p:cNvSpPr>
              <a:spLocks noChangeArrowheads="1"/>
            </p:cNvSpPr>
            <p:nvPr/>
          </p:nvSpPr>
          <p:spPr bwMode="auto">
            <a:xfrm flipH="1">
              <a:off x="1955" y="2633"/>
              <a:ext cx="43" cy="4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grpSp>
      <p:sp>
        <p:nvSpPr>
          <p:cNvPr id="299" name="Rectangle 155">
            <a:extLst>
              <a:ext uri="{FF2B5EF4-FFF2-40B4-BE49-F238E27FC236}">
                <a16:creationId xmlns:a16="http://schemas.microsoft.com/office/drawing/2014/main" id="{8DFAA4F3-7913-4F1B-9912-31E193B0E352}"/>
              </a:ext>
            </a:extLst>
          </p:cNvPr>
          <p:cNvSpPr>
            <a:spLocks noChangeArrowheads="1"/>
          </p:cNvSpPr>
          <p:nvPr/>
        </p:nvSpPr>
        <p:spPr bwMode="auto">
          <a:xfrm>
            <a:off x="3607929" y="4985173"/>
            <a:ext cx="1146951" cy="1365956"/>
          </a:xfrm>
          <a:prstGeom prst="rect">
            <a:avLst/>
          </a:prstGeom>
          <a:noFill/>
          <a:ln w="28575">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grpSp>
        <p:nvGrpSpPr>
          <p:cNvPr id="300" name="Group 154">
            <a:extLst>
              <a:ext uri="{FF2B5EF4-FFF2-40B4-BE49-F238E27FC236}">
                <a16:creationId xmlns:a16="http://schemas.microsoft.com/office/drawing/2014/main" id="{DE6B0986-B07A-4B3F-A02A-0E3034612485}"/>
              </a:ext>
            </a:extLst>
          </p:cNvPr>
          <p:cNvGrpSpPr>
            <a:grpSpLocks/>
          </p:cNvGrpSpPr>
          <p:nvPr/>
        </p:nvGrpSpPr>
        <p:grpSpPr bwMode="auto">
          <a:xfrm>
            <a:off x="8739859" y="6924606"/>
            <a:ext cx="711199" cy="1061156"/>
            <a:chOff x="3871" y="3067"/>
            <a:chExt cx="315" cy="470"/>
          </a:xfrm>
        </p:grpSpPr>
        <p:pic>
          <p:nvPicPr>
            <p:cNvPr id="301" name="Picture 34" descr="kurtnaks_31264738">
              <a:extLst>
                <a:ext uri="{FF2B5EF4-FFF2-40B4-BE49-F238E27FC236}">
                  <a16:creationId xmlns:a16="http://schemas.microsoft.com/office/drawing/2014/main" id="{699F92A7-AF1F-4573-9B54-89A0891CF42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871" y="3067"/>
              <a:ext cx="315"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Oval 65">
              <a:extLst>
                <a:ext uri="{FF2B5EF4-FFF2-40B4-BE49-F238E27FC236}">
                  <a16:creationId xmlns:a16="http://schemas.microsoft.com/office/drawing/2014/main" id="{EE99CB2B-3E0B-4D0D-B8A6-1B8CD3928766}"/>
                </a:ext>
              </a:extLst>
            </p:cNvPr>
            <p:cNvSpPr>
              <a:spLocks noChangeArrowheads="1"/>
            </p:cNvSpPr>
            <p:nvPr/>
          </p:nvSpPr>
          <p:spPr bwMode="auto">
            <a:xfrm flipH="1">
              <a:off x="3980" y="3175"/>
              <a:ext cx="43" cy="4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303" name="Oval 73">
              <a:extLst>
                <a:ext uri="{FF2B5EF4-FFF2-40B4-BE49-F238E27FC236}">
                  <a16:creationId xmlns:a16="http://schemas.microsoft.com/office/drawing/2014/main" id="{79598788-634E-482D-8BDD-587509E952CC}"/>
                </a:ext>
              </a:extLst>
            </p:cNvPr>
            <p:cNvSpPr>
              <a:spLocks noChangeArrowheads="1"/>
            </p:cNvSpPr>
            <p:nvPr/>
          </p:nvSpPr>
          <p:spPr bwMode="auto">
            <a:xfrm flipH="1">
              <a:off x="4125" y="3284"/>
              <a:ext cx="44" cy="4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304" name="Oval 104">
              <a:extLst>
                <a:ext uri="{FF2B5EF4-FFF2-40B4-BE49-F238E27FC236}">
                  <a16:creationId xmlns:a16="http://schemas.microsoft.com/office/drawing/2014/main" id="{0FD1BB1F-D085-4236-8FD7-469182A162BD}"/>
                </a:ext>
              </a:extLst>
            </p:cNvPr>
            <p:cNvSpPr>
              <a:spLocks noChangeArrowheads="1"/>
            </p:cNvSpPr>
            <p:nvPr/>
          </p:nvSpPr>
          <p:spPr bwMode="auto">
            <a:xfrm flipH="1">
              <a:off x="4017" y="3284"/>
              <a:ext cx="43" cy="4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
          <p:nvSpPr>
            <p:cNvPr id="305" name="Oval 105">
              <a:extLst>
                <a:ext uri="{FF2B5EF4-FFF2-40B4-BE49-F238E27FC236}">
                  <a16:creationId xmlns:a16="http://schemas.microsoft.com/office/drawing/2014/main" id="{FEF0491A-EB83-46EA-81A4-3B43979B049B}"/>
                </a:ext>
              </a:extLst>
            </p:cNvPr>
            <p:cNvSpPr>
              <a:spLocks noChangeArrowheads="1"/>
            </p:cNvSpPr>
            <p:nvPr/>
          </p:nvSpPr>
          <p:spPr bwMode="auto">
            <a:xfrm flipH="1">
              <a:off x="3908" y="3355"/>
              <a:ext cx="44" cy="4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grpSp>
      <p:sp>
        <p:nvSpPr>
          <p:cNvPr id="306" name="Rectangle 156">
            <a:extLst>
              <a:ext uri="{FF2B5EF4-FFF2-40B4-BE49-F238E27FC236}">
                <a16:creationId xmlns:a16="http://schemas.microsoft.com/office/drawing/2014/main" id="{2C5E22E5-00D0-46D7-B9CD-90709EAF6330}"/>
              </a:ext>
            </a:extLst>
          </p:cNvPr>
          <p:cNvSpPr>
            <a:spLocks noChangeArrowheads="1"/>
          </p:cNvSpPr>
          <p:nvPr/>
        </p:nvSpPr>
        <p:spPr bwMode="auto">
          <a:xfrm>
            <a:off x="8523112" y="6789139"/>
            <a:ext cx="1146951" cy="1365955"/>
          </a:xfrm>
          <a:prstGeom prst="rect">
            <a:avLst/>
          </a:prstGeom>
          <a:noFill/>
          <a:ln w="28575">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300460" fontAlgn="base" hangingPunct="1">
              <a:spcBef>
                <a:spcPct val="0"/>
              </a:spcBef>
              <a:spcAft>
                <a:spcPct val="0"/>
              </a:spcAft>
            </a:pPr>
            <a:endParaRPr lang="en-US" altLang="en-US" sz="2560" kern="1200">
              <a:solidFill>
                <a:srgbClr val="000000"/>
              </a:solidFill>
              <a:cs typeface="Arial" panose="020B0604020202020204" pitchFamily="34" charset="0"/>
            </a:endParaRPr>
          </a:p>
        </p:txBody>
      </p:sp>
    </p:spTree>
    <p:extLst>
      <p:ext uri="{BB962C8B-B14F-4D97-AF65-F5344CB8AC3E}">
        <p14:creationId xmlns:p14="http://schemas.microsoft.com/office/powerpoint/2010/main" val="2057083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500"/>
                                        <p:tgtEl>
                                          <p:spTgt spid="2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30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50240" y="19021"/>
            <a:ext cx="11704320" cy="1625600"/>
          </a:xfrm>
        </p:spPr>
        <p:txBody>
          <a:bodyPr>
            <a:normAutofit/>
          </a:bodyPr>
          <a:lstStyle/>
          <a:p>
            <a:r>
              <a:rPr lang="en-US" altLang="zh-TW">
                <a:solidFill>
                  <a:schemeClr val="tx1"/>
                </a:solidFill>
                <a:ea typeface="新細明體" pitchFamily="18" charset="-120"/>
              </a:rPr>
              <a:t>Normalized 8-point algorithm</a:t>
            </a:r>
          </a:p>
        </p:txBody>
      </p:sp>
      <p:sp>
        <p:nvSpPr>
          <p:cNvPr id="34819" name="Rectangle 5"/>
          <p:cNvSpPr>
            <a:spLocks noGrp="1" noChangeArrowheads="1"/>
          </p:cNvSpPr>
          <p:nvPr>
            <p:ph type="body" idx="1"/>
          </p:nvPr>
        </p:nvSpPr>
        <p:spPr>
          <a:xfrm>
            <a:off x="650240" y="2512908"/>
            <a:ext cx="11704320" cy="7782559"/>
          </a:xfrm>
          <a:noFill/>
        </p:spPr>
        <p:txBody>
          <a:bodyPr>
            <a:normAutofit/>
          </a:bodyPr>
          <a:lstStyle/>
          <a:p>
            <a:pPr>
              <a:lnSpc>
                <a:spcPct val="80000"/>
              </a:lnSpc>
              <a:buFontTx/>
              <a:buNone/>
            </a:pPr>
            <a:endParaRPr lang="en-US" altLang="zh-TW" sz="2560" dirty="0">
              <a:latin typeface="Courier New" panose="02070309020205020404" pitchFamily="49" charset="0"/>
              <a:ea typeface="新細明體" pitchFamily="18" charset="-120"/>
              <a:cs typeface="Courier New" panose="02070309020205020404" pitchFamily="49" charset="0"/>
            </a:endParaRPr>
          </a:p>
          <a:p>
            <a:pPr>
              <a:lnSpc>
                <a:spcPct val="80000"/>
              </a:lnSpc>
              <a:buFontTx/>
              <a:buNone/>
            </a:pPr>
            <a:endParaRPr lang="en-US" altLang="zh-TW" sz="2560" dirty="0">
              <a:latin typeface="Courier New" panose="02070309020205020404" pitchFamily="49" charset="0"/>
              <a:ea typeface="新細明體" pitchFamily="18" charset="-120"/>
              <a:cs typeface="Courier New" panose="02070309020205020404" pitchFamily="49" charset="0"/>
            </a:endParaRPr>
          </a:p>
          <a:p>
            <a:pPr>
              <a:lnSpc>
                <a:spcPct val="80000"/>
              </a:lnSpc>
              <a:buFontTx/>
              <a:buNone/>
            </a:pPr>
            <a:r>
              <a:rPr lang="en-US" altLang="zh-TW" sz="2560" dirty="0">
                <a:latin typeface="Courier New" panose="02070309020205020404" pitchFamily="49" charset="0"/>
                <a:ea typeface="新細明體" pitchFamily="18" charset="-120"/>
                <a:cs typeface="Courier New" panose="02070309020205020404" pitchFamily="49" charset="0"/>
              </a:rPr>
              <a:t>A = [x2(1,:)'.*x1(1,:)'   x2(1,:)'.*x1(2,:)'  x2(1,:)' ...</a:t>
            </a:r>
          </a:p>
          <a:p>
            <a:pPr>
              <a:lnSpc>
                <a:spcPct val="80000"/>
              </a:lnSpc>
              <a:buFontTx/>
              <a:buNone/>
            </a:pPr>
            <a:r>
              <a:rPr lang="en-US" altLang="zh-TW" sz="2560" dirty="0">
                <a:latin typeface="Courier New" panose="02070309020205020404" pitchFamily="49" charset="0"/>
                <a:ea typeface="新細明體" pitchFamily="18" charset="-120"/>
                <a:cs typeface="Courier New" panose="02070309020205020404" pitchFamily="49" charset="0"/>
              </a:rPr>
              <a:t>     x2(2,:)'.*x1(1,:)'   x2(2,:)'.*x1(2,:)'  x2(2,:)' ...</a:t>
            </a:r>
          </a:p>
          <a:p>
            <a:pPr>
              <a:lnSpc>
                <a:spcPct val="80000"/>
              </a:lnSpc>
              <a:buFontTx/>
              <a:buNone/>
            </a:pPr>
            <a:r>
              <a:rPr lang="en-US" altLang="zh-TW" sz="2560" dirty="0">
                <a:latin typeface="Courier New" panose="02070309020205020404" pitchFamily="49" charset="0"/>
                <a:ea typeface="新細明體" pitchFamily="18" charset="-120"/>
                <a:cs typeface="Courier New" panose="02070309020205020404" pitchFamily="49" charset="0"/>
              </a:rPr>
              <a:t>     x1(1,:)'             x1(2,:)'          ones(npts,1) ];       </a:t>
            </a:r>
          </a:p>
          <a:p>
            <a:pPr>
              <a:lnSpc>
                <a:spcPct val="80000"/>
              </a:lnSpc>
              <a:buFontTx/>
              <a:buNone/>
            </a:pPr>
            <a:r>
              <a:rPr lang="en-US" altLang="zh-TW" sz="2560" dirty="0">
                <a:latin typeface="Courier New" panose="02070309020205020404" pitchFamily="49" charset="0"/>
                <a:ea typeface="新細明體" pitchFamily="18" charset="-120"/>
                <a:cs typeface="Courier New" panose="02070309020205020404" pitchFamily="49" charset="0"/>
              </a:rPr>
              <a:t>    </a:t>
            </a:r>
          </a:p>
          <a:p>
            <a:pPr>
              <a:lnSpc>
                <a:spcPct val="80000"/>
              </a:lnSpc>
              <a:buFontTx/>
              <a:buNone/>
            </a:pPr>
            <a:r>
              <a:rPr lang="en-US" altLang="zh-TW" sz="2560" dirty="0">
                <a:latin typeface="Courier New" panose="02070309020205020404" pitchFamily="49" charset="0"/>
                <a:ea typeface="新細明體" pitchFamily="18" charset="-120"/>
                <a:cs typeface="Courier New" panose="02070309020205020404" pitchFamily="49" charset="0"/>
              </a:rPr>
              <a:t>[U,D,V] = </a:t>
            </a:r>
            <a:r>
              <a:rPr lang="en-US" altLang="zh-TW" sz="2560" dirty="0" err="1">
                <a:latin typeface="Courier New" panose="02070309020205020404" pitchFamily="49" charset="0"/>
                <a:ea typeface="新細明體" pitchFamily="18" charset="-120"/>
                <a:cs typeface="Courier New" panose="02070309020205020404" pitchFamily="49" charset="0"/>
              </a:rPr>
              <a:t>svd</a:t>
            </a:r>
            <a:r>
              <a:rPr lang="en-US" altLang="zh-TW" sz="2560" dirty="0">
                <a:latin typeface="Courier New" panose="02070309020205020404" pitchFamily="49" charset="0"/>
                <a:ea typeface="新細明體" pitchFamily="18" charset="-120"/>
                <a:cs typeface="Courier New" panose="02070309020205020404" pitchFamily="49" charset="0"/>
              </a:rPr>
              <a:t>(A);</a:t>
            </a:r>
          </a:p>
          <a:p>
            <a:pPr>
              <a:lnSpc>
                <a:spcPct val="80000"/>
              </a:lnSpc>
              <a:buFontTx/>
              <a:buNone/>
            </a:pPr>
            <a:r>
              <a:rPr lang="en-US" altLang="zh-TW" sz="2560" dirty="0">
                <a:latin typeface="Courier New" panose="02070309020205020404" pitchFamily="49" charset="0"/>
                <a:ea typeface="新細明體" pitchFamily="18" charset="-120"/>
                <a:cs typeface="Courier New" panose="02070309020205020404" pitchFamily="49" charset="0"/>
              </a:rPr>
              <a:t>    </a:t>
            </a:r>
          </a:p>
          <a:p>
            <a:pPr>
              <a:lnSpc>
                <a:spcPct val="80000"/>
              </a:lnSpc>
              <a:buFontTx/>
              <a:buNone/>
            </a:pPr>
            <a:r>
              <a:rPr lang="en-US" altLang="zh-TW" sz="2560" dirty="0">
                <a:latin typeface="Courier New" panose="02070309020205020404" pitchFamily="49" charset="0"/>
                <a:ea typeface="新細明體" pitchFamily="18" charset="-120"/>
                <a:cs typeface="Courier New" panose="02070309020205020404" pitchFamily="49" charset="0"/>
              </a:rPr>
              <a:t>F = reshape(V(:,9),3,3)';</a:t>
            </a:r>
          </a:p>
          <a:p>
            <a:pPr>
              <a:lnSpc>
                <a:spcPct val="80000"/>
              </a:lnSpc>
              <a:buFontTx/>
              <a:buNone/>
            </a:pPr>
            <a:r>
              <a:rPr lang="en-US" altLang="zh-TW" sz="2560" dirty="0">
                <a:latin typeface="Courier New" panose="02070309020205020404" pitchFamily="49" charset="0"/>
                <a:ea typeface="新細明體" pitchFamily="18" charset="-120"/>
                <a:cs typeface="Courier New" panose="02070309020205020404" pitchFamily="49" charset="0"/>
              </a:rPr>
              <a:t>    </a:t>
            </a:r>
          </a:p>
          <a:p>
            <a:pPr>
              <a:lnSpc>
                <a:spcPct val="80000"/>
              </a:lnSpc>
              <a:buFontTx/>
              <a:buNone/>
            </a:pPr>
            <a:r>
              <a:rPr lang="en-US" altLang="zh-TW" sz="2560" dirty="0">
                <a:latin typeface="Courier New" panose="02070309020205020404" pitchFamily="49" charset="0"/>
                <a:ea typeface="新細明體" pitchFamily="18" charset="-120"/>
                <a:cs typeface="Courier New" panose="02070309020205020404" pitchFamily="49" charset="0"/>
              </a:rPr>
              <a:t>[U,D,V] = </a:t>
            </a:r>
            <a:r>
              <a:rPr lang="en-US" altLang="zh-TW" sz="2560" dirty="0" err="1">
                <a:latin typeface="Courier New" panose="02070309020205020404" pitchFamily="49" charset="0"/>
                <a:ea typeface="新細明體" pitchFamily="18" charset="-120"/>
                <a:cs typeface="Courier New" panose="02070309020205020404" pitchFamily="49" charset="0"/>
              </a:rPr>
              <a:t>svd</a:t>
            </a:r>
            <a:r>
              <a:rPr lang="en-US" altLang="zh-TW" sz="2560" dirty="0">
                <a:latin typeface="Courier New" panose="02070309020205020404" pitchFamily="49" charset="0"/>
                <a:ea typeface="新細明體" pitchFamily="18" charset="-120"/>
                <a:cs typeface="Courier New" panose="02070309020205020404" pitchFamily="49" charset="0"/>
              </a:rPr>
              <a:t>(F);</a:t>
            </a:r>
          </a:p>
          <a:p>
            <a:pPr>
              <a:lnSpc>
                <a:spcPct val="80000"/>
              </a:lnSpc>
              <a:buFontTx/>
              <a:buNone/>
            </a:pPr>
            <a:r>
              <a:rPr lang="en-US" altLang="zh-TW" sz="2560" dirty="0">
                <a:latin typeface="Courier New" panose="02070309020205020404" pitchFamily="49" charset="0"/>
                <a:ea typeface="新細明體" pitchFamily="18" charset="-120"/>
                <a:cs typeface="Courier New" panose="02070309020205020404" pitchFamily="49" charset="0"/>
              </a:rPr>
              <a:t>F = U*</a:t>
            </a:r>
            <a:r>
              <a:rPr lang="en-US" altLang="zh-TW" sz="2560" dirty="0" err="1">
                <a:latin typeface="Courier New" panose="02070309020205020404" pitchFamily="49" charset="0"/>
                <a:ea typeface="新細明體" pitchFamily="18" charset="-120"/>
                <a:cs typeface="Courier New" panose="02070309020205020404" pitchFamily="49" charset="0"/>
              </a:rPr>
              <a:t>diag</a:t>
            </a:r>
            <a:r>
              <a:rPr lang="en-US" altLang="zh-TW" sz="2560" dirty="0">
                <a:latin typeface="Courier New" panose="02070309020205020404" pitchFamily="49" charset="0"/>
                <a:ea typeface="新細明體" pitchFamily="18" charset="-120"/>
                <a:cs typeface="Courier New" panose="02070309020205020404" pitchFamily="49" charset="0"/>
              </a:rPr>
              <a:t>([D(1,1) D(2,2) 0])*V';</a:t>
            </a:r>
          </a:p>
        </p:txBody>
      </p:sp>
      <p:sp>
        <p:nvSpPr>
          <p:cNvPr id="1337350" name="Rectangle 6"/>
          <p:cNvSpPr>
            <a:spLocks noChangeArrowheads="1"/>
          </p:cNvSpPr>
          <p:nvPr/>
        </p:nvSpPr>
        <p:spPr bwMode="auto">
          <a:xfrm>
            <a:off x="650240" y="7739663"/>
            <a:ext cx="6502400" cy="880241"/>
          </a:xfrm>
          <a:prstGeom prst="rect">
            <a:avLst/>
          </a:prstGeom>
          <a:noFill/>
          <a:ln w="38100" algn="ctr">
            <a:noFill/>
            <a:miter lim="800000"/>
            <a:headEnd/>
            <a:tailEnd/>
          </a:ln>
        </p:spPr>
        <p:txBody>
          <a:bodyPr>
            <a:spAutoFit/>
          </a:bodyPr>
          <a:lstStyle/>
          <a:p>
            <a:pPr algn="l" defTabSz="1300460" hangingPunct="1"/>
            <a:r>
              <a:rPr lang="en-US" altLang="zh-TW" sz="2560" kern="1200" dirty="0">
                <a:solidFill>
                  <a:srgbClr val="FF0000"/>
                </a:solidFill>
                <a:latin typeface="Courier New" panose="02070309020205020404" pitchFamily="49" charset="0"/>
                <a:ea typeface="新細明體" pitchFamily="18" charset="-120"/>
                <a:cs typeface="Courier New" panose="02070309020205020404" pitchFamily="49" charset="0"/>
              </a:rPr>
              <a:t>% </a:t>
            </a:r>
            <a:r>
              <a:rPr lang="en-US" altLang="zh-TW" sz="2560" kern="1200" dirty="0" err="1">
                <a:solidFill>
                  <a:srgbClr val="FF0000"/>
                </a:solidFill>
                <a:latin typeface="Courier New" panose="02070309020205020404" pitchFamily="49" charset="0"/>
                <a:ea typeface="新細明體" pitchFamily="18" charset="-120"/>
                <a:cs typeface="Courier New" panose="02070309020205020404" pitchFamily="49" charset="0"/>
              </a:rPr>
              <a:t>Denormalise</a:t>
            </a:r>
            <a:endParaRPr lang="en-US" altLang="zh-TW" sz="2560" kern="1200" dirty="0">
              <a:solidFill>
                <a:srgbClr val="FF0000"/>
              </a:solidFill>
              <a:latin typeface="Courier New" panose="02070309020205020404" pitchFamily="49" charset="0"/>
              <a:ea typeface="新細明體" pitchFamily="18" charset="-120"/>
              <a:cs typeface="Courier New" panose="02070309020205020404" pitchFamily="49" charset="0"/>
            </a:endParaRPr>
          </a:p>
          <a:p>
            <a:pPr algn="l" defTabSz="1300460" hangingPunct="1"/>
            <a:r>
              <a:rPr lang="en-US" altLang="zh-TW" sz="2560" kern="1200" dirty="0">
                <a:solidFill>
                  <a:srgbClr val="FF0000"/>
                </a:solidFill>
                <a:latin typeface="Courier New" panose="02070309020205020404" pitchFamily="49" charset="0"/>
                <a:ea typeface="新細明體" pitchFamily="18" charset="-120"/>
                <a:cs typeface="Courier New" panose="02070309020205020404" pitchFamily="49" charset="0"/>
              </a:rPr>
              <a:t>F = T2'*F*T1;</a:t>
            </a:r>
          </a:p>
        </p:txBody>
      </p:sp>
      <p:sp>
        <p:nvSpPr>
          <p:cNvPr id="1337351" name="Rectangle 7"/>
          <p:cNvSpPr>
            <a:spLocks noChangeArrowheads="1"/>
          </p:cNvSpPr>
          <p:nvPr/>
        </p:nvSpPr>
        <p:spPr bwMode="auto">
          <a:xfrm>
            <a:off x="541867" y="2064753"/>
            <a:ext cx="6502400" cy="880241"/>
          </a:xfrm>
          <a:prstGeom prst="rect">
            <a:avLst/>
          </a:prstGeom>
          <a:noFill/>
          <a:ln w="38100" algn="ctr">
            <a:noFill/>
            <a:miter lim="800000"/>
            <a:headEnd/>
            <a:tailEnd/>
          </a:ln>
        </p:spPr>
        <p:txBody>
          <a:bodyPr>
            <a:spAutoFit/>
          </a:bodyPr>
          <a:lstStyle/>
          <a:p>
            <a:pPr algn="l" defTabSz="1300460" hangingPunct="1"/>
            <a:r>
              <a:rPr lang="en-US" altLang="zh-TW" sz="2560" kern="1200" dirty="0">
                <a:solidFill>
                  <a:srgbClr val="FF0000"/>
                </a:solidFill>
                <a:latin typeface="Courier New" panose="02070309020205020404" pitchFamily="49" charset="0"/>
                <a:ea typeface="新細明體" pitchFamily="18" charset="-120"/>
                <a:cs typeface="Courier New" panose="02070309020205020404" pitchFamily="49" charset="0"/>
              </a:rPr>
              <a:t>[x1, T1] = normalise2dpts(x1);</a:t>
            </a:r>
          </a:p>
          <a:p>
            <a:pPr algn="l" defTabSz="1300460" hangingPunct="1"/>
            <a:r>
              <a:rPr lang="en-US" altLang="zh-TW" sz="2560" kern="1200" dirty="0">
                <a:solidFill>
                  <a:srgbClr val="FF0000"/>
                </a:solidFill>
                <a:latin typeface="Courier New" panose="02070309020205020404" pitchFamily="49" charset="0"/>
                <a:ea typeface="新細明體" pitchFamily="18" charset="-120"/>
                <a:cs typeface="Courier New" panose="02070309020205020404" pitchFamily="49" charset="0"/>
              </a:rPr>
              <a:t>[x2, T2] = normalise2dpts(x2);</a:t>
            </a:r>
          </a:p>
        </p:txBody>
      </p:sp>
    </p:spTree>
    <p:extLst>
      <p:ext uri="{BB962C8B-B14F-4D97-AF65-F5344CB8AC3E}">
        <p14:creationId xmlns:p14="http://schemas.microsoft.com/office/powerpoint/2010/main" val="4006994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Incremental structure from motion</a:t>
            </a:r>
          </a:p>
        </p:txBody>
      </p:sp>
      <p:pic>
        <p:nvPicPr>
          <p:cNvPr id="2" name="TreviReconstruct2b">
            <a:hlinkClick r:id="" action="ppaction://media"/>
            <a:extLst>
              <a:ext uri="{FF2B5EF4-FFF2-40B4-BE49-F238E27FC236}">
                <a16:creationId xmlns:a16="http://schemas.microsoft.com/office/drawing/2014/main" id="{6267BBF6-ECD7-4834-871D-8DAAE57241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38400" y="2438400"/>
            <a:ext cx="8128000" cy="6096000"/>
          </a:xfrm>
          <a:prstGeom prst="rect">
            <a:avLst/>
          </a:prstGeom>
        </p:spPr>
      </p:pic>
    </p:spTree>
    <p:extLst>
      <p:ext uri="{BB962C8B-B14F-4D97-AF65-F5344CB8AC3E}">
        <p14:creationId xmlns:p14="http://schemas.microsoft.com/office/powerpoint/2010/main" val="4183337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Final reconstruction</a:t>
            </a:r>
          </a:p>
        </p:txBody>
      </p:sp>
      <p:pic>
        <p:nvPicPr>
          <p:cNvPr id="2" name="TreviFlythrough2">
            <a:hlinkClick r:id="" action="ppaction://media"/>
            <a:extLst>
              <a:ext uri="{FF2B5EF4-FFF2-40B4-BE49-F238E27FC236}">
                <a16:creationId xmlns:a16="http://schemas.microsoft.com/office/drawing/2014/main" id="{2554643E-09E1-4762-9BD1-E56340FBD9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2438400"/>
            <a:ext cx="8128000" cy="6096000"/>
          </a:xfrm>
          <a:prstGeom prst="rect">
            <a:avLst/>
          </a:prstGeom>
        </p:spPr>
      </p:pic>
    </p:spTree>
    <p:extLst>
      <p:ext uri="{BB962C8B-B14F-4D97-AF65-F5344CB8AC3E}">
        <p14:creationId xmlns:p14="http://schemas.microsoft.com/office/powerpoint/2010/main" val="2140897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More examples</a:t>
            </a:r>
          </a:p>
        </p:txBody>
      </p:sp>
      <p:pic>
        <p:nvPicPr>
          <p:cNvPr id="3" name="NotreDameAnnotate1a">
            <a:hlinkClick r:id="" action="ppaction://media"/>
            <a:extLst>
              <a:ext uri="{FF2B5EF4-FFF2-40B4-BE49-F238E27FC236}">
                <a16:creationId xmlns:a16="http://schemas.microsoft.com/office/drawing/2014/main" id="{17A62F41-3B27-42C1-AFB6-94F953004F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4636" y="1755648"/>
            <a:ext cx="9815527" cy="7361646"/>
          </a:xfrm>
          <a:prstGeom prst="rect">
            <a:avLst/>
          </a:prstGeom>
        </p:spPr>
      </p:pic>
    </p:spTree>
    <p:extLst>
      <p:ext uri="{BB962C8B-B14F-4D97-AF65-F5344CB8AC3E}">
        <p14:creationId xmlns:p14="http://schemas.microsoft.com/office/powerpoint/2010/main" val="3517715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More examples</a:t>
            </a:r>
          </a:p>
        </p:txBody>
      </p:sp>
      <p:pic>
        <p:nvPicPr>
          <p:cNvPr id="2" name="PragueInteract3">
            <a:hlinkClick r:id="" action="ppaction://media"/>
            <a:extLst>
              <a:ext uri="{FF2B5EF4-FFF2-40B4-BE49-F238E27FC236}">
                <a16:creationId xmlns:a16="http://schemas.microsoft.com/office/drawing/2014/main" id="{B813ADD8-B5C5-4F77-B44D-9E00398B2A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5600" y="1865376"/>
            <a:ext cx="9753600" cy="7315200"/>
          </a:xfrm>
          <a:prstGeom prst="rect">
            <a:avLst/>
          </a:prstGeom>
        </p:spPr>
      </p:pic>
    </p:spTree>
    <p:extLst>
      <p:ext uri="{BB962C8B-B14F-4D97-AF65-F5344CB8AC3E}">
        <p14:creationId xmlns:p14="http://schemas.microsoft.com/office/powerpoint/2010/main" val="38328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More examples</a:t>
            </a:r>
          </a:p>
        </p:txBody>
      </p:sp>
      <p:pic>
        <p:nvPicPr>
          <p:cNvPr id="3" name="GreatWall">
            <a:hlinkClick r:id="" action="ppaction://media"/>
            <a:extLst>
              <a:ext uri="{FF2B5EF4-FFF2-40B4-BE49-F238E27FC236}">
                <a16:creationId xmlns:a16="http://schemas.microsoft.com/office/drawing/2014/main" id="{EBDB2C4D-DB6B-4842-81A3-34EA3C7943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5600" y="1853184"/>
            <a:ext cx="9753600" cy="7315200"/>
          </a:xfrm>
          <a:prstGeom prst="rect">
            <a:avLst/>
          </a:prstGeom>
        </p:spPr>
      </p:pic>
    </p:spTree>
    <p:extLst>
      <p:ext uri="{BB962C8B-B14F-4D97-AF65-F5344CB8AC3E}">
        <p14:creationId xmlns:p14="http://schemas.microsoft.com/office/powerpoint/2010/main" val="2595143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ReconsMontage"/>
          <p:cNvPicPr>
            <a:picLocks noChangeAspect="1" noChangeArrowheads="1"/>
          </p:cNvPicPr>
          <p:nvPr/>
        </p:nvPicPr>
        <p:blipFill>
          <a:blip r:embed="rId2" cstate="print"/>
          <a:srcRect/>
          <a:stretch>
            <a:fillRect/>
          </a:stretch>
        </p:blipFill>
        <p:spPr bwMode="auto">
          <a:xfrm>
            <a:off x="1625600" y="1219200"/>
            <a:ext cx="9753600" cy="7315200"/>
          </a:xfrm>
          <a:prstGeom prst="rect">
            <a:avLst/>
          </a:prstGeom>
          <a:noFill/>
          <a:ln w="9525">
            <a:noFill/>
            <a:miter lim="800000"/>
            <a:headEnd/>
            <a:tailEnd/>
          </a:ln>
        </p:spPr>
      </p:pic>
    </p:spTree>
    <p:extLst>
      <p:ext uri="{BB962C8B-B14F-4D97-AF65-F5344CB8AC3E}">
        <p14:creationId xmlns:p14="http://schemas.microsoft.com/office/powerpoint/2010/main" val="183856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action="ppaction://hlinkfile"/>
          </p:cNvPr>
          <p:cNvPicPr>
            <a:picLocks noChangeAspect="1" noChangeArrowheads="1"/>
          </p:cNvPicPr>
          <p:nvPr/>
        </p:nvPicPr>
        <p:blipFill>
          <a:blip r:embed="rId3" cstate="print"/>
          <a:srcRect/>
          <a:stretch>
            <a:fillRect/>
          </a:stretch>
        </p:blipFill>
        <p:spPr bwMode="auto">
          <a:xfrm>
            <a:off x="1625600" y="1219200"/>
            <a:ext cx="9826197" cy="7315201"/>
          </a:xfrm>
          <a:prstGeom prst="rect">
            <a:avLst/>
          </a:prstGeom>
          <a:noFill/>
          <a:ln w="9525">
            <a:noFill/>
            <a:miter lim="800000"/>
            <a:headEnd/>
            <a:tailEnd/>
          </a:ln>
          <a:effectLst>
            <a:outerShdw blurRad="101600" dist="76200" dir="2700000" algn="tl" rotWithShape="0">
              <a:prstClr val="black">
                <a:alpha val="40000"/>
              </a:prstClr>
            </a:outerShdw>
          </a:effectLst>
        </p:spPr>
      </p:pic>
    </p:spTree>
    <p:extLst>
      <p:ext uri="{BB962C8B-B14F-4D97-AF65-F5344CB8AC3E}">
        <p14:creationId xmlns:p14="http://schemas.microsoft.com/office/powerpoint/2010/main" val="4119993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625600" y="1219200"/>
            <a:ext cx="10972800" cy="7315200"/>
          </a:xfrm>
          <a:prstGeom prst="rect">
            <a:avLst/>
          </a:prstGeom>
          <a:noFill/>
          <a:ln w="9525">
            <a:noFill/>
            <a:miter lim="800000"/>
            <a:headEnd/>
            <a:tailEnd/>
          </a:ln>
          <a:effectLst/>
        </p:spPr>
      </p:pic>
    </p:spTree>
    <p:extLst>
      <p:ext uri="{BB962C8B-B14F-4D97-AF65-F5344CB8AC3E}">
        <p14:creationId xmlns:p14="http://schemas.microsoft.com/office/powerpoint/2010/main" val="252807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82A7-979E-4A36-8DDE-9DC5757B2086}"/>
              </a:ext>
            </a:extLst>
          </p:cNvPr>
          <p:cNvSpPr/>
          <p:nvPr/>
        </p:nvSpPr>
        <p:spPr>
          <a:xfrm>
            <a:off x="3092844" y="5080001"/>
            <a:ext cx="6819113" cy="486287"/>
          </a:xfrm>
          <a:prstGeom prst="rect">
            <a:avLst/>
          </a:prstGeom>
        </p:spPr>
        <p:txBody>
          <a:bodyPr wrap="square">
            <a:spAutoFit/>
          </a:bodyPr>
          <a:lstStyle/>
          <a:p>
            <a:pPr defTabSz="975390" hangingPunct="1"/>
            <a:r>
              <a:rPr lang="en-US" sz="2560" kern="1200" dirty="0">
                <a:solidFill>
                  <a:prstClr val="black"/>
                </a:solidFill>
                <a:latin typeface="Calibri"/>
                <a:hlinkClick r:id="rId2"/>
              </a:rPr>
              <a:t>http://grail.cs.washington.edu/projects/rome/</a:t>
            </a:r>
            <a:r>
              <a:rPr lang="en-US" sz="2560" kern="1200" dirty="0">
                <a:solidFill>
                  <a:prstClr val="black"/>
                </a:solidFill>
                <a:latin typeface="Calibri"/>
              </a:rPr>
              <a:t> </a:t>
            </a:r>
          </a:p>
        </p:txBody>
      </p:sp>
      <p:sp>
        <p:nvSpPr>
          <p:cNvPr id="4" name="Title 1">
            <a:extLst>
              <a:ext uri="{FF2B5EF4-FFF2-40B4-BE49-F238E27FC236}">
                <a16:creationId xmlns:a16="http://schemas.microsoft.com/office/drawing/2014/main" id="{7F452F87-F490-45CB-8801-74B2D868F191}"/>
              </a:ext>
            </a:extLst>
          </p:cNvPr>
          <p:cNvSpPr>
            <a:spLocks noGrp="1"/>
          </p:cNvSpPr>
          <p:nvPr>
            <p:ph type="title"/>
          </p:nvPr>
        </p:nvSpPr>
        <p:spPr>
          <a:xfrm>
            <a:off x="650240" y="1512147"/>
            <a:ext cx="11704320" cy="1219200"/>
          </a:xfrm>
        </p:spPr>
        <p:txBody>
          <a:bodyPr/>
          <a:lstStyle/>
          <a:p>
            <a:r>
              <a:rPr lang="en-US" dirty="0"/>
              <a:t>Even larger scale </a:t>
            </a:r>
            <a:r>
              <a:rPr lang="en-US" dirty="0" err="1"/>
              <a:t>SfM</a:t>
            </a:r>
            <a:endParaRPr lang="en-US" dirty="0"/>
          </a:p>
        </p:txBody>
      </p:sp>
      <p:sp>
        <p:nvSpPr>
          <p:cNvPr id="5" name="Content Placeholder 2">
            <a:extLst>
              <a:ext uri="{FF2B5EF4-FFF2-40B4-BE49-F238E27FC236}">
                <a16:creationId xmlns:a16="http://schemas.microsoft.com/office/drawing/2014/main" id="{22DBA165-CEB9-46AA-8300-C587CD3D2D8D}"/>
              </a:ext>
            </a:extLst>
          </p:cNvPr>
          <p:cNvSpPr>
            <a:spLocks noGrp="1"/>
          </p:cNvSpPr>
          <p:nvPr>
            <p:ph idx="1"/>
          </p:nvPr>
        </p:nvSpPr>
        <p:spPr>
          <a:xfrm>
            <a:off x="650240" y="3210561"/>
            <a:ext cx="11704320" cy="3522134"/>
          </a:xfrm>
        </p:spPr>
        <p:txBody>
          <a:bodyPr/>
          <a:lstStyle/>
          <a:p>
            <a:pPr marL="0" indent="0">
              <a:buNone/>
            </a:pPr>
            <a:r>
              <a:rPr lang="en-US" dirty="0"/>
              <a:t>City-scale structure from motion</a:t>
            </a:r>
          </a:p>
          <a:p>
            <a:r>
              <a:rPr lang="en-US" dirty="0"/>
              <a:t>“Building Rome in a day”</a:t>
            </a:r>
          </a:p>
        </p:txBody>
      </p:sp>
    </p:spTree>
    <p:extLst>
      <p:ext uri="{BB962C8B-B14F-4D97-AF65-F5344CB8AC3E}">
        <p14:creationId xmlns:p14="http://schemas.microsoft.com/office/powerpoint/2010/main" val="2004519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SfM</a:t>
            </a:r>
            <a:r>
              <a:rPr lang="en-US" dirty="0"/>
              <a:t> applications</a:t>
            </a:r>
          </a:p>
        </p:txBody>
      </p:sp>
      <p:sp>
        <p:nvSpPr>
          <p:cNvPr id="3" name="Content Placeholder 2"/>
          <p:cNvSpPr>
            <a:spLocks noGrp="1"/>
          </p:cNvSpPr>
          <p:nvPr>
            <p:ph idx="1"/>
          </p:nvPr>
        </p:nvSpPr>
        <p:spPr>
          <a:xfrm>
            <a:off x="1869440" y="2926082"/>
            <a:ext cx="9265920" cy="4827694"/>
          </a:xfrm>
        </p:spPr>
        <p:txBody>
          <a:bodyPr/>
          <a:lstStyle/>
          <a:p>
            <a:endParaRPr lang="en-US" dirty="0"/>
          </a:p>
          <a:p>
            <a:r>
              <a:rPr lang="en-US" dirty="0"/>
              <a:t>3D modeling</a:t>
            </a:r>
          </a:p>
          <a:p>
            <a:r>
              <a:rPr lang="en-US" dirty="0"/>
              <a:t>Surveying</a:t>
            </a:r>
          </a:p>
          <a:p>
            <a:r>
              <a:rPr lang="en-US" dirty="0"/>
              <a:t>Robot navigation and mapmaking</a:t>
            </a:r>
          </a:p>
          <a:p>
            <a:r>
              <a:rPr lang="en-US" dirty="0"/>
              <a:t>Visual effects (“Match moving”)</a:t>
            </a:r>
          </a:p>
          <a:p>
            <a:pPr lvl="1"/>
            <a:r>
              <a:rPr lang="en-US" dirty="0">
                <a:hlinkClick r:id="rId2"/>
              </a:rPr>
              <a:t>https://www.youtube.com/watch?v=RdYWp70P_kY</a:t>
            </a:r>
            <a:endParaRPr lang="en-US" dirty="0"/>
          </a:p>
          <a:p>
            <a:pPr lvl="1"/>
            <a:endParaRPr lang="en-US" dirty="0"/>
          </a:p>
        </p:txBody>
      </p:sp>
    </p:spTree>
    <p:extLst>
      <p:ext uri="{BB962C8B-B14F-4D97-AF65-F5344CB8AC3E}">
        <p14:creationId xmlns:p14="http://schemas.microsoft.com/office/powerpoint/2010/main" val="2880779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ccc}&#10;1 &amp; 0 &amp; 0 &amp; 0 \\&#10;0 &amp; 1 &amp; 0 &amp; 0 \\&#10;0 &amp; 0 &amp; 0 &amp; 1 &#10;\end{array}&#10;\right]&#10;\left[&#10;\begin{array}{c}&#10;x \\ y \\ z \\ 1&#10;\end{array}&#10;\right]&#10;\]&#10;\end{document}&#10;"/>
  <p:tag name="EXTERNALNAME" val="Edittex"/>
  <p:tag name="BLEND" val="False"/>
  <p:tag name="TRANSPARENT" val="False"/>
  <p:tag name="BITMAPFORMAT" val="bmpmono"/>
  <p:tag name="DEBUGINTERACTIVE" val="True"/>
  <p:tag name="ORIGWIDTH" val="678.6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10;\left[&#10;\begin{array}{c}&#10;x \\ y \\ 1&#10;\end{array}&#10;\right]&#10;\]&#10;\end{document}&#10;"/>
  <p:tag name="EXTERNALNAME" val="Edittex"/>
  <p:tag name="BLEND" val="False"/>
  <p:tag name="TRANSPARENT" val="False"/>
  <p:tag name="BITMAPFORMAT" val="bmpmono"/>
  <p:tag name="DEBUGINTERACTIVE" val="True"/>
  <p:tag name="ORIGWIDTH" val="261.8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10;(x, y)&#10;\]&#10;\end{document}&#10;"/>
  <p:tag name="EXTERNALNAME" val="Edittex"/>
  <p:tag name="BLEND" val="False"/>
  <p:tag name="TRANSPARENT" val="False"/>
  <p:tag name="BITMAPFORMAT" val="bmpmono"/>
  <p:tag name="DEBUGINTERACTIVE" val="True"/>
  <p:tag name="ORIGWIDTH" val="284.375"/>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saic">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mosai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mosai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sai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sai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sai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sai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sai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sai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87</TotalTime>
  <Words>3736</Words>
  <Application>Microsoft Office PowerPoint</Application>
  <PresentationFormat>Custom</PresentationFormat>
  <Paragraphs>584</Paragraphs>
  <Slides>102</Slides>
  <Notes>56</Notes>
  <HiddenSlides>10</HiddenSlides>
  <MMClips>7</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3</vt:i4>
      </vt:variant>
      <vt:variant>
        <vt:lpstr>Slide Titles</vt:lpstr>
      </vt:variant>
      <vt:variant>
        <vt:i4>102</vt:i4>
      </vt:variant>
    </vt:vector>
  </HeadingPairs>
  <TitlesOfParts>
    <vt:vector size="122" baseType="lpstr">
      <vt:lpstr>Arial</vt:lpstr>
      <vt:lpstr>Arial Narrow</vt:lpstr>
      <vt:lpstr>Avenir Roman</vt:lpstr>
      <vt:lpstr>Calibri</vt:lpstr>
      <vt:lpstr>Calibri Light (Headings)</vt:lpstr>
      <vt:lpstr>Courier New</vt:lpstr>
      <vt:lpstr>Helvetica</vt:lpstr>
      <vt:lpstr>Helvetica Light</vt:lpstr>
      <vt:lpstr>Tahoma</vt:lpstr>
      <vt:lpstr>Times New Roman</vt:lpstr>
      <vt:lpstr>Trebuchet MS</vt:lpstr>
      <vt:lpstr>White</vt:lpstr>
      <vt:lpstr>Office Theme</vt:lpstr>
      <vt:lpstr>mosaic</vt:lpstr>
      <vt:lpstr>1_Office Theme</vt:lpstr>
      <vt:lpstr>1_White</vt:lpstr>
      <vt:lpstr>3_Office Theme</vt:lpstr>
      <vt:lpstr>方程式</vt:lpstr>
      <vt:lpstr>Equation</vt:lpstr>
      <vt:lpstr>Image</vt:lpstr>
      <vt:lpstr>Structure from motion</vt:lpstr>
      <vt:lpstr>Overview of today’s lecture</vt:lpstr>
      <vt:lpstr>Slide credits</vt:lpstr>
      <vt:lpstr>A note on normalization</vt:lpstr>
      <vt:lpstr>Estimating F – 8-point algorithm</vt:lpstr>
      <vt:lpstr>Problem with 8-point algorithm</vt:lpstr>
      <vt:lpstr>Normalized 8-point algorithm</vt:lpstr>
      <vt:lpstr>Normalized 8-point algorithm</vt:lpstr>
      <vt:lpstr>Normalized 8-point algorithm</vt:lpstr>
      <vt:lpstr>Results (ground truth)</vt:lpstr>
      <vt:lpstr>Results (8-point algorithm)</vt:lpstr>
      <vt:lpstr>Results (normalized 8-point algorithm)</vt:lpstr>
      <vt:lpstr>Two-view structure from motion</vt:lpstr>
      <vt:lpstr>PowerPoint Presentation</vt:lpstr>
      <vt:lpstr>Structure from motion</vt:lpstr>
      <vt:lpstr>Camera calibration &amp; triangulation</vt:lpstr>
      <vt:lpstr>Structure from motion</vt:lpstr>
      <vt:lpstr>PowerPoint Presentation</vt:lpstr>
      <vt:lpstr>PowerPoint Presentation</vt:lpstr>
      <vt:lpstr>Two-view SfM</vt:lpstr>
      <vt:lpstr>Two-view SfM</vt:lpstr>
      <vt:lpstr>Two-view SfM</vt:lpstr>
      <vt:lpstr>PowerPoint Presentation</vt:lpstr>
      <vt:lpstr>PowerPoint Presentation</vt:lpstr>
      <vt:lpstr>Two-view SfM</vt:lpstr>
      <vt:lpstr>Triangulation</vt:lpstr>
      <vt:lpstr>Two-view SfM</vt:lpstr>
      <vt:lpstr>Is SfM always uniquely solvable?</vt:lpstr>
      <vt:lpstr>Ambiguities in structure from motion</vt:lpstr>
      <vt:lpstr>Is SfM always uniquely solvable?</vt:lpstr>
      <vt:lpstr>PowerPoint Presentation</vt:lpstr>
      <vt:lpstr>Projective Ambiguity</vt:lpstr>
      <vt:lpstr>Structure from motion</vt:lpstr>
      <vt:lpstr>Structure from motion ambiguity</vt:lpstr>
      <vt:lpstr>Structure from motion ambiguity</vt:lpstr>
      <vt:lpstr>PowerPoint Presentation</vt:lpstr>
      <vt:lpstr>Types of ambiguity</vt:lpstr>
      <vt:lpstr>Projective ambiguity</vt:lpstr>
      <vt:lpstr>Projective ambiguity</vt:lpstr>
      <vt:lpstr>Affine ambiguity</vt:lpstr>
      <vt:lpstr>Affine ambiguity</vt:lpstr>
      <vt:lpstr>Similarity ambiguity</vt:lpstr>
      <vt:lpstr>Similarity ambiguity</vt:lpstr>
      <vt:lpstr>What can we do to remove ambiguities?</vt:lpstr>
      <vt:lpstr>Affine structure from motion</vt:lpstr>
      <vt:lpstr>Structure from motion</vt:lpstr>
      <vt:lpstr>Recall: Orthographic Projection</vt:lpstr>
      <vt:lpstr>Affine cameras</vt:lpstr>
      <vt:lpstr>Affine cameras</vt:lpstr>
      <vt:lpstr>Affine structure from motion</vt:lpstr>
      <vt:lpstr>Affine structure from motion</vt:lpstr>
      <vt:lpstr>Affine structure from motion</vt:lpstr>
      <vt:lpstr>Affine structure from motion</vt:lpstr>
      <vt:lpstr>Factorizing the measurement matrix</vt:lpstr>
      <vt:lpstr>Factorizing the measurement matrix</vt:lpstr>
      <vt:lpstr>Factorizing the measurement matrix</vt:lpstr>
      <vt:lpstr>Factorizing the measurement matrix</vt:lpstr>
      <vt:lpstr>Affine ambiguity</vt:lpstr>
      <vt:lpstr>Eliminating the affine ambiguity</vt:lpstr>
      <vt:lpstr>Solve for orthographic constraints</vt:lpstr>
      <vt:lpstr>Algorithm summary</vt:lpstr>
      <vt:lpstr>Reconstruction results</vt:lpstr>
      <vt:lpstr>Multi-view projective structure from motion</vt:lpstr>
      <vt:lpstr>Projective structure from motion</vt:lpstr>
      <vt:lpstr>Projective structure from motion</vt:lpstr>
      <vt:lpstr>Projective SFM: Two-camera case</vt:lpstr>
      <vt:lpstr>Sequential structure from motion</vt:lpstr>
      <vt:lpstr>Sequential structure from motion</vt:lpstr>
      <vt:lpstr>Sequential structure from motion</vt:lpstr>
      <vt:lpstr>Bundle adjustment</vt:lpstr>
      <vt:lpstr>Review: Structure from motion</vt:lpstr>
      <vt:lpstr>PowerPoint Presentation</vt:lpstr>
      <vt:lpstr>Large-scale structure from motion</vt:lpstr>
      <vt:lpstr>Structure from motion</vt:lpstr>
      <vt:lpstr>PowerPoint Presentation</vt:lpstr>
      <vt:lpstr>PowerPoint Presentation</vt:lpstr>
      <vt:lpstr>Photo Tourism</vt:lpstr>
      <vt:lpstr>Input: Point correspondences</vt:lpstr>
      <vt:lpstr>Feature detection</vt:lpstr>
      <vt:lpstr>Feature description</vt:lpstr>
      <vt:lpstr>Feature matching</vt:lpstr>
      <vt:lpstr>Feature matching</vt:lpstr>
      <vt:lpstr>Correspondence estimation</vt:lpstr>
      <vt:lpstr>Image connectivity graph</vt:lpstr>
      <vt:lpstr>Structure from motion</vt:lpstr>
      <vt:lpstr>Global structure from motion</vt:lpstr>
      <vt:lpstr>Problem size</vt:lpstr>
      <vt:lpstr>Doing bundle adjustment</vt:lpstr>
      <vt:lpstr>Initialization: Incremental structure from motion</vt:lpstr>
      <vt:lpstr>Incremental structure from motion</vt:lpstr>
      <vt:lpstr>Final reconstruction</vt:lpstr>
      <vt:lpstr>More examples</vt:lpstr>
      <vt:lpstr>More examples</vt:lpstr>
      <vt:lpstr>More examples</vt:lpstr>
      <vt:lpstr>PowerPoint Presentation</vt:lpstr>
      <vt:lpstr>PowerPoint Presentation</vt:lpstr>
      <vt:lpstr>PowerPoint Presentation</vt:lpstr>
      <vt:lpstr>Even larger scale SfM</vt:lpstr>
      <vt:lpstr>SfM applications</vt:lpstr>
      <vt:lpstr>Applications – Photosynth</vt:lpstr>
      <vt:lpstr>Applications – Hyperlapse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Reconstruction</dc:title>
  <cp:lastModifiedBy>Ioannis Gkioulekas</cp:lastModifiedBy>
  <cp:revision>59</cp:revision>
  <dcterms:modified xsi:type="dcterms:W3CDTF">2020-04-29T15:26:46Z</dcterms:modified>
</cp:coreProperties>
</file>